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2"/>
  </p:notesMasterIdLst>
  <p:sldIdLst>
    <p:sldId id="256" r:id="rId2"/>
    <p:sldId id="257" r:id="rId3"/>
    <p:sldId id="283" r:id="rId4"/>
    <p:sldId id="285" r:id="rId5"/>
    <p:sldId id="309" r:id="rId6"/>
    <p:sldId id="296" r:id="rId7"/>
    <p:sldId id="286" r:id="rId8"/>
    <p:sldId id="297" r:id="rId9"/>
    <p:sldId id="298" r:id="rId10"/>
    <p:sldId id="299" r:id="rId11"/>
    <p:sldId id="300" r:id="rId12"/>
    <p:sldId id="301" r:id="rId13"/>
    <p:sldId id="302" r:id="rId14"/>
    <p:sldId id="303" r:id="rId15"/>
    <p:sldId id="304" r:id="rId16"/>
    <p:sldId id="305" r:id="rId17"/>
    <p:sldId id="306" r:id="rId18"/>
    <p:sldId id="287" r:id="rId19"/>
    <p:sldId id="288" r:id="rId20"/>
    <p:sldId id="289" r:id="rId21"/>
    <p:sldId id="260" r:id="rId22"/>
    <p:sldId id="263" r:id="rId23"/>
    <p:sldId id="278" r:id="rId24"/>
    <p:sldId id="279" r:id="rId25"/>
    <p:sldId id="266" r:id="rId26"/>
    <p:sldId id="308" r:id="rId27"/>
    <p:sldId id="265" r:id="rId28"/>
    <p:sldId id="268" r:id="rId29"/>
    <p:sldId id="270" r:id="rId30"/>
    <p:sldId id="290" r:id="rId3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4758" autoAdjust="0"/>
  </p:normalViewPr>
  <p:slideViewPr>
    <p:cSldViewPr snapToGrid="0">
      <p:cViewPr>
        <p:scale>
          <a:sx n="98" d="100"/>
          <a:sy n="98" d="100"/>
        </p:scale>
        <p:origin x="-12"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538" y="-96"/>
      </p:cViewPr>
      <p:guideLst>
        <p:guide orient="horz" pos="2880"/>
        <p:guide orient="horz" pos="2909"/>
        <p:guide pos="2160"/>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8265D790-5E30-4C77-81CA-3615C8B8BC0D}" type="datetimeFigureOut">
              <a:rPr lang="en-US" smtClean="0"/>
              <a:pPr/>
              <a:t>1/14/2015</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CCD1C479-08D5-4F17-AA57-96E9083F879A}" type="slidenum">
              <a:rPr lang="en-US" smtClean="0"/>
              <a:pPr/>
              <a:t>‹#›</a:t>
            </a:fld>
            <a:endParaRPr lang="en-US"/>
          </a:p>
        </p:txBody>
      </p:sp>
    </p:spTree>
    <p:extLst>
      <p:ext uri="{BB962C8B-B14F-4D97-AF65-F5344CB8AC3E}">
        <p14:creationId xmlns:p14="http://schemas.microsoft.com/office/powerpoint/2010/main" xmlns="" val="277798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D1C479-08D5-4F17-AA57-96E9083F879A}" type="slidenum">
              <a:rPr lang="en-US" smtClean="0"/>
              <a:pPr/>
              <a:t>1</a:t>
            </a:fld>
            <a:endParaRPr lang="en-US"/>
          </a:p>
        </p:txBody>
      </p:sp>
    </p:spTree>
    <p:extLst>
      <p:ext uri="{BB962C8B-B14F-4D97-AF65-F5344CB8AC3E}">
        <p14:creationId xmlns:p14="http://schemas.microsoft.com/office/powerpoint/2010/main" xmlns="" val="193497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425450" y="692150"/>
            <a:ext cx="6159500" cy="3463925"/>
          </a:xfrm>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027" eaLnBrk="0" hangingPunct="0">
              <a:defRPr>
                <a:solidFill>
                  <a:schemeClr val="tx1"/>
                </a:solidFill>
                <a:latin typeface="Garamond" pitchFamily="18" charset="0"/>
                <a:ea typeface="MS PGothic" pitchFamily="34" charset="-128"/>
              </a:defRPr>
            </a:lvl1pPr>
            <a:lvl2pPr marL="754243" indent="-290093" defTabSz="946027" eaLnBrk="0" hangingPunct="0">
              <a:defRPr>
                <a:solidFill>
                  <a:schemeClr val="tx1"/>
                </a:solidFill>
                <a:latin typeface="Garamond" pitchFamily="18" charset="0"/>
                <a:ea typeface="MS PGothic" pitchFamily="34" charset="-128"/>
              </a:defRPr>
            </a:lvl2pPr>
            <a:lvl3pPr marL="1160374" indent="-232075" defTabSz="946027" eaLnBrk="0" hangingPunct="0">
              <a:defRPr>
                <a:solidFill>
                  <a:schemeClr val="tx1"/>
                </a:solidFill>
                <a:latin typeface="Garamond" pitchFamily="18" charset="0"/>
                <a:ea typeface="MS PGothic" pitchFamily="34" charset="-128"/>
              </a:defRPr>
            </a:lvl3pPr>
            <a:lvl4pPr marL="1624523" indent="-232075" defTabSz="946027" eaLnBrk="0" hangingPunct="0">
              <a:defRPr>
                <a:solidFill>
                  <a:schemeClr val="tx1"/>
                </a:solidFill>
                <a:latin typeface="Garamond" pitchFamily="18" charset="0"/>
                <a:ea typeface="MS PGothic" pitchFamily="34" charset="-128"/>
              </a:defRPr>
            </a:lvl4pPr>
            <a:lvl5pPr marL="2088672" indent="-232075" defTabSz="946027" eaLnBrk="0" hangingPunct="0">
              <a:defRPr>
                <a:solidFill>
                  <a:schemeClr val="tx1"/>
                </a:solidFill>
                <a:latin typeface="Garamond" pitchFamily="18" charset="0"/>
                <a:ea typeface="MS PGothic" pitchFamily="34" charset="-128"/>
              </a:defRPr>
            </a:lvl5pPr>
            <a:lvl6pPr marL="2552822" indent="-232075" defTabSz="946027" eaLnBrk="0" fontAlgn="base" hangingPunct="0">
              <a:spcBef>
                <a:spcPct val="0"/>
              </a:spcBef>
              <a:spcAft>
                <a:spcPct val="0"/>
              </a:spcAft>
              <a:defRPr>
                <a:solidFill>
                  <a:schemeClr val="tx1"/>
                </a:solidFill>
                <a:latin typeface="Garamond" pitchFamily="18" charset="0"/>
                <a:ea typeface="MS PGothic" pitchFamily="34" charset="-128"/>
              </a:defRPr>
            </a:lvl6pPr>
            <a:lvl7pPr marL="3016971" indent="-232075" defTabSz="946027" eaLnBrk="0" fontAlgn="base" hangingPunct="0">
              <a:spcBef>
                <a:spcPct val="0"/>
              </a:spcBef>
              <a:spcAft>
                <a:spcPct val="0"/>
              </a:spcAft>
              <a:defRPr>
                <a:solidFill>
                  <a:schemeClr val="tx1"/>
                </a:solidFill>
                <a:latin typeface="Garamond" pitchFamily="18" charset="0"/>
                <a:ea typeface="MS PGothic" pitchFamily="34" charset="-128"/>
              </a:defRPr>
            </a:lvl7pPr>
            <a:lvl8pPr marL="3481121" indent="-232075" defTabSz="946027" eaLnBrk="0" fontAlgn="base" hangingPunct="0">
              <a:spcBef>
                <a:spcPct val="0"/>
              </a:spcBef>
              <a:spcAft>
                <a:spcPct val="0"/>
              </a:spcAft>
              <a:defRPr>
                <a:solidFill>
                  <a:schemeClr val="tx1"/>
                </a:solidFill>
                <a:latin typeface="Garamond" pitchFamily="18" charset="0"/>
                <a:ea typeface="MS PGothic" pitchFamily="34" charset="-128"/>
              </a:defRPr>
            </a:lvl8pPr>
            <a:lvl9pPr marL="3945270" indent="-232075" defTabSz="946027"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4C336690-47AC-4FC4-A72E-E56E2E1CE611}" type="slidenum">
              <a:rPr lang="en-US" altLang="en-US" smtClean="0"/>
              <a:pPr eaLnBrk="1" hangingPunct="1"/>
              <a:t>3</a:t>
            </a:fld>
            <a:endParaRPr lang="en-US" altLang="en-US" smtClean="0"/>
          </a:p>
        </p:txBody>
      </p:sp>
    </p:spTree>
    <p:extLst>
      <p:ext uri="{BB962C8B-B14F-4D97-AF65-F5344CB8AC3E}">
        <p14:creationId xmlns:p14="http://schemas.microsoft.com/office/powerpoint/2010/main" xmlns="" val="255084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425450" y="692150"/>
            <a:ext cx="6159500" cy="3463925"/>
          </a:xfrm>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Everything from “Oregon’s lesson to the nation: Medicaid works” to “Spending on Medicaid doesn’t actually help the poor” depending on whether you focus on mental health and financial well being or physical health.</a:t>
            </a:r>
          </a:p>
          <a:p>
            <a:endParaRPr lang="en-US" altLang="en-US" smtClean="0"/>
          </a:p>
          <a:p>
            <a:r>
              <a:rPr lang="en-US" altLang="en-US" smtClean="0"/>
              <a:t>But main gratifying point: unlike any other non-randomized research I’ve been in, people aren’t arguing if the result is a result. They’re arguing about what it means. And as a result, the general public and policy community joins in. Not just in a seminar room.</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027" eaLnBrk="0" hangingPunct="0">
              <a:defRPr>
                <a:solidFill>
                  <a:schemeClr val="tx1"/>
                </a:solidFill>
                <a:latin typeface="Garamond" pitchFamily="18" charset="0"/>
                <a:ea typeface="MS PGothic" pitchFamily="34" charset="-128"/>
              </a:defRPr>
            </a:lvl1pPr>
            <a:lvl2pPr marL="754243" indent="-290093" defTabSz="946027" eaLnBrk="0" hangingPunct="0">
              <a:defRPr>
                <a:solidFill>
                  <a:schemeClr val="tx1"/>
                </a:solidFill>
                <a:latin typeface="Garamond" pitchFamily="18" charset="0"/>
                <a:ea typeface="MS PGothic" pitchFamily="34" charset="-128"/>
              </a:defRPr>
            </a:lvl2pPr>
            <a:lvl3pPr marL="1160374" indent="-232075" defTabSz="946027" eaLnBrk="0" hangingPunct="0">
              <a:defRPr>
                <a:solidFill>
                  <a:schemeClr val="tx1"/>
                </a:solidFill>
                <a:latin typeface="Garamond" pitchFamily="18" charset="0"/>
                <a:ea typeface="MS PGothic" pitchFamily="34" charset="-128"/>
              </a:defRPr>
            </a:lvl3pPr>
            <a:lvl4pPr marL="1624523" indent="-232075" defTabSz="946027" eaLnBrk="0" hangingPunct="0">
              <a:defRPr>
                <a:solidFill>
                  <a:schemeClr val="tx1"/>
                </a:solidFill>
                <a:latin typeface="Garamond" pitchFamily="18" charset="0"/>
                <a:ea typeface="MS PGothic" pitchFamily="34" charset="-128"/>
              </a:defRPr>
            </a:lvl4pPr>
            <a:lvl5pPr marL="2088672" indent="-232075" defTabSz="946027" eaLnBrk="0" hangingPunct="0">
              <a:defRPr>
                <a:solidFill>
                  <a:schemeClr val="tx1"/>
                </a:solidFill>
                <a:latin typeface="Garamond" pitchFamily="18" charset="0"/>
                <a:ea typeface="MS PGothic" pitchFamily="34" charset="-128"/>
              </a:defRPr>
            </a:lvl5pPr>
            <a:lvl6pPr marL="2552822" indent="-232075" defTabSz="946027" eaLnBrk="0" fontAlgn="base" hangingPunct="0">
              <a:spcBef>
                <a:spcPct val="0"/>
              </a:spcBef>
              <a:spcAft>
                <a:spcPct val="0"/>
              </a:spcAft>
              <a:defRPr>
                <a:solidFill>
                  <a:schemeClr val="tx1"/>
                </a:solidFill>
                <a:latin typeface="Garamond" pitchFamily="18" charset="0"/>
                <a:ea typeface="MS PGothic" pitchFamily="34" charset="-128"/>
              </a:defRPr>
            </a:lvl6pPr>
            <a:lvl7pPr marL="3016971" indent="-232075" defTabSz="946027" eaLnBrk="0" fontAlgn="base" hangingPunct="0">
              <a:spcBef>
                <a:spcPct val="0"/>
              </a:spcBef>
              <a:spcAft>
                <a:spcPct val="0"/>
              </a:spcAft>
              <a:defRPr>
                <a:solidFill>
                  <a:schemeClr val="tx1"/>
                </a:solidFill>
                <a:latin typeface="Garamond" pitchFamily="18" charset="0"/>
                <a:ea typeface="MS PGothic" pitchFamily="34" charset="-128"/>
              </a:defRPr>
            </a:lvl7pPr>
            <a:lvl8pPr marL="3481121" indent="-232075" defTabSz="946027" eaLnBrk="0" fontAlgn="base" hangingPunct="0">
              <a:spcBef>
                <a:spcPct val="0"/>
              </a:spcBef>
              <a:spcAft>
                <a:spcPct val="0"/>
              </a:spcAft>
              <a:defRPr>
                <a:solidFill>
                  <a:schemeClr val="tx1"/>
                </a:solidFill>
                <a:latin typeface="Garamond" pitchFamily="18" charset="0"/>
                <a:ea typeface="MS PGothic" pitchFamily="34" charset="-128"/>
              </a:defRPr>
            </a:lvl8pPr>
            <a:lvl9pPr marL="3945270" indent="-232075" defTabSz="946027"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A5CC2728-8158-46CE-B6C0-D06C249CD941}" type="slidenum">
              <a:rPr lang="en-US" altLang="en-US" smtClean="0"/>
              <a:pPr eaLnBrk="1" hangingPunct="1"/>
              <a:t>19</a:t>
            </a:fld>
            <a:endParaRPr lang="en-US" altLang="en-US" smtClean="0"/>
          </a:p>
        </p:txBody>
      </p:sp>
    </p:spTree>
    <p:extLst>
      <p:ext uri="{BB962C8B-B14F-4D97-AF65-F5344CB8AC3E}">
        <p14:creationId xmlns:p14="http://schemas.microsoft.com/office/powerpoint/2010/main" xmlns="" val="24552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25450" y="692150"/>
            <a:ext cx="6159500" cy="3463925"/>
          </a:xfrm>
          <a:ln/>
        </p:spPr>
      </p:sp>
      <p:sp>
        <p:nvSpPr>
          <p:cNvPr id="3" name="Notes Placeholder 2"/>
          <p:cNvSpPr>
            <a:spLocks noGrp="1"/>
          </p:cNvSpPr>
          <p:nvPr>
            <p:ph type="body" idx="1"/>
          </p:nvPr>
        </p:nvSpPr>
        <p:spPr/>
        <p:txBody>
          <a:bodyPr/>
          <a:lstStyle/>
          <a:p>
            <a:pPr>
              <a:defRPr/>
            </a:pPr>
            <a:r>
              <a:rPr lang="en-US" dirty="0" smtClean="0"/>
              <a:t>Moreover, After releasing the results, the terms of the debate seem to be changing. No longer so much wild claims about “Medicaid will save money” </a:t>
            </a:r>
            <a:r>
              <a:rPr lang="en-US" dirty="0" err="1" smtClean="0"/>
              <a:t>vs</a:t>
            </a:r>
            <a:r>
              <a:rPr lang="en-US" dirty="0" smtClean="0"/>
              <a:t> “Medicaid is useless.” Instead, take this sampling of opinions from the </a:t>
            </a:r>
            <a:r>
              <a:rPr lang="en-US" dirty="0" err="1" smtClean="0"/>
              <a:t>NYTimes</a:t>
            </a:r>
            <a:r>
              <a:rPr lang="en-US" dirty="0" smtClean="0"/>
              <a:t> </a:t>
            </a:r>
            <a:r>
              <a:rPr lang="en-US" dirty="0" err="1" smtClean="0"/>
              <a:t>opiion</a:t>
            </a:r>
            <a:r>
              <a:rPr lang="en-US" dirty="0" smtClean="0"/>
              <a:t> pages.</a:t>
            </a:r>
          </a:p>
          <a:p>
            <a:pPr>
              <a:defRPr/>
            </a:pPr>
            <a:endParaRPr lang="en-US" dirty="0" smtClean="0"/>
          </a:p>
          <a:p>
            <a:pPr marL="236484" indent="-236484">
              <a:buFontTx/>
              <a:buAutoNum type="arabicParenR"/>
              <a:defRPr/>
            </a:pPr>
            <a:r>
              <a:rPr lang="en-US" dirty="0" smtClean="0"/>
              <a:t>If there are no health benefits, why would we want to expand coverage?</a:t>
            </a:r>
          </a:p>
          <a:p>
            <a:pPr marL="236484" indent="-236484">
              <a:buFontTx/>
              <a:buAutoNum type="arabicParenR"/>
              <a:defRPr/>
            </a:pPr>
            <a:r>
              <a:rPr lang="en-US" dirty="0" smtClean="0"/>
              <a:t>Maybe health insurance should be treated like insurance for other things (</a:t>
            </a:r>
            <a:r>
              <a:rPr lang="en-US" dirty="0" err="1" smtClean="0"/>
              <a:t>Krugman</a:t>
            </a:r>
            <a:r>
              <a:rPr lang="en-US" dirty="0" smtClean="0"/>
              <a:t>)</a:t>
            </a:r>
          </a:p>
          <a:p>
            <a:pPr marL="236484" indent="-236484">
              <a:buFontTx/>
              <a:buAutoNum type="arabicParenR"/>
              <a:defRPr/>
            </a:pPr>
            <a:r>
              <a:rPr lang="en-US" dirty="0" smtClean="0"/>
              <a:t>But then why not </a:t>
            </a:r>
            <a:r>
              <a:rPr lang="en-US" dirty="0" err="1" smtClean="0"/>
              <a:t>catatraophic</a:t>
            </a:r>
            <a:r>
              <a:rPr lang="en-US" dirty="0" smtClean="0"/>
              <a:t>?! We should test this question</a:t>
            </a:r>
          </a:p>
          <a:p>
            <a:pPr>
              <a:defRPr/>
            </a:pPr>
            <a:endParaRPr lang="en-US" dirty="0" smtClean="0"/>
          </a:p>
          <a:p>
            <a:pPr>
              <a:defRPr/>
            </a:pPr>
            <a:r>
              <a:rPr lang="en-US" dirty="0" smtClean="0"/>
              <a:t>That’s why we need more experiments, we need to shift the debate from what the effects of Medicaid are, to whether the effects of health insurance merit spending public dollars on it.</a:t>
            </a:r>
          </a:p>
          <a:p>
            <a:pPr>
              <a:defRPr/>
            </a:pPr>
            <a:endParaRPr lang="en-US" dirty="0" smtClean="0"/>
          </a:p>
          <a:p>
            <a:pPr>
              <a:defRPr/>
            </a:pPr>
            <a:r>
              <a:rPr lang="en-US" dirty="0" smtClean="0"/>
              <a:t>In fact, many of these points are very fair.</a:t>
            </a:r>
          </a:p>
          <a:p>
            <a:pPr>
              <a:defRPr/>
            </a:pPr>
            <a:r>
              <a:rPr lang="en-US" dirty="0" smtClean="0"/>
              <a:t>Ross Douthat’s piece even brings up a new research question that we should test.</a:t>
            </a:r>
            <a:endParaRPr 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027" eaLnBrk="0" hangingPunct="0">
              <a:defRPr>
                <a:solidFill>
                  <a:schemeClr val="tx1"/>
                </a:solidFill>
                <a:latin typeface="Garamond" pitchFamily="18" charset="0"/>
                <a:ea typeface="MS PGothic" pitchFamily="34" charset="-128"/>
              </a:defRPr>
            </a:lvl1pPr>
            <a:lvl2pPr marL="754243" indent="-290093" defTabSz="946027" eaLnBrk="0" hangingPunct="0">
              <a:defRPr>
                <a:solidFill>
                  <a:schemeClr val="tx1"/>
                </a:solidFill>
                <a:latin typeface="Garamond" pitchFamily="18" charset="0"/>
                <a:ea typeface="MS PGothic" pitchFamily="34" charset="-128"/>
              </a:defRPr>
            </a:lvl2pPr>
            <a:lvl3pPr marL="1160374" indent="-232075" defTabSz="946027" eaLnBrk="0" hangingPunct="0">
              <a:defRPr>
                <a:solidFill>
                  <a:schemeClr val="tx1"/>
                </a:solidFill>
                <a:latin typeface="Garamond" pitchFamily="18" charset="0"/>
                <a:ea typeface="MS PGothic" pitchFamily="34" charset="-128"/>
              </a:defRPr>
            </a:lvl3pPr>
            <a:lvl4pPr marL="1624523" indent="-232075" defTabSz="946027" eaLnBrk="0" hangingPunct="0">
              <a:defRPr>
                <a:solidFill>
                  <a:schemeClr val="tx1"/>
                </a:solidFill>
                <a:latin typeface="Garamond" pitchFamily="18" charset="0"/>
                <a:ea typeface="MS PGothic" pitchFamily="34" charset="-128"/>
              </a:defRPr>
            </a:lvl4pPr>
            <a:lvl5pPr marL="2088672" indent="-232075" defTabSz="946027" eaLnBrk="0" hangingPunct="0">
              <a:defRPr>
                <a:solidFill>
                  <a:schemeClr val="tx1"/>
                </a:solidFill>
                <a:latin typeface="Garamond" pitchFamily="18" charset="0"/>
                <a:ea typeface="MS PGothic" pitchFamily="34" charset="-128"/>
              </a:defRPr>
            </a:lvl5pPr>
            <a:lvl6pPr marL="2552822" indent="-232075" defTabSz="946027" eaLnBrk="0" fontAlgn="base" hangingPunct="0">
              <a:spcBef>
                <a:spcPct val="0"/>
              </a:spcBef>
              <a:spcAft>
                <a:spcPct val="0"/>
              </a:spcAft>
              <a:defRPr>
                <a:solidFill>
                  <a:schemeClr val="tx1"/>
                </a:solidFill>
                <a:latin typeface="Garamond" pitchFamily="18" charset="0"/>
                <a:ea typeface="MS PGothic" pitchFamily="34" charset="-128"/>
              </a:defRPr>
            </a:lvl6pPr>
            <a:lvl7pPr marL="3016971" indent="-232075" defTabSz="946027" eaLnBrk="0" fontAlgn="base" hangingPunct="0">
              <a:spcBef>
                <a:spcPct val="0"/>
              </a:spcBef>
              <a:spcAft>
                <a:spcPct val="0"/>
              </a:spcAft>
              <a:defRPr>
                <a:solidFill>
                  <a:schemeClr val="tx1"/>
                </a:solidFill>
                <a:latin typeface="Garamond" pitchFamily="18" charset="0"/>
                <a:ea typeface="MS PGothic" pitchFamily="34" charset="-128"/>
              </a:defRPr>
            </a:lvl7pPr>
            <a:lvl8pPr marL="3481121" indent="-232075" defTabSz="946027" eaLnBrk="0" fontAlgn="base" hangingPunct="0">
              <a:spcBef>
                <a:spcPct val="0"/>
              </a:spcBef>
              <a:spcAft>
                <a:spcPct val="0"/>
              </a:spcAft>
              <a:defRPr>
                <a:solidFill>
                  <a:schemeClr val="tx1"/>
                </a:solidFill>
                <a:latin typeface="Garamond" pitchFamily="18" charset="0"/>
                <a:ea typeface="MS PGothic" pitchFamily="34" charset="-128"/>
              </a:defRPr>
            </a:lvl8pPr>
            <a:lvl9pPr marL="3945270" indent="-232075" defTabSz="946027"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2ED64E16-F7D7-4D1D-81F2-90F57DCDA67B}" type="slidenum">
              <a:rPr lang="en-US" altLang="en-US" smtClean="0"/>
              <a:pPr eaLnBrk="1" hangingPunct="1"/>
              <a:t>20</a:t>
            </a:fld>
            <a:endParaRPr lang="en-US" altLang="en-US" smtClean="0"/>
          </a:p>
        </p:txBody>
      </p:sp>
    </p:spTree>
    <p:extLst>
      <p:ext uri="{BB962C8B-B14F-4D97-AF65-F5344CB8AC3E}">
        <p14:creationId xmlns:p14="http://schemas.microsoft.com/office/powerpoint/2010/main" xmlns="" val="201174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98ADAF-2AE9-43E4-A139-289BC485407D}"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3EB4-C2C9-46D4-93EB-D90A501A348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1867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8ADAF-2AE9-43E4-A139-289BC485407D}"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165307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8ADAF-2AE9-43E4-A139-289BC485407D}"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321320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8ADAF-2AE9-43E4-A139-289BC485407D}"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417135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8ADAF-2AE9-43E4-A139-289BC485407D}"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3EB4-C2C9-46D4-93EB-D90A501A348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965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98ADAF-2AE9-43E4-A139-289BC485407D}"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189628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98ADAF-2AE9-43E4-A139-289BC485407D}"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121828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98ADAF-2AE9-43E4-A139-289BC485407D}"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181310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98ADAF-2AE9-43E4-A139-289BC485407D}" type="datetimeFigureOut">
              <a:rPr lang="en-US" smtClean="0"/>
              <a:pPr/>
              <a:t>1/14/2015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291820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98ADAF-2AE9-43E4-A139-289BC485407D}" type="datetimeFigureOut">
              <a:rPr lang="en-US" smtClean="0"/>
              <a:pPr/>
              <a:t>1/14/2015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10998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8ADAF-2AE9-43E4-A139-289BC485407D}"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23EB4-C2C9-46D4-93EB-D90A501A3483}" type="slidenum">
              <a:rPr lang="en-US" smtClean="0"/>
              <a:pPr/>
              <a:t>‹#›</a:t>
            </a:fld>
            <a:endParaRPr lang="en-US"/>
          </a:p>
        </p:txBody>
      </p:sp>
    </p:spTree>
    <p:extLst>
      <p:ext uri="{BB962C8B-B14F-4D97-AF65-F5344CB8AC3E}">
        <p14:creationId xmlns:p14="http://schemas.microsoft.com/office/powerpoint/2010/main" xmlns="" val="146913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98ADAF-2AE9-43E4-A139-289BC485407D}" type="datetimeFigureOut">
              <a:rPr lang="en-US" smtClean="0"/>
              <a:pPr/>
              <a:t>1/14/2015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323EB4-C2C9-46D4-93EB-D90A501A3483}"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661280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mailto:mbates@mit.edu" TargetMode="External"/><Relationship Id="rId2" Type="http://schemas.openxmlformats.org/officeDocument/2006/relationships/hyperlink" Target="http://www.povertyactionlab.org/north-ameri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ber.org/oreg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Value of Administrative Data for Randomized Evaluations</a:t>
            </a:r>
            <a:endParaRPr lang="en-US" dirty="0"/>
          </a:p>
        </p:txBody>
      </p:sp>
      <p:sp>
        <p:nvSpPr>
          <p:cNvPr id="3" name="Subtitle 2"/>
          <p:cNvSpPr>
            <a:spLocks noGrp="1"/>
          </p:cNvSpPr>
          <p:nvPr>
            <p:ph type="subTitle" idx="1"/>
          </p:nvPr>
        </p:nvSpPr>
        <p:spPr/>
        <p:txBody>
          <a:bodyPr/>
          <a:lstStyle/>
          <a:p>
            <a:r>
              <a:rPr lang="en-US" dirty="0" smtClean="0"/>
              <a:t>Amy Finkelstein</a:t>
            </a:r>
          </a:p>
          <a:p>
            <a:r>
              <a:rPr lang="en-US" dirty="0" smtClean="0"/>
              <a:t>MIT and J-PAL North America</a:t>
            </a:r>
            <a:endParaRPr lang="en-US" dirty="0"/>
          </a:p>
        </p:txBody>
      </p:sp>
    </p:spTree>
    <p:extLst>
      <p:ext uri="{BB962C8B-B14F-4D97-AF65-F5344CB8AC3E}">
        <p14:creationId xmlns:p14="http://schemas.microsoft.com/office/powerpoint/2010/main" xmlns="" val="1457772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Use:  Types of ER Visits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86668" y="1778023"/>
            <a:ext cx="6218665" cy="4525159"/>
          </a:xfrm>
        </p:spPr>
      </p:pic>
    </p:spTree>
    <p:extLst>
      <p:ext uri="{BB962C8B-B14F-4D97-AF65-F5344CB8AC3E}">
        <p14:creationId xmlns:p14="http://schemas.microsoft.com/office/powerpoint/2010/main" xmlns="" val="4097236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Use:  Different Types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1011" y="1778023"/>
            <a:ext cx="6209979" cy="4513595"/>
          </a:xfrm>
        </p:spPr>
      </p:pic>
    </p:spTree>
    <p:extLst>
      <p:ext uri="{BB962C8B-B14F-4D97-AF65-F5344CB8AC3E}">
        <p14:creationId xmlns:p14="http://schemas.microsoft.com/office/powerpoint/2010/main" xmlns="" val="906582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Use:  Preventive Care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4480" y="1778023"/>
            <a:ext cx="6203040" cy="4513595"/>
          </a:xfrm>
        </p:spPr>
      </p:pic>
    </p:spTree>
    <p:extLst>
      <p:ext uri="{BB962C8B-B14F-4D97-AF65-F5344CB8AC3E}">
        <p14:creationId xmlns:p14="http://schemas.microsoft.com/office/powerpoint/2010/main" xmlns="" val="906582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Collection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4614" y="1778023"/>
            <a:ext cx="6202773" cy="4513595"/>
          </a:xfrm>
        </p:spPr>
      </p:pic>
    </p:spTree>
    <p:extLst>
      <p:ext uri="{BB962C8B-B14F-4D97-AF65-F5344CB8AC3E}">
        <p14:creationId xmlns:p14="http://schemas.microsoft.com/office/powerpoint/2010/main" xmlns="" val="4268541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Adverse Financial Event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4480" y="1778023"/>
            <a:ext cx="6203040" cy="4513595"/>
          </a:xfrm>
        </p:spPr>
      </p:pic>
    </p:spTree>
    <p:extLst>
      <p:ext uri="{BB962C8B-B14F-4D97-AF65-F5344CB8AC3E}">
        <p14:creationId xmlns:p14="http://schemas.microsoft.com/office/powerpoint/2010/main" xmlns="" val="178434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Earnings and Employment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85236" y="1778023"/>
            <a:ext cx="6221529" cy="4527243"/>
          </a:xfrm>
        </p:spPr>
      </p:pic>
    </p:spTree>
    <p:extLst>
      <p:ext uri="{BB962C8B-B14F-4D97-AF65-F5344CB8AC3E}">
        <p14:creationId xmlns:p14="http://schemas.microsoft.com/office/powerpoint/2010/main" xmlns="" val="1784344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Self-reported health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2096" y="1778023"/>
            <a:ext cx="6207809" cy="4513595"/>
          </a:xfrm>
        </p:spPr>
      </p:pic>
    </p:spTree>
    <p:extLst>
      <p:ext uri="{BB962C8B-B14F-4D97-AF65-F5344CB8AC3E}">
        <p14:creationId xmlns:p14="http://schemas.microsoft.com/office/powerpoint/2010/main" xmlns="" val="1784344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health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2570" y="1778023"/>
            <a:ext cx="6206861" cy="4513595"/>
          </a:xfrm>
        </p:spPr>
      </p:pic>
    </p:spTree>
    <p:extLst>
      <p:ext uri="{BB962C8B-B14F-4D97-AF65-F5344CB8AC3E}">
        <p14:creationId xmlns:p14="http://schemas.microsoft.com/office/powerpoint/2010/main" xmlns="" val="1967945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sz="quarter" idx="1"/>
          </p:nvPr>
        </p:nvSpPr>
        <p:spPr>
          <a:xfrm>
            <a:off x="1097280" y="1908176"/>
            <a:ext cx="9901646" cy="4187825"/>
          </a:xfrm>
        </p:spPr>
        <p:txBody>
          <a:bodyPr>
            <a:normAutofit/>
          </a:bodyPr>
          <a:lstStyle/>
          <a:p>
            <a:pPr eaLnBrk="1" hangingPunct="1">
              <a:buFont typeface="Arial" panose="020B0604020202020204" pitchFamily="34" charset="0"/>
              <a:buChar char="•"/>
            </a:pPr>
            <a:r>
              <a:rPr lang="en-US" altLang="ja-JP" sz="2400" dirty="0" smtClean="0"/>
              <a:t> “Medicaid is worthless or worse than no insurance”</a:t>
            </a:r>
            <a:endParaRPr lang="en-US" altLang="ja-JP" sz="2400" dirty="0"/>
          </a:p>
          <a:p>
            <a:pPr lvl="1">
              <a:buFont typeface="Arial" panose="020B0604020202020204" pitchFamily="34" charset="0"/>
              <a:buChar char="•"/>
            </a:pPr>
            <a:r>
              <a:rPr lang="en-US" altLang="en-US" sz="2200" dirty="0" smtClean="0"/>
              <a:t>Not true: Increases in utilization, perceived access and quality, reductions in financial strain, and improvement in self-reported health </a:t>
            </a:r>
          </a:p>
          <a:p>
            <a:pPr eaLnBrk="1" hangingPunct="1">
              <a:buFont typeface="Arial" panose="020B0604020202020204" pitchFamily="34" charset="0"/>
              <a:buChar char="•"/>
            </a:pPr>
            <a:r>
              <a:rPr lang="en-US" altLang="ja-JP" sz="2400" dirty="0" smtClean="0"/>
              <a:t> “Covering the uninsured will get them out of the Emergency Room”</a:t>
            </a:r>
          </a:p>
          <a:p>
            <a:pPr lvl="1">
              <a:buFont typeface="Arial" panose="020B0604020202020204" pitchFamily="34" charset="0"/>
              <a:buChar char="•"/>
            </a:pPr>
            <a:r>
              <a:rPr lang="en-US" altLang="ja-JP" sz="2200" dirty="0" smtClean="0"/>
              <a:t>Not true: Medicaid increases use of ER (overall and for a broad range of visit types)</a:t>
            </a:r>
          </a:p>
          <a:p>
            <a:pPr eaLnBrk="1" hangingPunct="1">
              <a:buFont typeface="Arial" panose="020B0604020202020204" pitchFamily="34" charset="0"/>
              <a:buChar char="•"/>
            </a:pPr>
            <a:r>
              <a:rPr lang="en-US" altLang="ja-JP" sz="2400" dirty="0" smtClean="0"/>
              <a:t> “Health insurance expansion saves money”</a:t>
            </a:r>
            <a:endParaRPr lang="en-US" altLang="ja-JP" sz="2400" dirty="0"/>
          </a:p>
          <a:p>
            <a:pPr lvl="1">
              <a:buFont typeface="Arial" panose="020B0604020202020204" pitchFamily="34" charset="0"/>
              <a:buChar char="•"/>
            </a:pPr>
            <a:r>
              <a:rPr lang="en-US" altLang="en-US" sz="2200" dirty="0" smtClean="0"/>
              <a:t>Not true in short run: increases in health care use</a:t>
            </a:r>
          </a:p>
          <a:p>
            <a:pPr lvl="1">
              <a:buFont typeface="Arial" panose="020B0604020202020204" pitchFamily="34" charset="0"/>
              <a:buChar char="•"/>
            </a:pPr>
            <a:r>
              <a:rPr lang="en-US" altLang="en-US" sz="2200" dirty="0" smtClean="0"/>
              <a:t>In long run, remains to be seen: increases in preventive care and improvements in self-reported health</a:t>
            </a:r>
          </a:p>
        </p:txBody>
      </p:sp>
      <p:sp>
        <p:nvSpPr>
          <p:cNvPr id="2" name="Title 1"/>
          <p:cNvSpPr>
            <a:spLocks noGrp="1"/>
          </p:cNvSpPr>
          <p:nvPr>
            <p:ph type="title"/>
          </p:nvPr>
        </p:nvSpPr>
        <p:spPr/>
        <p:txBody>
          <a:bodyPr/>
          <a:lstStyle/>
          <a:p>
            <a:r>
              <a:rPr lang="en-US" dirty="0" smtClean="0"/>
              <a:t>Updating Based on Our Findings</a:t>
            </a:r>
            <a:endParaRPr lang="en-US" dirty="0"/>
          </a:p>
        </p:txBody>
      </p:sp>
    </p:spTree>
    <p:extLst>
      <p:ext uri="{BB962C8B-B14F-4D97-AF65-F5344CB8AC3E}">
        <p14:creationId xmlns:p14="http://schemas.microsoft.com/office/powerpoint/2010/main" xmlns="" val="2539989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Boston Globe 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0757" y="4407224"/>
            <a:ext cx="5163820" cy="103141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3011" name="Picture 4" descr="NY Time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545" y="5594487"/>
            <a:ext cx="9448800" cy="609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3012" name="Picture 5" descr="Time.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7500" y="1880783"/>
            <a:ext cx="6187077" cy="108417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3013" name="Picture 6" descr="Washington Post 2.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28934" y="4657531"/>
            <a:ext cx="4931833" cy="7254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3014" name="Picture 7" descr="Forbes.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5847" y="3047382"/>
            <a:ext cx="3766820" cy="119903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3015" name="Picture 9"/>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23908" y="1851682"/>
            <a:ext cx="4306027" cy="102604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3016" name="Picture 10"/>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46234" y="2997196"/>
            <a:ext cx="6214533" cy="762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3017" name="Picture 11"/>
          <p:cNvPicPr>
            <a:picLocks noChangeAspect="1"/>
          </p:cNvPicPr>
          <p:nvPr/>
        </p:nvPicPr>
        <p:blipFill>
          <a:blip r:embed="rId10" cstate="print">
            <a:grayscl/>
            <a:biLevel thresh="50000"/>
            <a:extLst>
              <a:ext uri="{28A0092B-C50C-407E-A947-70E740481C1C}">
                <a14:useLocalDpi xmlns:a14="http://schemas.microsoft.com/office/drawing/2010/main" xmlns="" val="0"/>
              </a:ext>
            </a:extLst>
          </a:blip>
          <a:srcRect/>
          <a:stretch>
            <a:fillRect/>
          </a:stretch>
        </p:blipFill>
        <p:spPr bwMode="auto">
          <a:xfrm>
            <a:off x="4206724" y="3844027"/>
            <a:ext cx="7095067" cy="4191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Title 1"/>
          <p:cNvSpPr>
            <a:spLocks noGrp="1"/>
          </p:cNvSpPr>
          <p:nvPr>
            <p:ph type="title"/>
          </p:nvPr>
        </p:nvSpPr>
        <p:spPr>
          <a:xfrm>
            <a:off x="1097280" y="-80744"/>
            <a:ext cx="10058400" cy="1450757"/>
          </a:xfrm>
        </p:spPr>
        <p:txBody>
          <a:bodyPr/>
          <a:lstStyle/>
          <a:p>
            <a:r>
              <a:rPr lang="en-US" dirty="0" smtClean="0"/>
              <a:t>Tremendous Media Response</a:t>
            </a:r>
            <a:endParaRPr lang="en-US" dirty="0"/>
          </a:p>
        </p:txBody>
      </p:sp>
    </p:spTree>
    <p:extLst>
      <p:ext uri="{BB962C8B-B14F-4D97-AF65-F5344CB8AC3E}">
        <p14:creationId xmlns:p14="http://schemas.microsoft.com/office/powerpoint/2010/main" xmlns="" val="248292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Randomization </a:t>
            </a:r>
            <a:endParaRPr lang="en-US" dirty="0"/>
          </a:p>
        </p:txBody>
      </p:sp>
      <p:sp>
        <p:nvSpPr>
          <p:cNvPr id="3" name="Content Placeholder 2"/>
          <p:cNvSpPr>
            <a:spLocks noGrp="1"/>
          </p:cNvSpPr>
          <p:nvPr>
            <p:ph idx="1"/>
          </p:nvPr>
        </p:nvSpPr>
        <p:spPr>
          <a:xfrm>
            <a:off x="1097280" y="1867153"/>
            <a:ext cx="6519988" cy="4351338"/>
          </a:xfrm>
        </p:spPr>
        <p:txBody>
          <a:bodyPr>
            <a:normAutofit fontScale="92500" lnSpcReduction="20000"/>
          </a:bodyPr>
          <a:lstStyle/>
          <a:p>
            <a:pPr>
              <a:buFont typeface="Arial" panose="020B0604020202020204" pitchFamily="34" charset="0"/>
              <a:buChar char="•"/>
            </a:pPr>
            <a:r>
              <a:rPr lang="en-US" sz="2600" dirty="0" smtClean="0"/>
              <a:t> Randomized evaluations can provide clear answers</a:t>
            </a:r>
          </a:p>
          <a:p>
            <a:pPr lvl="1">
              <a:buFont typeface="Arial" panose="020B0604020202020204" pitchFamily="34" charset="0"/>
              <a:buChar char="•"/>
            </a:pPr>
            <a:r>
              <a:rPr lang="en-US" sz="2400" dirty="0" smtClean="0"/>
              <a:t>Randomly assign individuals to different treatments (programs) or control (</a:t>
            </a:r>
            <a:r>
              <a:rPr lang="en-US" sz="2400" dirty="0"/>
              <a:t>status quo continues) </a:t>
            </a:r>
            <a:endParaRPr lang="en-US" sz="2400" dirty="0" smtClean="0"/>
          </a:p>
          <a:p>
            <a:pPr>
              <a:buFont typeface="Arial" panose="020B0604020202020204" pitchFamily="34" charset="0"/>
              <a:buChar char="•"/>
            </a:pPr>
            <a:r>
              <a:rPr lang="en-US" sz="2400" i="1" dirty="0" smtClean="0"/>
              <a:t> </a:t>
            </a:r>
            <a:r>
              <a:rPr lang="en-US" sz="2600" i="1" dirty="0" smtClean="0"/>
              <a:t>By construction</a:t>
            </a:r>
            <a:r>
              <a:rPr lang="en-US" sz="2600" dirty="0" smtClean="0"/>
              <a:t>, </a:t>
            </a:r>
            <a:r>
              <a:rPr lang="en-US" sz="2600" dirty="0"/>
              <a:t>the treatment group and the control group will have the same characteristics, on average </a:t>
            </a:r>
            <a:endParaRPr lang="en-US" sz="2600" dirty="0" smtClean="0"/>
          </a:p>
          <a:p>
            <a:pPr lvl="1">
              <a:buFont typeface="Arial" panose="020B0604020202020204" pitchFamily="34" charset="0"/>
              <a:buChar char="•"/>
            </a:pPr>
            <a:r>
              <a:rPr lang="en-US" sz="2400" dirty="0" smtClean="0"/>
              <a:t>Observable</a:t>
            </a:r>
            <a:r>
              <a:rPr lang="en-US" sz="2400" dirty="0"/>
              <a:t>: age, </a:t>
            </a:r>
            <a:r>
              <a:rPr lang="en-US" sz="2400" dirty="0" smtClean="0"/>
              <a:t>income, measured health, etc.</a:t>
            </a:r>
          </a:p>
          <a:p>
            <a:pPr lvl="1">
              <a:buFont typeface="Arial" panose="020B0604020202020204" pitchFamily="34" charset="0"/>
              <a:buChar char="•"/>
            </a:pPr>
            <a:r>
              <a:rPr lang="en-US" sz="2400" dirty="0" smtClean="0"/>
              <a:t>Unobservable</a:t>
            </a:r>
            <a:r>
              <a:rPr lang="en-US" sz="2400" dirty="0"/>
              <a:t>: </a:t>
            </a:r>
            <a:r>
              <a:rPr lang="en-US" sz="2400" dirty="0" smtClean="0"/>
              <a:t>motivation, social networks, unmeasured health etc. </a:t>
            </a:r>
            <a:endParaRPr lang="en-US" sz="2400" dirty="0"/>
          </a:p>
          <a:p>
            <a:pPr>
              <a:buFont typeface="Arial" panose="020B0604020202020204" pitchFamily="34" charset="0"/>
              <a:buChar char="•"/>
            </a:pPr>
            <a:r>
              <a:rPr lang="en-US" sz="2600" dirty="0" smtClean="0"/>
              <a:t> The </a:t>
            </a:r>
            <a:r>
              <a:rPr lang="en-US" sz="2600" dirty="0"/>
              <a:t>ability to surprise </a:t>
            </a:r>
            <a:r>
              <a:rPr lang="en-US" sz="2600" dirty="0" smtClean="0"/>
              <a:t>us</a:t>
            </a:r>
          </a:p>
          <a:p>
            <a:pPr lvl="1">
              <a:buFont typeface="Arial" panose="020B0604020202020204" pitchFamily="34" charset="0"/>
              <a:buChar char="•"/>
            </a:pPr>
            <a:r>
              <a:rPr lang="en-US" sz="2400" dirty="0" smtClean="0"/>
              <a:t>Concurrent </a:t>
            </a:r>
            <a:r>
              <a:rPr lang="en-US" sz="2400" dirty="0"/>
              <a:t>palliative care </a:t>
            </a:r>
            <a:r>
              <a:rPr lang="en-US" sz="2400" dirty="0" smtClean="0"/>
              <a:t>can improve </a:t>
            </a:r>
            <a:r>
              <a:rPr lang="en-US" sz="2400" dirty="0"/>
              <a:t>quality of life </a:t>
            </a:r>
            <a:r>
              <a:rPr lang="en-US" sz="2400" dirty="0" smtClean="0"/>
              <a:t>and  </a:t>
            </a:r>
            <a:r>
              <a:rPr lang="en-US" sz="2400" i="1" dirty="0"/>
              <a:t>length </a:t>
            </a:r>
            <a:r>
              <a:rPr lang="en-US" sz="2400" dirty="0"/>
              <a:t>of </a:t>
            </a:r>
            <a:r>
              <a:rPr lang="en-US" sz="2400" dirty="0" smtClean="0"/>
              <a:t>life</a:t>
            </a:r>
          </a:p>
          <a:p>
            <a:pPr lvl="1">
              <a:buFont typeface="Arial" panose="020B0604020202020204" pitchFamily="34" charset="0"/>
              <a:buChar char="•"/>
            </a:pPr>
            <a:r>
              <a:rPr lang="en-US" sz="2400" dirty="0" smtClean="0"/>
              <a:t>Covering </a:t>
            </a:r>
            <a:r>
              <a:rPr lang="en-US" sz="2400" dirty="0"/>
              <a:t>the uninsured with Medicaid </a:t>
            </a:r>
            <a:r>
              <a:rPr lang="en-US" sz="2400" i="1" dirty="0"/>
              <a:t>increases </a:t>
            </a:r>
            <a:r>
              <a:rPr lang="en-US" sz="2400" dirty="0"/>
              <a:t>their use of the </a:t>
            </a:r>
            <a:r>
              <a:rPr lang="en-US" sz="2400" dirty="0" smtClean="0"/>
              <a:t>emergency room</a:t>
            </a:r>
            <a:endParaRPr lang="en-US" sz="2400" dirty="0"/>
          </a:p>
          <a:p>
            <a:endParaRPr lang="en-US" sz="2400" dirty="0" smtClean="0"/>
          </a:p>
          <a:p>
            <a:pPr marL="457200" lvl="1" indent="0">
              <a:buNone/>
            </a:pPr>
            <a:endParaRPr lang="en-US" dirty="0"/>
          </a:p>
        </p:txBody>
      </p:sp>
      <p:pic>
        <p:nvPicPr>
          <p:cNvPr id="4" name="Picture 3"/>
          <p:cNvPicPr>
            <a:picLocks noChangeAspect="1"/>
          </p:cNvPicPr>
          <p:nvPr/>
        </p:nvPicPr>
        <p:blipFill>
          <a:blip r:embed="rId2" cstate="print"/>
          <a:stretch>
            <a:fillRect/>
          </a:stretch>
        </p:blipFill>
        <p:spPr>
          <a:xfrm>
            <a:off x="7617268" y="2041669"/>
            <a:ext cx="4169256" cy="2842675"/>
          </a:xfrm>
          <a:prstGeom prst="rect">
            <a:avLst/>
          </a:prstGeom>
        </p:spPr>
      </p:pic>
    </p:spTree>
    <p:extLst>
      <p:ext uri="{BB962C8B-B14F-4D97-AF65-F5344CB8AC3E}">
        <p14:creationId xmlns:p14="http://schemas.microsoft.com/office/powerpoint/2010/main" xmlns="" val="1520737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66513" y="4919709"/>
            <a:ext cx="7837169" cy="1250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4" name="Group 13"/>
          <p:cNvGrpSpPr/>
          <p:nvPr/>
        </p:nvGrpSpPr>
        <p:grpSpPr>
          <a:xfrm>
            <a:off x="893233" y="1873969"/>
            <a:ext cx="6921500" cy="1371165"/>
            <a:chOff x="1671638" y="1976438"/>
            <a:chExt cx="5800725" cy="1242849"/>
          </a:xfrm>
          <a:solidFill>
            <a:schemeClr val="bg1">
              <a:alpha val="18000"/>
            </a:schemeClr>
          </a:solidFill>
        </p:grpSpPr>
        <p:pic>
          <p:nvPicPr>
            <p:cNvPr id="15"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671638" y="2490788"/>
              <a:ext cx="5800725" cy="728499"/>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1671638" y="1976438"/>
              <a:ext cx="1685925" cy="514350"/>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grpSp>
      <p:pic>
        <p:nvPicPr>
          <p:cNvPr id="1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6513" y="3487883"/>
            <a:ext cx="5748867" cy="1352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77567" y="1860154"/>
            <a:ext cx="5414433" cy="3103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Reframing the Debate</a:t>
            </a:r>
            <a:endParaRPr lang="en-US" dirty="0"/>
          </a:p>
        </p:txBody>
      </p:sp>
    </p:spTree>
    <p:extLst>
      <p:ext uri="{BB962C8B-B14F-4D97-AF65-F5344CB8AC3E}">
        <p14:creationId xmlns:p14="http://schemas.microsoft.com/office/powerpoint/2010/main" xmlns="" val="3170387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RCTs in US Healthcare Delivery </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400" dirty="0" smtClean="0"/>
              <a:t> Limited use to date </a:t>
            </a:r>
          </a:p>
          <a:p>
            <a:pPr lvl="1">
              <a:buFont typeface="Arial" panose="020B0604020202020204" pitchFamily="34" charset="0"/>
              <a:buChar char="•"/>
            </a:pPr>
            <a:r>
              <a:rPr lang="en-US" sz="2200" dirty="0" smtClean="0"/>
              <a:t>Search </a:t>
            </a:r>
            <a:r>
              <a:rPr lang="en-US" sz="2200" dirty="0"/>
              <a:t>of top medical, economics, and health services </a:t>
            </a:r>
            <a:r>
              <a:rPr lang="en-US" sz="2200" dirty="0" smtClean="0"/>
              <a:t>journals</a:t>
            </a:r>
          </a:p>
          <a:p>
            <a:pPr lvl="1">
              <a:buFont typeface="Arial" panose="020B0604020202020204" pitchFamily="34" charset="0"/>
              <a:buChar char="•"/>
            </a:pPr>
            <a:r>
              <a:rPr lang="en-US" sz="2200" b="1" dirty="0" smtClean="0"/>
              <a:t>18 </a:t>
            </a:r>
            <a:r>
              <a:rPr lang="en-US" sz="2200" b="1" dirty="0"/>
              <a:t>percent of US healthcare delivery interventions randomized </a:t>
            </a:r>
            <a:endParaRPr lang="en-US" sz="2200" b="1" dirty="0" smtClean="0"/>
          </a:p>
          <a:p>
            <a:pPr marL="91440" lvl="1" indent="-91440">
              <a:spcBef>
                <a:spcPts val="1200"/>
              </a:spcBef>
              <a:spcAft>
                <a:spcPts val="200"/>
              </a:spcAft>
              <a:buSzPct val="100000"/>
              <a:buFont typeface="Arial" panose="020B0604020202020204" pitchFamily="34" charset="0"/>
              <a:buChar char="•"/>
            </a:pPr>
            <a:r>
              <a:rPr lang="en-US" sz="2400" dirty="0" smtClean="0"/>
              <a:t> Greater </a:t>
            </a:r>
            <a:r>
              <a:rPr lang="en-US" sz="2400" dirty="0"/>
              <a:t>use of RCTs for US medical </a:t>
            </a:r>
            <a:r>
              <a:rPr lang="en-US" sz="2400" dirty="0" smtClean="0"/>
              <a:t>interventions</a:t>
            </a:r>
          </a:p>
          <a:p>
            <a:pPr marL="274320" lvl="2" indent="-91440">
              <a:spcBef>
                <a:spcPts val="1200"/>
              </a:spcBef>
              <a:spcAft>
                <a:spcPts val="200"/>
              </a:spcAft>
              <a:buSzPct val="100000"/>
              <a:buFont typeface="Arial" panose="020B0604020202020204" pitchFamily="34" charset="0"/>
              <a:buChar char="•"/>
            </a:pPr>
            <a:r>
              <a:rPr lang="en-US" sz="2200" dirty="0" smtClean="0"/>
              <a:t>80 percent of US-based medical treatment studies randomized </a:t>
            </a:r>
          </a:p>
          <a:p>
            <a:pPr marL="274320" lvl="2" indent="-91440">
              <a:spcBef>
                <a:spcPts val="1200"/>
              </a:spcBef>
              <a:spcAft>
                <a:spcPts val="200"/>
              </a:spcAft>
              <a:buSzPct val="100000"/>
              <a:buFont typeface="Arial" panose="020B0604020202020204" pitchFamily="34" charset="0"/>
              <a:buChar char="•"/>
            </a:pPr>
            <a:r>
              <a:rPr lang="en-US" sz="2200" dirty="0" smtClean="0"/>
              <a:t>True </a:t>
            </a:r>
            <a:r>
              <a:rPr lang="en-US" sz="2200" dirty="0"/>
              <a:t>of both drug (86 percent) and non-drug (66 percent) </a:t>
            </a:r>
            <a:r>
              <a:rPr lang="en-US" sz="2200" dirty="0" smtClean="0"/>
              <a:t>interventions</a:t>
            </a:r>
          </a:p>
          <a:p>
            <a:pPr marL="91440" lvl="1" indent="-91440">
              <a:spcBef>
                <a:spcPts val="1200"/>
              </a:spcBef>
              <a:spcAft>
                <a:spcPts val="200"/>
              </a:spcAft>
              <a:buSzPct val="100000"/>
              <a:buFont typeface="Arial" panose="020B0604020202020204" pitchFamily="34" charset="0"/>
              <a:buChar char="•"/>
            </a:pPr>
            <a:r>
              <a:rPr lang="en-US" sz="2400" dirty="0" smtClean="0"/>
              <a:t> Greater </a:t>
            </a:r>
            <a:r>
              <a:rPr lang="en-US" sz="2400" dirty="0"/>
              <a:t>use of RCTs for other social policy </a:t>
            </a:r>
          </a:p>
          <a:p>
            <a:pPr marL="274320" lvl="2" indent="-91440">
              <a:spcBef>
                <a:spcPts val="1200"/>
              </a:spcBef>
              <a:spcAft>
                <a:spcPts val="200"/>
              </a:spcAft>
              <a:buSzPct val="100000"/>
              <a:buFont typeface="Arial" panose="020B0604020202020204" pitchFamily="34" charset="0"/>
              <a:buChar char="•"/>
            </a:pPr>
            <a:r>
              <a:rPr lang="en-US" sz="2200" dirty="0" smtClean="0"/>
              <a:t>36 percent of US education studies</a:t>
            </a:r>
          </a:p>
          <a:p>
            <a:pPr marL="274320" lvl="2" indent="-91440">
              <a:spcBef>
                <a:spcPts val="1200"/>
              </a:spcBef>
              <a:spcAft>
                <a:spcPts val="200"/>
              </a:spcAft>
              <a:buSzPct val="100000"/>
              <a:buFont typeface="Arial" panose="020B0604020202020204" pitchFamily="34" charset="0"/>
              <a:buChar char="•"/>
            </a:pPr>
            <a:r>
              <a:rPr lang="en-US" sz="2200" dirty="0" smtClean="0"/>
              <a:t>46 percent of international development studies</a:t>
            </a:r>
            <a:endParaRPr lang="en-US" sz="2200" dirty="0"/>
          </a:p>
          <a:p>
            <a:pPr lvl="1"/>
            <a:endParaRPr lang="en-US" dirty="0"/>
          </a:p>
        </p:txBody>
      </p:sp>
    </p:spTree>
    <p:extLst>
      <p:ext uri="{BB962C8B-B14F-4D97-AF65-F5344CB8AC3E}">
        <p14:creationId xmlns:p14="http://schemas.microsoft.com/office/powerpoint/2010/main" xmlns="" val="157713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Possibility of a New Era	</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 Increasing demand for credible evidence</a:t>
            </a:r>
          </a:p>
          <a:p>
            <a:pPr lvl="1">
              <a:buFont typeface="Arial" panose="020B0604020202020204" pitchFamily="34" charset="0"/>
              <a:buChar char="•"/>
            </a:pPr>
            <a:r>
              <a:rPr lang="en-US" sz="2200" dirty="0" smtClean="0"/>
              <a:t>Increasing </a:t>
            </a:r>
            <a:r>
              <a:rPr lang="en-US" sz="2200" dirty="0"/>
              <a:t>public sector budgets (e.g. Medicaid expansion under ACA) </a:t>
            </a:r>
            <a:endParaRPr lang="en-US" sz="2200" dirty="0" smtClean="0"/>
          </a:p>
          <a:p>
            <a:pPr>
              <a:buFont typeface="Arial" panose="020B0604020202020204" pitchFamily="34" charset="0"/>
              <a:buChar char="•"/>
            </a:pPr>
            <a:r>
              <a:rPr lang="en-US" sz="2400" dirty="0"/>
              <a:t> </a:t>
            </a:r>
            <a:r>
              <a:rPr lang="en-US" sz="2400" dirty="0" smtClean="0"/>
              <a:t>Increasing </a:t>
            </a:r>
            <a:r>
              <a:rPr lang="en-US" sz="2400" dirty="0"/>
              <a:t>“skin in the game” for private sector (in part due to ACA</a:t>
            </a:r>
            <a:r>
              <a:rPr lang="en-US" sz="2400" dirty="0" smtClean="0"/>
              <a:t>)</a:t>
            </a:r>
            <a:endParaRPr lang="en-US" sz="2400" dirty="0"/>
          </a:p>
          <a:p>
            <a:pPr lvl="2">
              <a:buFont typeface="Arial" panose="020B0604020202020204" pitchFamily="34" charset="0"/>
              <a:buChar char="•"/>
            </a:pPr>
            <a:r>
              <a:rPr lang="en-US" sz="2200" dirty="0"/>
              <a:t>Reductions in Medicare payments to hospitals for excess readmission rates </a:t>
            </a:r>
          </a:p>
          <a:p>
            <a:pPr lvl="2">
              <a:buFont typeface="Arial" panose="020B0604020202020204" pitchFamily="34" charset="0"/>
              <a:buChar char="•"/>
            </a:pPr>
            <a:r>
              <a:rPr lang="en-US" sz="2200" dirty="0"/>
              <a:t>Accountable Care Organizations (ACOs) with shared savings if meet quality targets for Medicare patients but reduce costs</a:t>
            </a:r>
          </a:p>
          <a:p>
            <a:pPr lvl="2">
              <a:buFont typeface="Arial" panose="020B0604020202020204" pitchFamily="34" charset="0"/>
              <a:buChar char="•"/>
            </a:pPr>
            <a:r>
              <a:rPr lang="en-US" sz="2200" dirty="0"/>
              <a:t>Private sector analogs (e.g. Alternative Quality Contract in MA </a:t>
            </a:r>
            <a:r>
              <a:rPr lang="en-US" sz="2200" dirty="0" smtClean="0"/>
              <a:t>BCBS)</a:t>
            </a:r>
            <a:endParaRPr lang="en-US" sz="2200" dirty="0"/>
          </a:p>
          <a:p>
            <a:pPr marL="91440" lvl="2" indent="-91440">
              <a:spcBef>
                <a:spcPts val="1200"/>
              </a:spcBef>
              <a:spcAft>
                <a:spcPts val="200"/>
              </a:spcAft>
              <a:buSzPct val="100000"/>
              <a:buFont typeface="Arial" panose="020B0604020202020204" pitchFamily="34" charset="0"/>
              <a:buChar char="•"/>
            </a:pPr>
            <a:endParaRPr lang="en-US" dirty="0" smtClean="0"/>
          </a:p>
          <a:p>
            <a:pPr marL="384048" lvl="2" indent="0">
              <a:buNone/>
            </a:pPr>
            <a:endParaRPr lang="en-US" sz="2200" dirty="0" smtClean="0"/>
          </a:p>
          <a:p>
            <a:pPr marL="201168" lvl="1" indent="0">
              <a:buNone/>
            </a:pPr>
            <a:endParaRPr lang="en-US" sz="2200" dirty="0"/>
          </a:p>
          <a:p>
            <a:pPr marL="201168" lvl="1" indent="0">
              <a:buNone/>
            </a:pPr>
            <a:endParaRPr lang="en-US" sz="2200" dirty="0" smtClean="0"/>
          </a:p>
          <a:p>
            <a:pPr lvl="1"/>
            <a:endParaRPr lang="en-US" dirty="0"/>
          </a:p>
          <a:p>
            <a:pPr lvl="1"/>
            <a:endParaRPr lang="en-US" dirty="0"/>
          </a:p>
        </p:txBody>
      </p:sp>
    </p:spTree>
    <p:extLst>
      <p:ext uri="{BB962C8B-B14F-4D97-AF65-F5344CB8AC3E}">
        <p14:creationId xmlns:p14="http://schemas.microsoft.com/office/powerpoint/2010/main" xmlns="" val="1221574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Make that Possibility a Reality: Take Advantage of Administrative Data</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 Historical challenge with large trials has been cost and logistical challenges of collecting follow-up data</a:t>
            </a:r>
          </a:p>
          <a:p>
            <a:pPr lvl="1">
              <a:buFont typeface="Arial" panose="020B0604020202020204" pitchFamily="34" charset="0"/>
              <a:buChar char="•"/>
            </a:pPr>
            <a:r>
              <a:rPr lang="en-US" sz="2200" dirty="0" smtClean="0"/>
              <a:t>Rely heavily on primary data collection (and relatively short (&lt;1 year) follow ups)</a:t>
            </a:r>
          </a:p>
          <a:p>
            <a:pPr>
              <a:buFont typeface="Arial" panose="020B0604020202020204" pitchFamily="34" charset="0"/>
              <a:buChar char="•"/>
            </a:pPr>
            <a:r>
              <a:rPr lang="en-US" sz="2400" dirty="0" smtClean="0"/>
              <a:t> Many outcomes can be measured in existing administrative data</a:t>
            </a:r>
          </a:p>
          <a:p>
            <a:pPr lvl="1">
              <a:buFont typeface="Arial" panose="020B0604020202020204" pitchFamily="34" charset="0"/>
              <a:buChar char="•"/>
            </a:pPr>
            <a:r>
              <a:rPr lang="en-US" sz="2200" dirty="0" smtClean="0"/>
              <a:t>Electronic medical records</a:t>
            </a:r>
          </a:p>
          <a:p>
            <a:pPr lvl="1">
              <a:buFont typeface="Arial" panose="020B0604020202020204" pitchFamily="34" charset="0"/>
              <a:buChar char="•"/>
            </a:pPr>
            <a:r>
              <a:rPr lang="en-US" sz="2200" dirty="0" smtClean="0"/>
              <a:t>Insurance claims</a:t>
            </a:r>
          </a:p>
          <a:p>
            <a:pPr lvl="1">
              <a:buFont typeface="Arial" panose="020B0604020202020204" pitchFamily="34" charset="0"/>
              <a:buChar char="•"/>
            </a:pPr>
            <a:r>
              <a:rPr lang="en-US" sz="2200" dirty="0" smtClean="0"/>
              <a:t>State-level hospital and emergency room discharge data</a:t>
            </a:r>
          </a:p>
          <a:p>
            <a:pPr lvl="1">
              <a:buFont typeface="Arial" panose="020B0604020202020204" pitchFamily="34" charset="0"/>
              <a:buChar char="•"/>
            </a:pPr>
            <a:r>
              <a:rPr lang="en-US" sz="2200" dirty="0" smtClean="0"/>
              <a:t>National Death Index</a:t>
            </a:r>
          </a:p>
          <a:p>
            <a:pPr lvl="1">
              <a:buFont typeface="Arial" panose="020B0604020202020204" pitchFamily="34" charset="0"/>
              <a:buChar char="•"/>
            </a:pPr>
            <a:r>
              <a:rPr lang="en-US" sz="2200" dirty="0" smtClean="0"/>
              <a:t>State-level data on earnings and employment and receipt of transfer programs</a:t>
            </a:r>
          </a:p>
          <a:p>
            <a:pPr lvl="1"/>
            <a:endParaRPr lang="en-US" dirty="0"/>
          </a:p>
        </p:txBody>
      </p:sp>
    </p:spTree>
    <p:extLst>
      <p:ext uri="{BB962C8B-B14F-4D97-AF65-F5344CB8AC3E}">
        <p14:creationId xmlns:p14="http://schemas.microsoft.com/office/powerpoint/2010/main" xmlns="" val="2507860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Administrative Data</a:t>
            </a:r>
            <a:endParaRPr lang="en-US" dirty="0"/>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sz="2400" dirty="0" smtClean="0"/>
              <a:t>Far cheaper and easier to track study participants</a:t>
            </a:r>
          </a:p>
          <a:p>
            <a:pPr lvl="1">
              <a:buFont typeface="Arial" panose="020B0604020202020204" pitchFamily="34" charset="0"/>
              <a:buChar char="•"/>
            </a:pPr>
            <a:r>
              <a:rPr lang="en-US" sz="2400" dirty="0" smtClean="0"/>
              <a:t>Near census, guarding against potential response bias (treatment vs. control)</a:t>
            </a:r>
          </a:p>
          <a:p>
            <a:pPr lvl="1">
              <a:buFont typeface="Arial" panose="020B0604020202020204" pitchFamily="34" charset="0"/>
              <a:buChar char="•"/>
            </a:pPr>
            <a:r>
              <a:rPr lang="en-US" sz="2400" dirty="0" smtClean="0"/>
              <a:t>Objective data also reduces risk of bias from</a:t>
            </a:r>
          </a:p>
          <a:p>
            <a:pPr lvl="2">
              <a:buFont typeface="Arial" panose="020B0604020202020204" pitchFamily="34" charset="0"/>
              <a:buChar char="•"/>
            </a:pPr>
            <a:r>
              <a:rPr lang="en-US" sz="2000" dirty="0"/>
              <a:t>S</a:t>
            </a:r>
            <a:r>
              <a:rPr lang="en-US" sz="2000" dirty="0" smtClean="0"/>
              <a:t>elf-reporting (e.g. income in NIT) </a:t>
            </a:r>
          </a:p>
          <a:p>
            <a:pPr lvl="2">
              <a:buFont typeface="Arial" panose="020B0604020202020204" pitchFamily="34" charset="0"/>
              <a:buChar char="•"/>
            </a:pPr>
            <a:r>
              <a:rPr lang="en-US" sz="2000" dirty="0"/>
              <a:t>N</a:t>
            </a:r>
            <a:r>
              <a:rPr lang="en-US" sz="2000" dirty="0" smtClean="0"/>
              <a:t>on-reporting (e.g. child abuse in NFP)</a:t>
            </a:r>
          </a:p>
          <a:p>
            <a:pPr lvl="1">
              <a:buFont typeface="Arial" panose="020B0604020202020204" pitchFamily="34" charset="0"/>
              <a:buChar char="•"/>
            </a:pPr>
            <a:r>
              <a:rPr lang="en-US" sz="2400" dirty="0" smtClean="0"/>
              <a:t>May </a:t>
            </a:r>
            <a:r>
              <a:rPr lang="en-US" sz="2400" dirty="0"/>
              <a:t>be available in real </a:t>
            </a:r>
            <a:r>
              <a:rPr lang="en-US" sz="2400" dirty="0" smtClean="0"/>
              <a:t>time</a:t>
            </a:r>
          </a:p>
          <a:p>
            <a:pPr lvl="2">
              <a:buFont typeface="Arial" panose="020B0604020202020204" pitchFamily="34" charset="0"/>
              <a:buChar char="•"/>
            </a:pPr>
            <a:r>
              <a:rPr lang="en-US" sz="2000" dirty="0" smtClean="0"/>
              <a:t>Example: Healthcare </a:t>
            </a:r>
            <a:r>
              <a:rPr lang="en-US" sz="2000" dirty="0" err="1" smtClean="0"/>
              <a:t>Hotspotting</a:t>
            </a:r>
            <a:r>
              <a:rPr lang="en-US" sz="2000" dirty="0" smtClean="0"/>
              <a:t> RCT with Dr. Brenner and Camden Coalition</a:t>
            </a:r>
          </a:p>
          <a:p>
            <a:pPr lvl="1">
              <a:buFont typeface="Arial" panose="020B0604020202020204" pitchFamily="34" charset="0"/>
              <a:buChar char="•"/>
            </a:pPr>
            <a:r>
              <a:rPr lang="en-US" sz="2400" dirty="0" smtClean="0"/>
              <a:t>Useful in following up on long-term outcomes  </a:t>
            </a:r>
          </a:p>
          <a:p>
            <a:pPr lvl="2">
              <a:buFont typeface="Arial" panose="020B0604020202020204" pitchFamily="34" charset="0"/>
              <a:buChar char="•"/>
            </a:pPr>
            <a:r>
              <a:rPr lang="en-US" sz="2000" dirty="0"/>
              <a:t>E</a:t>
            </a:r>
            <a:r>
              <a:rPr lang="en-US" sz="2000" dirty="0" smtClean="0"/>
              <a:t>xample: Project STAR</a:t>
            </a:r>
          </a:p>
          <a:p>
            <a:pPr lvl="1">
              <a:buFont typeface="Arial" panose="020B0604020202020204" pitchFamily="34" charset="0"/>
              <a:buChar char="•"/>
            </a:pPr>
            <a:r>
              <a:rPr lang="en-US" sz="2400" dirty="0"/>
              <a:t>More accurate and richer data</a:t>
            </a:r>
          </a:p>
          <a:p>
            <a:pPr lvl="2">
              <a:buFont typeface="Arial" panose="020B0604020202020204" pitchFamily="34" charset="0"/>
              <a:buChar char="•"/>
            </a:pPr>
            <a:r>
              <a:rPr lang="en-US" sz="2000" dirty="0"/>
              <a:t>Example: Emergency room use in Oregon HIE</a:t>
            </a:r>
          </a:p>
          <a:p>
            <a:pPr lvl="1"/>
            <a:endParaRPr lang="en-US" dirty="0"/>
          </a:p>
        </p:txBody>
      </p:sp>
    </p:spTree>
    <p:extLst>
      <p:ext uri="{BB962C8B-B14F-4D97-AF65-F5344CB8AC3E}">
        <p14:creationId xmlns:p14="http://schemas.microsoft.com/office/powerpoint/2010/main" xmlns="" val="2112937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Role of Administrative Data in Oregon Experiment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3235" y="1778023"/>
            <a:ext cx="6205530" cy="4513595"/>
          </a:xfrm>
        </p:spPr>
      </p:pic>
    </p:spTree>
    <p:extLst>
      <p:ext uri="{BB962C8B-B14F-4D97-AF65-F5344CB8AC3E}">
        <p14:creationId xmlns:p14="http://schemas.microsoft.com/office/powerpoint/2010/main" xmlns="" val="2680302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Administrative Data for ER use</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smtClean="0"/>
              <a:t>Able to detect effects in administrative data but not survey data due to:</a:t>
            </a:r>
          </a:p>
          <a:p>
            <a:pPr lvl="2">
              <a:buFont typeface="Arial" panose="020B0604020202020204" pitchFamily="34" charset="0"/>
              <a:buChar char="•"/>
            </a:pPr>
            <a:r>
              <a:rPr lang="en-US" sz="2000" dirty="0" smtClean="0"/>
              <a:t>Longer look-back period</a:t>
            </a:r>
          </a:p>
          <a:p>
            <a:pPr lvl="2">
              <a:buFont typeface="Arial" panose="020B0604020202020204" pitchFamily="34" charset="0"/>
              <a:buChar char="•"/>
            </a:pPr>
            <a:r>
              <a:rPr lang="en-US" sz="2000" dirty="0" smtClean="0"/>
              <a:t>Less misclassification / greater accuracy</a:t>
            </a:r>
          </a:p>
          <a:p>
            <a:pPr lvl="1">
              <a:buFont typeface="Arial" panose="020B0604020202020204" pitchFamily="34" charset="0"/>
              <a:buChar char="•"/>
            </a:pPr>
            <a:r>
              <a:rPr lang="en-US" sz="2400" dirty="0" smtClean="0"/>
              <a:t>Additional advantages: </a:t>
            </a:r>
          </a:p>
          <a:p>
            <a:pPr lvl="2">
              <a:buFont typeface="Arial" panose="020B0604020202020204" pitchFamily="34" charset="0"/>
              <a:buChar char="•"/>
            </a:pPr>
            <a:r>
              <a:rPr lang="en-US" sz="2000" dirty="0" smtClean="0"/>
              <a:t>Census (vs. concerns about response rate bias)</a:t>
            </a:r>
            <a:endParaRPr lang="en-US" sz="2000" dirty="0"/>
          </a:p>
          <a:p>
            <a:pPr lvl="2">
              <a:buFont typeface="Arial" panose="020B0604020202020204" pitchFamily="34" charset="0"/>
              <a:buChar char="•"/>
            </a:pPr>
            <a:r>
              <a:rPr lang="en-US" sz="2000" dirty="0" smtClean="0"/>
              <a:t>Able to analyze more detailed outcomes (e.g. reason for visit / was it an “emergency”)</a:t>
            </a:r>
          </a:p>
          <a:p>
            <a:pPr lvl="2">
              <a:buFont typeface="Arial" panose="020B0604020202020204" pitchFamily="34" charset="0"/>
              <a:buChar char="•"/>
            </a:pPr>
            <a:r>
              <a:rPr lang="en-US" sz="2000" dirty="0" smtClean="0"/>
              <a:t>Inexpensive</a:t>
            </a:r>
          </a:p>
          <a:p>
            <a:pPr marL="201168" lvl="1" indent="0">
              <a:buNone/>
            </a:pPr>
            <a:endParaRPr lang="en-US" sz="2000" dirty="0"/>
          </a:p>
          <a:p>
            <a:pPr lvl="1"/>
            <a:endParaRPr lang="en-US" dirty="0"/>
          </a:p>
        </p:txBody>
      </p:sp>
    </p:spTree>
    <p:extLst>
      <p:ext uri="{BB962C8B-B14F-4D97-AF65-F5344CB8AC3E}">
        <p14:creationId xmlns:p14="http://schemas.microsoft.com/office/powerpoint/2010/main" xmlns="" val="2559579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follow-up: Project STAR</a:t>
            </a:r>
            <a:endParaRPr lang="en-US" dirty="0"/>
          </a:p>
        </p:txBody>
      </p:sp>
      <p:sp>
        <p:nvSpPr>
          <p:cNvPr id="3" name="Content Placeholder 2"/>
          <p:cNvSpPr>
            <a:spLocks noGrp="1"/>
          </p:cNvSpPr>
          <p:nvPr>
            <p:ph idx="1"/>
          </p:nvPr>
        </p:nvSpPr>
        <p:spPr/>
        <p:txBody>
          <a:bodyPr>
            <a:normAutofit fontScale="92500"/>
          </a:bodyPr>
          <a:lstStyle/>
          <a:p>
            <a:pPr lvl="1">
              <a:buFont typeface="Arial" panose="020B0604020202020204" pitchFamily="34" charset="0"/>
              <a:buChar char="•"/>
            </a:pPr>
            <a:r>
              <a:rPr lang="en-US" sz="2600" dirty="0" smtClean="0"/>
              <a:t>Randomized students and teachers in K-3</a:t>
            </a:r>
            <a:r>
              <a:rPr lang="en-US" sz="2600" baseline="30000" dirty="0" smtClean="0"/>
              <a:t>rd</a:t>
            </a:r>
            <a:r>
              <a:rPr lang="en-US" sz="2600" dirty="0" smtClean="0"/>
              <a:t> grade to different classrooms</a:t>
            </a:r>
          </a:p>
          <a:p>
            <a:pPr lvl="2">
              <a:buFont typeface="Arial" panose="020B0604020202020204" pitchFamily="34" charset="0"/>
              <a:buChar char="•"/>
            </a:pPr>
            <a:r>
              <a:rPr lang="en-US" sz="2400" dirty="0" smtClean="0"/>
              <a:t>Tennessee, mid-1980s</a:t>
            </a:r>
            <a:endParaRPr lang="en-US" sz="2400" dirty="0"/>
          </a:p>
          <a:p>
            <a:pPr lvl="1">
              <a:buFont typeface="Arial" panose="020B0604020202020204" pitchFamily="34" charset="0"/>
              <a:buChar char="•"/>
            </a:pPr>
            <a:r>
              <a:rPr lang="en-US" sz="2600" dirty="0" smtClean="0"/>
              <a:t>Original analyses found</a:t>
            </a:r>
          </a:p>
          <a:p>
            <a:pPr lvl="2">
              <a:buFont typeface="Arial" panose="020B0604020202020204" pitchFamily="34" charset="0"/>
              <a:buChar char="•"/>
            </a:pPr>
            <a:r>
              <a:rPr lang="en-US" sz="2400" dirty="0" smtClean="0"/>
              <a:t>Assignment to smaller or higher-quality class improved test scores </a:t>
            </a:r>
          </a:p>
          <a:p>
            <a:pPr lvl="2">
              <a:buFont typeface="Arial" panose="020B0604020202020204" pitchFamily="34" charset="0"/>
              <a:buChar char="•"/>
            </a:pPr>
            <a:r>
              <a:rPr lang="en-US" sz="2400" dirty="0" smtClean="0"/>
              <a:t>But gains faded out by 8</a:t>
            </a:r>
            <a:r>
              <a:rPr lang="en-US" sz="2400" baseline="30000" dirty="0" smtClean="0"/>
              <a:t>th</a:t>
            </a:r>
            <a:r>
              <a:rPr lang="en-US" sz="2400" dirty="0" smtClean="0"/>
              <a:t> grade</a:t>
            </a:r>
            <a:endParaRPr lang="en-US" sz="2400" dirty="0"/>
          </a:p>
          <a:p>
            <a:pPr lvl="1">
              <a:buFont typeface="Arial" panose="020B0604020202020204" pitchFamily="34" charset="0"/>
              <a:buChar char="•"/>
            </a:pPr>
            <a:r>
              <a:rPr lang="en-US" sz="2600" dirty="0" smtClean="0"/>
              <a:t>Longer-term analysis</a:t>
            </a:r>
          </a:p>
          <a:p>
            <a:pPr lvl="2">
              <a:buFont typeface="Arial" panose="020B0604020202020204" pitchFamily="34" charset="0"/>
              <a:buChar char="•"/>
            </a:pPr>
            <a:r>
              <a:rPr lang="en-US" sz="2400" dirty="0" smtClean="0"/>
              <a:t>Linked students to tax returns to study outcomes at ages 25-27 (eventually longer) </a:t>
            </a:r>
          </a:p>
          <a:p>
            <a:pPr lvl="2">
              <a:buFont typeface="Arial" panose="020B0604020202020204" pitchFamily="34" charset="0"/>
              <a:buChar char="•"/>
            </a:pPr>
            <a:r>
              <a:rPr lang="en-US" sz="2400" dirty="0" smtClean="0"/>
              <a:t>Found improvements in markers of adult success</a:t>
            </a:r>
          </a:p>
          <a:p>
            <a:pPr lvl="3">
              <a:buFont typeface="Arial" panose="020B0604020202020204" pitchFamily="34" charset="0"/>
              <a:buChar char="•"/>
            </a:pPr>
            <a:r>
              <a:rPr lang="en-US" sz="2200" dirty="0" smtClean="0"/>
              <a:t>Earnings, college attendance, quality of college, home ownership</a:t>
            </a:r>
          </a:p>
          <a:p>
            <a:pPr lvl="3">
              <a:buFont typeface="Arial" panose="020B0604020202020204" pitchFamily="34" charset="0"/>
              <a:buChar char="•"/>
            </a:pPr>
            <a:r>
              <a:rPr lang="en-US" sz="2200" dirty="0" smtClean="0"/>
              <a:t>Potential explanation / reconciliation: improvement in non-cognitive skills</a:t>
            </a:r>
            <a:endParaRPr lang="en-US" sz="2200" dirty="0"/>
          </a:p>
          <a:p>
            <a:pPr lvl="1"/>
            <a:endParaRPr lang="en-US" dirty="0"/>
          </a:p>
        </p:txBody>
      </p:sp>
    </p:spTree>
    <p:extLst>
      <p:ext uri="{BB962C8B-B14F-4D97-AF65-F5344CB8AC3E}">
        <p14:creationId xmlns:p14="http://schemas.microsoft.com/office/powerpoint/2010/main" xmlns="" val="1131892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 to Healthcare RCTs</a:t>
            </a:r>
            <a:endParaRPr lang="en-US" dirty="0"/>
          </a:p>
        </p:txBody>
      </p:sp>
      <p:sp>
        <p:nvSpPr>
          <p:cNvPr id="3" name="Content Placeholder 2"/>
          <p:cNvSpPr>
            <a:spLocks noGrp="1"/>
          </p:cNvSpPr>
          <p:nvPr>
            <p:ph idx="1"/>
          </p:nvPr>
        </p:nvSpPr>
        <p:spPr>
          <a:xfrm>
            <a:off x="1097279" y="1845734"/>
            <a:ext cx="10833463" cy="4433146"/>
          </a:xfrm>
        </p:spPr>
        <p:txBody>
          <a:bodyPr>
            <a:normAutofit fontScale="70000" lnSpcReduction="20000"/>
          </a:bodyPr>
          <a:lstStyle/>
          <a:p>
            <a:pPr>
              <a:buFont typeface="Arial" panose="020B0604020202020204" pitchFamily="34" charset="0"/>
              <a:buChar char="•"/>
            </a:pPr>
            <a:r>
              <a:rPr lang="en-US" sz="5100" dirty="0" smtClean="0"/>
              <a:t> </a:t>
            </a:r>
            <a:r>
              <a:rPr lang="en-US" sz="4400" dirty="0" smtClean="0"/>
              <a:t>Ethics of rationing</a:t>
            </a:r>
          </a:p>
          <a:p>
            <a:pPr lvl="1">
              <a:buFont typeface="Arial" panose="020B0604020202020204" pitchFamily="34" charset="0"/>
              <a:buChar char="•"/>
            </a:pPr>
            <a:r>
              <a:rPr lang="en-US" sz="3600" dirty="0" smtClean="0"/>
              <a:t>Programs often oversubscribed, rolled out gradually, or initially tested with a pilot program </a:t>
            </a:r>
          </a:p>
          <a:p>
            <a:pPr>
              <a:buFont typeface="Arial" panose="020B0604020202020204" pitchFamily="34" charset="0"/>
              <a:buChar char="•"/>
            </a:pPr>
            <a:r>
              <a:rPr lang="en-US" sz="4400" dirty="0" smtClean="0"/>
              <a:t> Time and cost considerations</a:t>
            </a:r>
          </a:p>
          <a:p>
            <a:pPr lvl="1">
              <a:buFont typeface="Arial" panose="020B0604020202020204" pitchFamily="34" charset="0"/>
              <a:buChar char="•"/>
            </a:pPr>
            <a:r>
              <a:rPr lang="en-US" sz="3600" dirty="0" smtClean="0"/>
              <a:t>RCTs need not, and often do not, add to costs of prospective research</a:t>
            </a:r>
            <a:endParaRPr lang="en-US" sz="2900" dirty="0" smtClean="0"/>
          </a:p>
          <a:p>
            <a:pPr lvl="1">
              <a:buFont typeface="Arial" panose="020B0604020202020204" pitchFamily="34" charset="0"/>
              <a:buChar char="•"/>
            </a:pPr>
            <a:r>
              <a:rPr lang="en-US" sz="3600" dirty="0" smtClean="0"/>
              <a:t>Randomizing who is offered program can reduce recruitment and follow up costs</a:t>
            </a:r>
          </a:p>
          <a:p>
            <a:pPr lvl="2">
              <a:buFont typeface="Arial" panose="020B0604020202020204" pitchFamily="34" charset="0"/>
              <a:buChar char="•"/>
            </a:pPr>
            <a:r>
              <a:rPr lang="en-US" sz="3200" dirty="0" smtClean="0"/>
              <a:t>Yields causal estimates even without full take-up (adherence) </a:t>
            </a:r>
          </a:p>
          <a:p>
            <a:pPr lvl="1">
              <a:buClr>
                <a:srgbClr val="1CADE4"/>
              </a:buClr>
              <a:buFont typeface="Arial" panose="020B0604020202020204" pitchFamily="34" charset="0"/>
              <a:buChar char="•"/>
            </a:pPr>
            <a:r>
              <a:rPr lang="en-US" sz="3600" dirty="0" smtClean="0">
                <a:solidFill>
                  <a:prstClr val="black">
                    <a:lumMod val="75000"/>
                    <a:lumOff val="25000"/>
                  </a:prstClr>
                </a:solidFill>
              </a:rPr>
              <a:t>Can deliver </a:t>
            </a:r>
            <a:r>
              <a:rPr lang="en-US" sz="3600" dirty="0">
                <a:solidFill>
                  <a:prstClr val="black">
                    <a:lumMod val="75000"/>
                    <a:lumOff val="25000"/>
                  </a:prstClr>
                </a:solidFill>
              </a:rPr>
              <a:t>both “real-time” results for practitioners and long-term </a:t>
            </a:r>
            <a:r>
              <a:rPr lang="en-US" sz="3600" dirty="0" smtClean="0">
                <a:solidFill>
                  <a:prstClr val="black">
                    <a:lumMod val="75000"/>
                    <a:lumOff val="25000"/>
                  </a:prstClr>
                </a:solidFill>
              </a:rPr>
              <a:t>impacts</a:t>
            </a:r>
            <a:endParaRPr lang="en-US" sz="3600" dirty="0" smtClean="0"/>
          </a:p>
          <a:p>
            <a:pPr>
              <a:buFont typeface="Arial" panose="020B0604020202020204" pitchFamily="34" charset="0"/>
              <a:buChar char="•"/>
            </a:pPr>
            <a:r>
              <a:rPr lang="en-US" sz="4400" dirty="0" smtClean="0"/>
              <a:t> Ability to study reforms to entire system or area of care</a:t>
            </a:r>
          </a:p>
          <a:p>
            <a:pPr lvl="1">
              <a:buFont typeface="Arial" panose="020B0604020202020204" pitchFamily="34" charset="0"/>
              <a:buChar char="•"/>
            </a:pPr>
            <a:r>
              <a:rPr lang="en-US" sz="3600" dirty="0" smtClean="0"/>
              <a:t>Randomize across providers, care-setting etc. (about one-fifth of existing RCTs)</a:t>
            </a:r>
          </a:p>
          <a:p>
            <a:pPr lvl="1">
              <a:buFont typeface="Arial" panose="020B0604020202020204" pitchFamily="34" charset="0"/>
              <a:buChar char="•"/>
            </a:pPr>
            <a:r>
              <a:rPr lang="en-US" sz="3600" dirty="0" smtClean="0"/>
              <a:t>Some system-wide interventions can be studied via patient-level randomization (e.g. shared savings contracts)</a:t>
            </a:r>
            <a:endParaRPr lang="en-US" sz="4400" dirty="0" smtClean="0"/>
          </a:p>
          <a:p>
            <a:endParaRPr lang="en-US" dirty="0"/>
          </a:p>
        </p:txBody>
      </p:sp>
    </p:spTree>
    <p:extLst>
      <p:ext uri="{BB962C8B-B14F-4D97-AF65-F5344CB8AC3E}">
        <p14:creationId xmlns:p14="http://schemas.microsoft.com/office/powerpoint/2010/main" xmlns="" val="2401700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	</a:t>
            </a:r>
            <a:endParaRPr lang="en-US" dirty="0"/>
          </a:p>
        </p:txBody>
      </p:sp>
      <p:sp>
        <p:nvSpPr>
          <p:cNvPr id="3" name="Content Placeholder 2"/>
          <p:cNvSpPr>
            <a:spLocks noGrp="1"/>
          </p:cNvSpPr>
          <p:nvPr>
            <p:ph idx="1"/>
          </p:nvPr>
        </p:nvSpPr>
        <p:spPr>
          <a:xfrm>
            <a:off x="1097280" y="1845734"/>
            <a:ext cx="10058400" cy="4363337"/>
          </a:xfrm>
        </p:spPr>
        <p:txBody>
          <a:bodyPr>
            <a:noAutofit/>
          </a:bodyPr>
          <a:lstStyle/>
          <a:p>
            <a:r>
              <a:rPr lang="en-US" sz="2400" dirty="0" smtClean="0"/>
              <a:t>1. Too few RCTs in US healthcare delivery </a:t>
            </a:r>
            <a:endParaRPr lang="en-US" sz="2400" dirty="0"/>
          </a:p>
          <a:p>
            <a:r>
              <a:rPr lang="en-US" sz="2400" dirty="0" smtClean="0"/>
              <a:t>2. Poised for change Part I: Increasing incentives for multiple stakeholders to understand what is most effective in improving care delivery</a:t>
            </a:r>
          </a:p>
          <a:p>
            <a:r>
              <a:rPr lang="en-US" sz="2400" dirty="0" smtClean="0"/>
              <a:t>3. Poised for change Part II: Administrative data can help </a:t>
            </a:r>
          </a:p>
          <a:p>
            <a:pPr lvl="1"/>
            <a:r>
              <a:rPr lang="en-US" sz="2200" dirty="0"/>
              <a:t>R</a:t>
            </a:r>
            <a:r>
              <a:rPr lang="en-US" sz="2200" dirty="0" smtClean="0"/>
              <a:t>educe costs </a:t>
            </a:r>
          </a:p>
          <a:p>
            <a:pPr lvl="1"/>
            <a:r>
              <a:rPr lang="en-US" sz="2200" dirty="0" smtClean="0"/>
              <a:t>Improve accuracy</a:t>
            </a:r>
          </a:p>
          <a:p>
            <a:pPr lvl="1"/>
            <a:r>
              <a:rPr lang="en-US" sz="2200" dirty="0" smtClean="0"/>
              <a:t>Allow real-time results + long term follow up</a:t>
            </a:r>
            <a:endParaRPr lang="en-US" dirty="0" smtClean="0"/>
          </a:p>
          <a:p>
            <a:r>
              <a:rPr lang="en-US" sz="2400" dirty="0" smtClean="0"/>
              <a:t>4. Poised for change Part III: J-PAL NA is here to help</a:t>
            </a:r>
          </a:p>
          <a:p>
            <a:pPr lvl="1"/>
            <a:r>
              <a:rPr lang="en-US" sz="2200" dirty="0" smtClean="0"/>
              <a:t>Research center at MIT </a:t>
            </a:r>
          </a:p>
          <a:p>
            <a:pPr lvl="1"/>
            <a:r>
              <a:rPr lang="en-US" sz="2200" dirty="0" smtClean="0"/>
              <a:t>Scientific directors: Amy Finkelstein (MIT) and Lawrence Katz (Harvard)</a:t>
            </a:r>
          </a:p>
          <a:p>
            <a:endParaRPr lang="en-US" sz="2400" dirty="0" smtClean="0"/>
          </a:p>
        </p:txBody>
      </p:sp>
    </p:spTree>
    <p:extLst>
      <p:ext uri="{BB962C8B-B14F-4D97-AF65-F5344CB8AC3E}">
        <p14:creationId xmlns:p14="http://schemas.microsoft.com/office/powerpoint/2010/main" xmlns="" val="115590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Content Placeholder 3"/>
          <p:cNvPicPr>
            <a:picLocks noChangeAspect="1"/>
          </p:cNvPicPr>
          <p:nvPr/>
        </p:nvPicPr>
        <p:blipFill>
          <a:blip r:embed="rId3" cstate="print">
            <a:extLst>
              <a:ext uri="{28A0092B-C50C-407E-A947-70E740481C1C}">
                <a14:useLocalDpi xmlns:a14="http://schemas.microsoft.com/office/drawing/2010/main" xmlns="" val="0"/>
              </a:ext>
            </a:extLst>
          </a:blip>
          <a:srcRect t="-4311" b="8273"/>
          <a:stretch>
            <a:fillRect/>
          </a:stretch>
        </p:blipFill>
        <p:spPr bwMode="auto">
          <a:xfrm>
            <a:off x="6281919" y="2225776"/>
            <a:ext cx="5111749" cy="157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b="16006"/>
          <a:stretch>
            <a:fillRect/>
          </a:stretch>
        </p:blipFill>
        <p:spPr bwMode="auto">
          <a:xfrm>
            <a:off x="720761" y="1971887"/>
            <a:ext cx="5001684" cy="1525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t="26416"/>
          <a:stretch>
            <a:fillRect/>
          </a:stretch>
        </p:blipFill>
        <p:spPr bwMode="auto">
          <a:xfrm>
            <a:off x="6093554" y="4204841"/>
            <a:ext cx="5196416" cy="1004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0487" name="Group 7"/>
          <p:cNvGrpSpPr>
            <a:grpSpLocks/>
          </p:cNvGrpSpPr>
          <p:nvPr/>
        </p:nvGrpSpPr>
        <p:grpSpPr bwMode="auto">
          <a:xfrm>
            <a:off x="49359" y="3893807"/>
            <a:ext cx="5854700" cy="2111375"/>
            <a:chOff x="4524375" y="2566088"/>
            <a:chExt cx="4619625" cy="1631228"/>
          </a:xfrm>
        </p:grpSpPr>
        <p:pic>
          <p:nvPicPr>
            <p:cNvPr id="20491"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24375" y="2566088"/>
              <a:ext cx="4619625" cy="15742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92"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52950" y="3409951"/>
              <a:ext cx="4572000" cy="787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 name="Rectangle 2"/>
          <p:cNvSpPr/>
          <p:nvPr/>
        </p:nvSpPr>
        <p:spPr>
          <a:xfrm>
            <a:off x="3605804" y="1770331"/>
            <a:ext cx="537883" cy="3015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Title 3"/>
          <p:cNvSpPr>
            <a:spLocks noGrp="1"/>
          </p:cNvSpPr>
          <p:nvPr>
            <p:ph type="title"/>
          </p:nvPr>
        </p:nvSpPr>
        <p:spPr/>
        <p:txBody>
          <a:bodyPr/>
          <a:lstStyle/>
          <a:p>
            <a:r>
              <a:rPr lang="en-US" dirty="0" smtClean="0"/>
              <a:t>Helpful or Harmful: </a:t>
            </a:r>
            <a:br>
              <a:rPr lang="en-US" dirty="0" smtClean="0"/>
            </a:br>
            <a:r>
              <a:rPr lang="en-US" dirty="0" smtClean="0"/>
              <a:t>The Debate Over Medicaid </a:t>
            </a:r>
            <a:endParaRPr lang="en-US" dirty="0"/>
          </a:p>
        </p:txBody>
      </p:sp>
    </p:spTree>
    <p:extLst>
      <p:ext uri="{BB962C8B-B14F-4D97-AF65-F5344CB8AC3E}">
        <p14:creationId xmlns:p14="http://schemas.microsoft.com/office/powerpoint/2010/main" xmlns="" val="3736431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J-PAL North America is here to help</a:t>
            </a:r>
            <a:endParaRPr lang="en-US" dirty="0"/>
          </a:p>
        </p:txBody>
      </p:sp>
      <p:sp>
        <p:nvSpPr>
          <p:cNvPr id="3" name="Content Placeholder 2"/>
          <p:cNvSpPr>
            <a:spLocks noGrp="1"/>
          </p:cNvSpPr>
          <p:nvPr>
            <p:ph idx="1"/>
          </p:nvPr>
        </p:nvSpPr>
        <p:spPr>
          <a:xfrm>
            <a:off x="1097280" y="1845734"/>
            <a:ext cx="10580914" cy="3598463"/>
          </a:xfrm>
        </p:spPr>
        <p:txBody>
          <a:bodyPr>
            <a:noAutofit/>
          </a:bodyPr>
          <a:lstStyle/>
          <a:p>
            <a:pPr lvl="1">
              <a:buFont typeface="Arial" panose="020B0604020202020204" pitchFamily="34" charset="0"/>
              <a:buChar char="•"/>
            </a:pPr>
            <a:r>
              <a:rPr lang="en-US" sz="2400" dirty="0" smtClean="0"/>
              <a:t>Network of academic researchers eager to collaborate (for free) with implementing partners to design and execute high-quality, high-impact trials</a:t>
            </a:r>
          </a:p>
          <a:p>
            <a:pPr lvl="2">
              <a:buFont typeface="Arial" panose="020B0604020202020204" pitchFamily="34" charset="0"/>
              <a:buChar char="•"/>
            </a:pPr>
            <a:r>
              <a:rPr lang="en-US" sz="2200" dirty="0" smtClean="0"/>
              <a:t>Can be low-cost and rapid-turnaround to give practitioners timely and needed evidence for their decision-making</a:t>
            </a:r>
          </a:p>
          <a:p>
            <a:pPr lvl="2">
              <a:buFont typeface="Arial" panose="020B0604020202020204" pitchFamily="34" charset="0"/>
              <a:buChar char="•"/>
            </a:pPr>
            <a:r>
              <a:rPr lang="en-US" sz="2200" dirty="0" smtClean="0"/>
              <a:t>Can also study more nuanced and longer-term outcomes to inform broader public policy decisions or choices for other practitioners</a:t>
            </a:r>
            <a:endParaRPr lang="en-US" sz="2200" dirty="0"/>
          </a:p>
          <a:p>
            <a:pPr lvl="1">
              <a:buFont typeface="Arial" panose="020B0604020202020204" pitchFamily="34" charset="0"/>
              <a:buChar char="•"/>
            </a:pPr>
            <a:r>
              <a:rPr lang="en-US" sz="2400" dirty="0" smtClean="0"/>
              <a:t>J-PAL Staff </a:t>
            </a:r>
          </a:p>
          <a:p>
            <a:pPr lvl="2">
              <a:buFont typeface="Arial" panose="020B0604020202020204" pitchFamily="34" charset="0"/>
              <a:buChar char="•"/>
            </a:pPr>
            <a:r>
              <a:rPr lang="en-US" sz="2200" dirty="0"/>
              <a:t>E</a:t>
            </a:r>
            <a:r>
              <a:rPr lang="en-US" sz="2200" dirty="0" smtClean="0"/>
              <a:t>ases logistical burden of RCTs for researchers and practitioners</a:t>
            </a:r>
          </a:p>
          <a:p>
            <a:pPr lvl="2">
              <a:buFont typeface="Arial" panose="020B0604020202020204" pitchFamily="34" charset="0"/>
              <a:buChar char="•"/>
            </a:pPr>
            <a:r>
              <a:rPr lang="en-US" sz="2200" dirty="0"/>
              <a:t>D</a:t>
            </a:r>
            <a:r>
              <a:rPr lang="en-US" sz="2200" dirty="0" smtClean="0"/>
              <a:t>isseminates </a:t>
            </a:r>
            <a:r>
              <a:rPr lang="en-US" sz="2200" dirty="0"/>
              <a:t>the results to </a:t>
            </a:r>
            <a:r>
              <a:rPr lang="en-US" sz="2200" dirty="0" smtClean="0"/>
              <a:t>decision makers in accessible way</a:t>
            </a:r>
          </a:p>
          <a:p>
            <a:pPr lvl="1">
              <a:buFont typeface="Arial" panose="020B0604020202020204" pitchFamily="34" charset="0"/>
              <a:buChar char="•"/>
            </a:pPr>
            <a:r>
              <a:rPr lang="en-US" sz="2400" dirty="0" smtClean="0"/>
              <a:t>For </a:t>
            </a:r>
            <a:r>
              <a:rPr lang="en-US" sz="2400" dirty="0"/>
              <a:t>more information visit </a:t>
            </a:r>
            <a:r>
              <a:rPr lang="en-US" sz="2400" dirty="0">
                <a:hlinkClick r:id="rId2"/>
              </a:rPr>
              <a:t>http://</a:t>
            </a:r>
            <a:r>
              <a:rPr lang="en-US" sz="2400" dirty="0" smtClean="0">
                <a:hlinkClick r:id="rId2"/>
              </a:rPr>
              <a:t>www.povertyactionlab.org/north-america</a:t>
            </a:r>
            <a:r>
              <a:rPr lang="en-US" sz="2400" dirty="0" smtClean="0"/>
              <a:t> or contact Deputy Director Mary Ann Bates (</a:t>
            </a:r>
            <a:r>
              <a:rPr lang="en-US" sz="2400" dirty="0" smtClean="0">
                <a:hlinkClick r:id="rId3"/>
              </a:rPr>
              <a:t>mbates@mit.edu</a:t>
            </a:r>
            <a:r>
              <a:rPr lang="en-US" sz="2400" dirty="0" smtClean="0"/>
              <a:t>) </a:t>
            </a:r>
            <a:endParaRPr lang="en-US" sz="2400" dirty="0"/>
          </a:p>
        </p:txBody>
      </p:sp>
    </p:spTree>
    <p:extLst>
      <p:ext uri="{BB962C8B-B14F-4D97-AF65-F5344CB8AC3E}">
        <p14:creationId xmlns:p14="http://schemas.microsoft.com/office/powerpoint/2010/main" xmlns="" val="195513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Health Insurance Experiment</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 </a:t>
            </a:r>
            <a:r>
              <a:rPr lang="en-US" sz="2400" dirty="0" smtClean="0"/>
              <a:t>In 2008, Oregon had money to cover some but not all of those eligible for a previously-closed Medicaid expansion program</a:t>
            </a:r>
          </a:p>
          <a:p>
            <a:pPr lvl="1">
              <a:buFont typeface="Arial" panose="020B0604020202020204" pitchFamily="34" charset="0"/>
              <a:buChar char="•"/>
            </a:pPr>
            <a:r>
              <a:rPr lang="en-US" sz="2200" dirty="0" smtClean="0"/>
              <a:t>Covers </a:t>
            </a:r>
            <a:r>
              <a:rPr lang="en-US" sz="2200" dirty="0"/>
              <a:t>low-income, uninsured adults not categorically eligible for Medicaid (not on welfare, </a:t>
            </a:r>
            <a:r>
              <a:rPr lang="en-US" sz="2200" dirty="0" smtClean="0"/>
              <a:t>disability, </a:t>
            </a:r>
            <a:r>
              <a:rPr lang="en-US" sz="2200" dirty="0"/>
              <a:t>etc</a:t>
            </a:r>
            <a:r>
              <a:rPr lang="en-US" sz="2200" dirty="0" smtClean="0"/>
              <a:t>.)</a:t>
            </a:r>
          </a:p>
          <a:p>
            <a:pPr>
              <a:buFont typeface="Arial" panose="020B0604020202020204" pitchFamily="34" charset="0"/>
              <a:buChar char="•"/>
            </a:pPr>
            <a:r>
              <a:rPr lang="en-US" sz="2400" dirty="0" smtClean="0"/>
              <a:t> Chose lottery for fairness reasons</a:t>
            </a:r>
          </a:p>
          <a:p>
            <a:pPr lvl="1">
              <a:buFont typeface="Arial" panose="020B0604020202020204" pitchFamily="34" charset="0"/>
              <a:buChar char="•"/>
            </a:pPr>
            <a:r>
              <a:rPr lang="en-US" sz="2200" dirty="0" smtClean="0"/>
              <a:t>Asked interested individuals to sign up on a list</a:t>
            </a:r>
          </a:p>
          <a:p>
            <a:pPr lvl="1">
              <a:buFont typeface="Arial" panose="020B0604020202020204" pitchFamily="34" charset="0"/>
              <a:buChar char="•"/>
            </a:pPr>
            <a:r>
              <a:rPr lang="en-US" sz="2200" dirty="0" smtClean="0"/>
              <a:t>Randomly selected about 30,000 of 75,000 </a:t>
            </a:r>
            <a:endParaRPr lang="en-US" sz="2200" dirty="0"/>
          </a:p>
          <a:p>
            <a:pPr>
              <a:buFont typeface="Arial" panose="020B0604020202020204" pitchFamily="34" charset="0"/>
              <a:buChar char="•"/>
            </a:pPr>
            <a:r>
              <a:rPr lang="en-US" sz="2400" dirty="0"/>
              <a:t> </a:t>
            </a:r>
            <a:r>
              <a:rPr lang="en-US" sz="2400" dirty="0" smtClean="0"/>
              <a:t>Study impact of Medicaid to low-income, uninsured adults</a:t>
            </a:r>
          </a:p>
          <a:p>
            <a:pPr lvl="1">
              <a:buFont typeface="Arial" panose="020B0604020202020204" pitchFamily="34" charset="0"/>
              <a:buChar char="•"/>
            </a:pPr>
            <a:r>
              <a:rPr lang="en-US" sz="2200" dirty="0" smtClean="0"/>
              <a:t>Via random assignment</a:t>
            </a:r>
          </a:p>
          <a:p>
            <a:pPr lvl="1">
              <a:buFont typeface="Arial" panose="020B0604020202020204" pitchFamily="34" charset="0"/>
              <a:buChar char="•"/>
            </a:pPr>
            <a:endParaRPr lang="en-US" sz="2200" dirty="0" smtClean="0"/>
          </a:p>
          <a:p>
            <a:pPr marL="201168" lvl="1" indent="0">
              <a:buNone/>
            </a:pPr>
            <a:endParaRPr lang="en-US" sz="2200" dirty="0" smtClean="0"/>
          </a:p>
          <a:p>
            <a:endParaRPr lang="en-US" sz="2200" dirty="0"/>
          </a:p>
          <a:p>
            <a:endParaRPr lang="en-US" sz="2400" dirty="0" smtClean="0"/>
          </a:p>
          <a:p>
            <a:endParaRPr lang="en-US" sz="2400" dirty="0" smtClean="0"/>
          </a:p>
          <a:p>
            <a:pPr marL="0" indent="0">
              <a:buNone/>
            </a:pPr>
            <a:endParaRPr lang="en-US" dirty="0" smtClean="0"/>
          </a:p>
          <a:p>
            <a:pPr marL="457200" lvl="1" indent="0">
              <a:buNone/>
            </a:pPr>
            <a:endParaRPr lang="en-US" dirty="0"/>
          </a:p>
        </p:txBody>
      </p:sp>
    </p:spTree>
    <p:extLst>
      <p:ext uri="{BB962C8B-B14F-4D97-AF65-F5344CB8AC3E}">
        <p14:creationId xmlns:p14="http://schemas.microsoft.com/office/powerpoint/2010/main" xmlns="" val="2208095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88788" y="557283"/>
            <a:ext cx="10972800" cy="1139825"/>
          </a:xfrm>
        </p:spPr>
        <p:txBody>
          <a:bodyPr>
            <a:normAutofit/>
          </a:bodyPr>
          <a:lstStyle/>
          <a:p>
            <a:pPr eaLnBrk="1" hangingPunct="1"/>
            <a:r>
              <a:rPr lang="en-US" altLang="en-US" dirty="0" smtClean="0">
                <a:solidFill>
                  <a:schemeClr val="tx1"/>
                </a:solidFill>
              </a:rPr>
              <a:t>Unprecedented opportunity</a:t>
            </a:r>
          </a:p>
        </p:txBody>
      </p:sp>
      <p:sp>
        <p:nvSpPr>
          <p:cNvPr id="25603" name="Content Placeholder 1"/>
          <p:cNvSpPr>
            <a:spLocks noGrp="1"/>
          </p:cNvSpPr>
          <p:nvPr>
            <p:ph sz="quarter" idx="1"/>
          </p:nvPr>
        </p:nvSpPr>
        <p:spPr>
          <a:xfrm>
            <a:off x="1088788" y="1968690"/>
            <a:ext cx="10156967" cy="4118211"/>
          </a:xfrm>
        </p:spPr>
        <p:txBody>
          <a:bodyPr>
            <a:normAutofit/>
          </a:bodyPr>
          <a:lstStyle/>
          <a:p>
            <a:pPr>
              <a:buFont typeface="Arial" panose="020B0604020202020204" pitchFamily="34" charset="0"/>
              <a:buChar char="•"/>
            </a:pPr>
            <a:r>
              <a:rPr lang="en-US" sz="2400" dirty="0" smtClean="0"/>
              <a:t> To bring rigors of randomized trials to pressing domestic social policy question</a:t>
            </a:r>
          </a:p>
          <a:p>
            <a:pPr lvl="1">
              <a:buFont typeface="Arial" panose="020B0604020202020204" pitchFamily="34" charset="0"/>
              <a:buChar char="•"/>
            </a:pPr>
            <a:r>
              <a:rPr lang="en-US" sz="2200" dirty="0" smtClean="0"/>
              <a:t>First RCT to study the impact of covering the uninsured</a:t>
            </a:r>
          </a:p>
          <a:p>
            <a:pPr>
              <a:buFont typeface="Arial" panose="020B0604020202020204" pitchFamily="34" charset="0"/>
              <a:buChar char="•"/>
            </a:pPr>
            <a:r>
              <a:rPr lang="en-US" sz="2400" dirty="0" smtClean="0"/>
              <a:t> Assembled a large research team </a:t>
            </a:r>
          </a:p>
          <a:p>
            <a:pPr lvl="1">
              <a:buFont typeface="Arial" panose="020B0604020202020204" pitchFamily="34" charset="0"/>
              <a:buChar char="•"/>
            </a:pPr>
            <a:r>
              <a:rPr lang="en-US" sz="2200" dirty="0" smtClean="0"/>
              <a:t>Co-PI: Katherine </a:t>
            </a:r>
            <a:r>
              <a:rPr lang="en-US" sz="2200" dirty="0" err="1" smtClean="0"/>
              <a:t>Baicker</a:t>
            </a:r>
            <a:endParaRPr lang="en-US" sz="2200" dirty="0" smtClean="0"/>
          </a:p>
          <a:p>
            <a:pPr lvl="1">
              <a:buFont typeface="Arial" panose="020B0604020202020204" pitchFamily="34" charset="0"/>
              <a:buChar char="•"/>
            </a:pPr>
            <a:r>
              <a:rPr lang="en-US" sz="2200" dirty="0" smtClean="0"/>
              <a:t>Collaborators in academia, government, health care system… </a:t>
            </a:r>
            <a:endParaRPr lang="en-US" sz="2200" dirty="0"/>
          </a:p>
        </p:txBody>
      </p:sp>
    </p:spTree>
    <p:extLst>
      <p:ext uri="{BB962C8B-B14F-4D97-AF65-F5344CB8AC3E}">
        <p14:creationId xmlns:p14="http://schemas.microsoft.com/office/powerpoint/2010/main" xmlns="" val="421372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02436" y="570931"/>
            <a:ext cx="10972800" cy="1139825"/>
          </a:xfrm>
        </p:spPr>
        <p:txBody>
          <a:bodyPr>
            <a:normAutofit/>
          </a:bodyPr>
          <a:lstStyle/>
          <a:p>
            <a:pPr eaLnBrk="1" hangingPunct="1"/>
            <a:r>
              <a:rPr lang="en-US" altLang="en-US" dirty="0" smtClean="0">
                <a:solidFill>
                  <a:schemeClr val="tx1"/>
                </a:solidFill>
              </a:rPr>
              <a:t>Left No Data Stone Unturned…</a:t>
            </a:r>
          </a:p>
        </p:txBody>
      </p:sp>
      <p:sp>
        <p:nvSpPr>
          <p:cNvPr id="26627" name="Content Placeholder 1"/>
          <p:cNvSpPr>
            <a:spLocks noGrp="1"/>
          </p:cNvSpPr>
          <p:nvPr>
            <p:ph sz="quarter" idx="1"/>
          </p:nvPr>
        </p:nvSpPr>
        <p:spPr>
          <a:xfrm>
            <a:off x="1102436" y="1424153"/>
            <a:ext cx="10047785" cy="4812874"/>
          </a:xfrm>
        </p:spPr>
        <p:txBody>
          <a:bodyPr>
            <a:normAutofit fontScale="92500" lnSpcReduction="20000"/>
          </a:bodyPr>
          <a:lstStyle/>
          <a:p>
            <a:pPr marL="201168" lvl="1" indent="0">
              <a:buNone/>
            </a:pPr>
            <a:endParaRPr lang="fr-FR" altLang="en-US" dirty="0">
              <a:latin typeface="Garamond" pitchFamily="18" charset="0"/>
            </a:endParaRPr>
          </a:p>
          <a:p>
            <a:pPr>
              <a:buFont typeface="Arial" panose="020B0604020202020204" pitchFamily="34" charset="0"/>
              <a:buChar char="•"/>
            </a:pPr>
            <a:r>
              <a:rPr lang="en-US" altLang="en-US" sz="2600" dirty="0" smtClean="0"/>
              <a:t> Mail surveys (sent to ~55,000 people) </a:t>
            </a:r>
          </a:p>
          <a:p>
            <a:pPr lvl="1">
              <a:buFont typeface="Arial" panose="020B0604020202020204" pitchFamily="34" charset="0"/>
              <a:buChar char="•"/>
            </a:pPr>
            <a:r>
              <a:rPr lang="en-US" altLang="en-US" sz="2400" dirty="0" smtClean="0"/>
              <a:t>Questions on health care use, financial strain, self-reported health and well-being </a:t>
            </a:r>
          </a:p>
          <a:p>
            <a:pPr>
              <a:buFont typeface="Arial" panose="020B0604020202020204" pitchFamily="34" charset="0"/>
              <a:buChar char="•"/>
            </a:pPr>
            <a:r>
              <a:rPr lang="en-US" altLang="en-US" sz="2600" dirty="0" smtClean="0"/>
              <a:t> In person interviews and physical health exams (~12,000) </a:t>
            </a:r>
          </a:p>
          <a:p>
            <a:pPr lvl="1">
              <a:buFont typeface="Arial" panose="020B0604020202020204" pitchFamily="34" charset="0"/>
              <a:buChar char="•"/>
            </a:pPr>
            <a:r>
              <a:rPr lang="en-US" altLang="en-US" sz="2400" dirty="0" smtClean="0"/>
              <a:t>Clinical measures: blood pressure, cholesterol, blood sugar, etc. </a:t>
            </a:r>
          </a:p>
          <a:p>
            <a:pPr lvl="1">
              <a:buFont typeface="Arial" panose="020B0604020202020204" pitchFamily="34" charset="0"/>
              <a:buChar char="•"/>
            </a:pPr>
            <a:r>
              <a:rPr lang="en-US" altLang="en-US" sz="2400" dirty="0" smtClean="0"/>
              <a:t>Detailed medication catalog</a:t>
            </a:r>
          </a:p>
          <a:p>
            <a:pPr lvl="1">
              <a:buFont typeface="Arial" panose="020B0604020202020204" pitchFamily="34" charset="0"/>
              <a:buChar char="•"/>
            </a:pPr>
            <a:r>
              <a:rPr lang="en-US" altLang="en-US" sz="2400" dirty="0" smtClean="0"/>
              <a:t>Medical history (e.g. dates of diagnoses) </a:t>
            </a:r>
          </a:p>
          <a:p>
            <a:pPr>
              <a:buFont typeface="Arial" panose="020B0604020202020204" pitchFamily="34" charset="0"/>
              <a:buChar char="•"/>
            </a:pPr>
            <a:r>
              <a:rPr lang="en-US" altLang="en-US" sz="2600" dirty="0" smtClean="0"/>
              <a:t> Administrative data (~75,000) </a:t>
            </a:r>
          </a:p>
          <a:p>
            <a:pPr lvl="1">
              <a:buFont typeface="Arial" panose="020B0604020202020204" pitchFamily="34" charset="0"/>
              <a:buChar char="•"/>
            </a:pPr>
            <a:r>
              <a:rPr lang="en-US" altLang="en-US" sz="2400" dirty="0" smtClean="0"/>
              <a:t>Hospital discharge records</a:t>
            </a:r>
          </a:p>
          <a:p>
            <a:pPr lvl="1">
              <a:buFont typeface="Arial" panose="020B0604020202020204" pitchFamily="34" charset="0"/>
              <a:buChar char="•"/>
            </a:pPr>
            <a:r>
              <a:rPr lang="en-US" altLang="en-US" sz="2400" dirty="0" smtClean="0"/>
              <a:t>Emergency room visits</a:t>
            </a:r>
          </a:p>
          <a:p>
            <a:pPr lvl="1">
              <a:buFont typeface="Arial" panose="020B0604020202020204" pitchFamily="34" charset="0"/>
              <a:buChar char="•"/>
            </a:pPr>
            <a:r>
              <a:rPr lang="en-US" altLang="en-US" sz="2400" dirty="0" smtClean="0"/>
              <a:t>Credit reports</a:t>
            </a:r>
          </a:p>
          <a:p>
            <a:pPr lvl="1">
              <a:buFont typeface="Arial" panose="020B0604020202020204" pitchFamily="34" charset="0"/>
              <a:buChar char="•"/>
            </a:pPr>
            <a:r>
              <a:rPr lang="en-US" altLang="en-US" sz="2400" dirty="0" smtClean="0"/>
              <a:t>Earnings</a:t>
            </a:r>
          </a:p>
          <a:p>
            <a:pPr lvl="1">
              <a:buFont typeface="Arial" panose="020B0604020202020204" pitchFamily="34" charset="0"/>
              <a:buChar char="•"/>
            </a:pPr>
            <a:r>
              <a:rPr lang="en-US" altLang="en-US" sz="2400" dirty="0" smtClean="0"/>
              <a:t>Others in progress: Voting, criminal activity </a:t>
            </a:r>
            <a:endParaRPr lang="fr-FR" altLang="en-US" sz="2400" dirty="0"/>
          </a:p>
          <a:p>
            <a:endParaRPr lang="en-US" altLang="en-US" dirty="0" smtClean="0">
              <a:latin typeface="Garamond" pitchFamily="18" charset="0"/>
            </a:endParaRPr>
          </a:p>
          <a:p>
            <a:pPr marL="0" indent="0">
              <a:buNone/>
            </a:pPr>
            <a:endParaRPr lang="en-US" altLang="en-US" dirty="0">
              <a:latin typeface="Garamond" pitchFamily="18" charset="0"/>
            </a:endParaRPr>
          </a:p>
          <a:p>
            <a:endParaRPr lang="en-US" altLang="en-US" dirty="0">
              <a:latin typeface="Garamond" pitchFamily="18" charset="0"/>
            </a:endParaRPr>
          </a:p>
          <a:p>
            <a:pPr eaLnBrk="1" hangingPunct="1"/>
            <a:endParaRPr lang="en-US" altLang="en-US" dirty="0" smtClean="0"/>
          </a:p>
        </p:txBody>
      </p:sp>
    </p:spTree>
    <p:extLst>
      <p:ext uri="{BB962C8B-B14F-4D97-AF65-F5344CB8AC3E}">
        <p14:creationId xmlns:p14="http://schemas.microsoft.com/office/powerpoint/2010/main" xmlns="" val="2308941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after 1-2 years</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sz="2600" dirty="0" smtClean="0"/>
              <a:t> Healthcare use</a:t>
            </a:r>
          </a:p>
          <a:p>
            <a:pPr lvl="1">
              <a:buFont typeface="Arial" panose="020B0604020202020204" pitchFamily="34" charset="0"/>
              <a:buChar char="•"/>
            </a:pPr>
            <a:r>
              <a:rPr lang="en-US" sz="2400" dirty="0" smtClean="0"/>
              <a:t>Medicaid increases use of healthcare across the board</a:t>
            </a:r>
          </a:p>
          <a:p>
            <a:pPr lvl="1">
              <a:buFont typeface="Arial" panose="020B0604020202020204" pitchFamily="34" charset="0"/>
              <a:buChar char="•"/>
            </a:pPr>
            <a:r>
              <a:rPr lang="en-US" sz="2400" dirty="0" smtClean="0"/>
              <a:t>Hospital, emergency </a:t>
            </a:r>
            <a:r>
              <a:rPr lang="en-US" sz="2400" dirty="0"/>
              <a:t>r</a:t>
            </a:r>
            <a:r>
              <a:rPr lang="en-US" sz="2400" dirty="0" smtClean="0"/>
              <a:t>oom, outpatient visits, prescription </a:t>
            </a:r>
            <a:r>
              <a:rPr lang="en-US" sz="2400" dirty="0"/>
              <a:t>d</a:t>
            </a:r>
            <a:r>
              <a:rPr lang="en-US" sz="2400" dirty="0" smtClean="0"/>
              <a:t>rugs, preventive </a:t>
            </a:r>
            <a:r>
              <a:rPr lang="en-US" sz="2400" dirty="0"/>
              <a:t>c</a:t>
            </a:r>
            <a:r>
              <a:rPr lang="en-US" sz="2400" dirty="0" smtClean="0"/>
              <a:t>are</a:t>
            </a:r>
            <a:endParaRPr lang="en-US" dirty="0" smtClean="0"/>
          </a:p>
          <a:p>
            <a:pPr>
              <a:buFont typeface="Arial" panose="020B0604020202020204" pitchFamily="34" charset="0"/>
              <a:buChar char="•"/>
            </a:pPr>
            <a:r>
              <a:rPr lang="en-US" sz="2400" dirty="0" smtClean="0"/>
              <a:t> </a:t>
            </a:r>
            <a:r>
              <a:rPr lang="en-US" sz="2600" dirty="0" smtClean="0"/>
              <a:t>Financial well-being and security</a:t>
            </a:r>
          </a:p>
          <a:p>
            <a:pPr lvl="1">
              <a:buFont typeface="Arial" panose="020B0604020202020204" pitchFamily="34" charset="0"/>
              <a:buChar char="•"/>
            </a:pPr>
            <a:r>
              <a:rPr lang="en-US" sz="2400" dirty="0" smtClean="0"/>
              <a:t>Medicaid reduces out-of-pocket costs and financial strain</a:t>
            </a:r>
          </a:p>
          <a:p>
            <a:pPr lvl="1">
              <a:buFont typeface="Arial" panose="020B0604020202020204" pitchFamily="34" charset="0"/>
              <a:buChar char="•"/>
            </a:pPr>
            <a:r>
              <a:rPr lang="en-US" sz="2400" dirty="0" smtClean="0"/>
              <a:t>Medicaid did not affect employment and earnings</a:t>
            </a:r>
            <a:endParaRPr lang="en-US" dirty="0"/>
          </a:p>
          <a:p>
            <a:pPr>
              <a:buFont typeface="Arial" panose="020B0604020202020204" pitchFamily="34" charset="0"/>
              <a:buChar char="•"/>
            </a:pPr>
            <a:r>
              <a:rPr lang="en-US" sz="2600" dirty="0"/>
              <a:t> </a:t>
            </a:r>
            <a:r>
              <a:rPr lang="en-US" sz="2600" dirty="0" smtClean="0"/>
              <a:t>Health</a:t>
            </a:r>
          </a:p>
          <a:p>
            <a:pPr lvl="1">
              <a:buFont typeface="Arial" panose="020B0604020202020204" pitchFamily="34" charset="0"/>
              <a:buChar char="•"/>
            </a:pPr>
            <a:r>
              <a:rPr lang="en-US" sz="2400" dirty="0" smtClean="0"/>
              <a:t>Medicaid improved self-reported health</a:t>
            </a:r>
          </a:p>
          <a:p>
            <a:pPr lvl="1">
              <a:buFont typeface="Arial" panose="020B0604020202020204" pitchFamily="34" charset="0"/>
              <a:buChar char="•"/>
            </a:pPr>
            <a:r>
              <a:rPr lang="en-US" sz="2400" dirty="0" smtClean="0"/>
              <a:t>Medicaid reduced depression</a:t>
            </a:r>
          </a:p>
          <a:p>
            <a:pPr lvl="1">
              <a:buFont typeface="Arial" panose="020B0604020202020204" pitchFamily="34" charset="0"/>
              <a:buChar char="•"/>
            </a:pPr>
            <a:r>
              <a:rPr lang="en-US" sz="2400" dirty="0" smtClean="0"/>
              <a:t>No statistically significant effects on measured physical health</a:t>
            </a:r>
          </a:p>
          <a:p>
            <a:pPr lvl="1">
              <a:buFont typeface="Arial" panose="020B0604020202020204" pitchFamily="34" charset="0"/>
              <a:buChar char="•"/>
            </a:pPr>
            <a:endParaRPr lang="en-US" sz="2400" dirty="0"/>
          </a:p>
          <a:p>
            <a:pPr>
              <a:buFont typeface="Arial" panose="020B0604020202020204" pitchFamily="34" charset="0"/>
              <a:buChar char="•"/>
            </a:pPr>
            <a:r>
              <a:rPr lang="en-US" sz="2600" dirty="0" smtClean="0"/>
              <a:t>More details </a:t>
            </a:r>
            <a:r>
              <a:rPr lang="en-US" sz="2600" smtClean="0"/>
              <a:t>at </a:t>
            </a:r>
            <a:r>
              <a:rPr lang="en-US" sz="2600" smtClean="0">
                <a:hlinkClick r:id="rId2"/>
              </a:rPr>
              <a:t>www.nber.org/oregon</a:t>
            </a:r>
            <a:r>
              <a:rPr lang="en-US" sz="2600" smtClean="0"/>
              <a:t> </a:t>
            </a:r>
            <a:endParaRPr lang="en-US" sz="2600"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marL="201168" lvl="1" indent="0">
              <a:buNone/>
            </a:pPr>
            <a:endParaRPr lang="en-US" dirty="0"/>
          </a:p>
          <a:p>
            <a:endParaRPr lang="en-US" sz="2400" dirty="0" smtClean="0"/>
          </a:p>
          <a:p>
            <a:endParaRPr lang="en-US" sz="2400" dirty="0" smtClean="0"/>
          </a:p>
          <a:p>
            <a:pPr marL="0" indent="0">
              <a:buNone/>
            </a:pPr>
            <a:endParaRPr lang="en-US" dirty="0" smtClean="0"/>
          </a:p>
          <a:p>
            <a:pPr marL="457200" lvl="1" indent="0">
              <a:buNone/>
            </a:pPr>
            <a:endParaRPr lang="en-US" dirty="0"/>
          </a:p>
        </p:txBody>
      </p:sp>
    </p:spTree>
    <p:extLst>
      <p:ext uri="{BB962C8B-B14F-4D97-AF65-F5344CB8AC3E}">
        <p14:creationId xmlns:p14="http://schemas.microsoft.com/office/powerpoint/2010/main" xmlns="" val="344877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Use: Probability of Hospitalization</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4806" y="1778305"/>
            <a:ext cx="6202389" cy="4513314"/>
          </a:xfrm>
        </p:spPr>
      </p:pic>
    </p:spTree>
    <p:extLst>
      <p:ext uri="{BB962C8B-B14F-4D97-AF65-F5344CB8AC3E}">
        <p14:creationId xmlns:p14="http://schemas.microsoft.com/office/powerpoint/2010/main" xmlns="" val="95608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Use: Emergency Room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85236" y="1778023"/>
            <a:ext cx="6221529" cy="4527243"/>
          </a:xfrm>
        </p:spPr>
      </p:pic>
    </p:spTree>
    <p:extLst>
      <p:ext uri="{BB962C8B-B14F-4D97-AF65-F5344CB8AC3E}">
        <p14:creationId xmlns:p14="http://schemas.microsoft.com/office/powerpoint/2010/main" xmlns="" val="3857301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TC104033925[[fn=Droplet]]</Template>
  <TotalTime>3287</TotalTime>
  <Words>1584</Words>
  <Application>Microsoft Office PowerPoint</Application>
  <PresentationFormat>Custom</PresentationFormat>
  <Paragraphs>194</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Retrospect</vt:lpstr>
      <vt:lpstr>The Value of Administrative Data for Randomized Evaluations</vt:lpstr>
      <vt:lpstr>The Value of Randomization </vt:lpstr>
      <vt:lpstr>Helpful or Harmful:  The Debate Over Medicaid </vt:lpstr>
      <vt:lpstr>Oregon Health Insurance Experiment</vt:lpstr>
      <vt:lpstr>Unprecedented opportunity</vt:lpstr>
      <vt:lpstr>Left No Data Stone Unturned…</vt:lpstr>
      <vt:lpstr>Results after 1-2 years</vt:lpstr>
      <vt:lpstr>Health Care Use: Probability of Hospitalization</vt:lpstr>
      <vt:lpstr>Health Care Use: Emergency Room</vt:lpstr>
      <vt:lpstr>Health Care Use:  Types of ER Visits</vt:lpstr>
      <vt:lpstr>Health Care Use:  Different Types</vt:lpstr>
      <vt:lpstr>Health Care Use:  Preventive Care</vt:lpstr>
      <vt:lpstr>Probability of Collection</vt:lpstr>
      <vt:lpstr>Probability of Adverse Financial Event</vt:lpstr>
      <vt:lpstr>Earnings and Employment</vt:lpstr>
      <vt:lpstr>Self-reported health</vt:lpstr>
      <vt:lpstr>Clinical health</vt:lpstr>
      <vt:lpstr>Updating Based on Our Findings</vt:lpstr>
      <vt:lpstr>Tremendous Media Response</vt:lpstr>
      <vt:lpstr>Reframing the Debate</vt:lpstr>
      <vt:lpstr>Use of RCTs in US Healthcare Delivery </vt:lpstr>
      <vt:lpstr>Possibility of a New Era </vt:lpstr>
      <vt:lpstr>Helping Make that Possibility a Reality: Take Advantage of Administrative Data</vt:lpstr>
      <vt:lpstr>Value of Administrative Data</vt:lpstr>
      <vt:lpstr>Key Role of Administrative Data in Oregon Experiment</vt:lpstr>
      <vt:lpstr>Value of Administrative Data for ER use</vt:lpstr>
      <vt:lpstr>Long-term follow-up: Project STAR</vt:lpstr>
      <vt:lpstr>Potential challenges to Healthcare RCTs</vt:lpstr>
      <vt:lpstr>Key Takeaways </vt:lpstr>
      <vt:lpstr>J-PAL North America is here to help</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Randomized Evaluations to Improve the Efficiency of U.S. Healthcare Delivery</dc:title>
  <dc:creator>Geetika Mehra</dc:creator>
  <cp:lastModifiedBy>dhnewlon</cp:lastModifiedBy>
  <cp:revision>110</cp:revision>
  <cp:lastPrinted>2014-10-22T19:10:06Z</cp:lastPrinted>
  <dcterms:created xsi:type="dcterms:W3CDTF">2014-10-06T00:28:05Z</dcterms:created>
  <dcterms:modified xsi:type="dcterms:W3CDTF">2015-01-14T17:50:16Z</dcterms:modified>
</cp:coreProperties>
</file>