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  <p:sldMasterId id="2147483692" r:id="rId2"/>
  </p:sldMasterIdLst>
  <p:notesMasterIdLst>
    <p:notesMasterId r:id="rId33"/>
  </p:notesMasterIdLst>
  <p:sldIdLst>
    <p:sldId id="468" r:id="rId3"/>
    <p:sldId id="494" r:id="rId4"/>
    <p:sldId id="495" r:id="rId5"/>
    <p:sldId id="496" r:id="rId6"/>
    <p:sldId id="497" r:id="rId7"/>
    <p:sldId id="486" r:id="rId8"/>
    <p:sldId id="471" r:id="rId9"/>
    <p:sldId id="472" r:id="rId10"/>
    <p:sldId id="473" r:id="rId11"/>
    <p:sldId id="474" r:id="rId12"/>
    <p:sldId id="499" r:id="rId13"/>
    <p:sldId id="465" r:id="rId14"/>
    <p:sldId id="389" r:id="rId15"/>
    <p:sldId id="271" r:id="rId16"/>
    <p:sldId id="273" r:id="rId17"/>
    <p:sldId id="480" r:id="rId18"/>
    <p:sldId id="481" r:id="rId19"/>
    <p:sldId id="450" r:id="rId20"/>
    <p:sldId id="458" r:id="rId21"/>
    <p:sldId id="461" r:id="rId22"/>
    <p:sldId id="459" r:id="rId23"/>
    <p:sldId id="460" r:id="rId24"/>
    <p:sldId id="444" r:id="rId25"/>
    <p:sldId id="456" r:id="rId26"/>
    <p:sldId id="466" r:id="rId27"/>
    <p:sldId id="493" r:id="rId28"/>
    <p:sldId id="484" r:id="rId29"/>
    <p:sldId id="489" r:id="rId30"/>
    <p:sldId id="492" r:id="rId31"/>
    <p:sldId id="498" r:id="rId32"/>
  </p:sldIdLst>
  <p:sldSz cx="9144000" cy="6858000" type="screen4x3"/>
  <p:notesSz cx="6858000" cy="91170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979797"/>
    <a:srgbClr val="000000"/>
    <a:srgbClr val="6699FF"/>
    <a:srgbClr val="FFCC00"/>
    <a:srgbClr val="CFEFF5"/>
    <a:srgbClr val="D6EEED"/>
    <a:srgbClr val="0CAC2A"/>
    <a:srgbClr val="0EC831"/>
    <a:srgbClr val="FAFEC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42" autoAdjust="0"/>
    <p:restoredTop sz="94701" autoAdjust="0"/>
  </p:normalViewPr>
  <p:slideViewPr>
    <p:cSldViewPr snapToGrid="0">
      <p:cViewPr varScale="1">
        <p:scale>
          <a:sx n="80" d="100"/>
          <a:sy n="80" d="100"/>
        </p:scale>
        <p:origin x="-1090" y="-86"/>
      </p:cViewPr>
      <p:guideLst>
        <p:guide orient="horz" pos="6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E:\SHD\assa_presentation\text_data\hd_claims.tx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lineChart>
        <c:grouping val="standard"/>
        <c:ser>
          <c:idx val="0"/>
          <c:order val="0"/>
          <c:tx>
            <c:v>Percentage of Home Delivery prescription fills</c:v>
          </c:tx>
          <c:spPr>
            <a:ln w="50800">
              <a:solidFill>
                <a:srgbClr val="FFFFFF"/>
              </a:solidFill>
            </a:ln>
          </c:spPr>
          <c:marker>
            <c:symbol val="none"/>
          </c:marker>
          <c:cat>
            <c:numRef>
              <c:f>hd_claims!$D$2:$D$55</c:f>
              <c:numCache>
                <c:formatCode>mmm\-yy</c:formatCode>
                <c:ptCount val="54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</c:numCache>
            </c:numRef>
          </c:cat>
          <c:val>
            <c:numRef>
              <c:f>hd_claims!$C$2:$C$55</c:f>
              <c:numCache>
                <c:formatCode>General</c:formatCode>
                <c:ptCount val="54"/>
                <c:pt idx="0">
                  <c:v>6.0265199999999846</c:v>
                </c:pt>
                <c:pt idx="1">
                  <c:v>6.3201999999999945</c:v>
                </c:pt>
                <c:pt idx="2">
                  <c:v>6.3500699999999997</c:v>
                </c:pt>
                <c:pt idx="3">
                  <c:v>6.0926099999999996</c:v>
                </c:pt>
                <c:pt idx="4">
                  <c:v>6.6091999999999995</c:v>
                </c:pt>
                <c:pt idx="5">
                  <c:v>6.8463099999999999</c:v>
                </c:pt>
                <c:pt idx="6">
                  <c:v>6.9689799999999975</c:v>
                </c:pt>
                <c:pt idx="7">
                  <c:v>6.4635700000000007</c:v>
                </c:pt>
                <c:pt idx="8">
                  <c:v>6.4551799999999995</c:v>
                </c:pt>
                <c:pt idx="9">
                  <c:v>6.7921199999999855</c:v>
                </c:pt>
                <c:pt idx="10">
                  <c:v>6.7289299999999965</c:v>
                </c:pt>
                <c:pt idx="11">
                  <c:v>6.0161899999999955</c:v>
                </c:pt>
                <c:pt idx="12">
                  <c:v>6.6618699999999995</c:v>
                </c:pt>
                <c:pt idx="13">
                  <c:v>6.3308600000000004</c:v>
                </c:pt>
                <c:pt idx="14">
                  <c:v>5.9804000000000004</c:v>
                </c:pt>
                <c:pt idx="15">
                  <c:v>6.0493000000000023</c:v>
                </c:pt>
                <c:pt idx="16">
                  <c:v>6.0633099999999995</c:v>
                </c:pt>
                <c:pt idx="17">
                  <c:v>6.0338700000000003</c:v>
                </c:pt>
                <c:pt idx="18">
                  <c:v>6.0573399999999955</c:v>
                </c:pt>
                <c:pt idx="19">
                  <c:v>5.9341299999999997</c:v>
                </c:pt>
                <c:pt idx="20">
                  <c:v>5.6626999999999965</c:v>
                </c:pt>
                <c:pt idx="21">
                  <c:v>5.8156699999999999</c:v>
                </c:pt>
                <c:pt idx="22">
                  <c:v>5.9154799999999996</c:v>
                </c:pt>
                <c:pt idx="23">
                  <c:v>5.8390399999999998</c:v>
                </c:pt>
                <c:pt idx="24">
                  <c:v>5.7901099999999985</c:v>
                </c:pt>
                <c:pt idx="25">
                  <c:v>5.23698</c:v>
                </c:pt>
                <c:pt idx="26">
                  <c:v>5.49716</c:v>
                </c:pt>
                <c:pt idx="27">
                  <c:v>5.5001299999999995</c:v>
                </c:pt>
                <c:pt idx="28">
                  <c:v>5.5590200000000003</c:v>
                </c:pt>
                <c:pt idx="29">
                  <c:v>5.3869499999999997</c:v>
                </c:pt>
                <c:pt idx="30">
                  <c:v>5.2982399999999998</c:v>
                </c:pt>
                <c:pt idx="31">
                  <c:v>5.3617900000000001</c:v>
                </c:pt>
                <c:pt idx="32">
                  <c:v>5.2408000000000001</c:v>
                </c:pt>
                <c:pt idx="33">
                  <c:v>5.4734100000000003</c:v>
                </c:pt>
                <c:pt idx="34">
                  <c:v>6.0562100000000001</c:v>
                </c:pt>
                <c:pt idx="35">
                  <c:v>6.7583900000000003</c:v>
                </c:pt>
                <c:pt idx="36">
                  <c:v>8.7817999999999987</c:v>
                </c:pt>
                <c:pt idx="37">
                  <c:v>14.130510000000001</c:v>
                </c:pt>
                <c:pt idx="38">
                  <c:v>17.170070000000031</c:v>
                </c:pt>
                <c:pt idx="39">
                  <c:v>17.506399999999989</c:v>
                </c:pt>
                <c:pt idx="40">
                  <c:v>16.880590000000002</c:v>
                </c:pt>
                <c:pt idx="41">
                  <c:v>17.51333</c:v>
                </c:pt>
                <c:pt idx="42">
                  <c:v>17.156980000000097</c:v>
                </c:pt>
                <c:pt idx="43">
                  <c:v>17.560339999999872</c:v>
                </c:pt>
                <c:pt idx="44">
                  <c:v>16.799139999999898</c:v>
                </c:pt>
                <c:pt idx="45">
                  <c:v>16.973719999999876</c:v>
                </c:pt>
                <c:pt idx="46">
                  <c:v>17.928439999999835</c:v>
                </c:pt>
                <c:pt idx="47">
                  <c:v>18.661100000000001</c:v>
                </c:pt>
                <c:pt idx="48">
                  <c:v>21.443950000000001</c:v>
                </c:pt>
                <c:pt idx="49">
                  <c:v>20.806760000000001</c:v>
                </c:pt>
                <c:pt idx="50">
                  <c:v>24.202550000000002</c:v>
                </c:pt>
                <c:pt idx="51">
                  <c:v>25.102900000000005</c:v>
                </c:pt>
                <c:pt idx="52">
                  <c:v>26.819900000000096</c:v>
                </c:pt>
                <c:pt idx="53">
                  <c:v>26.595299999999902</c:v>
                </c:pt>
              </c:numCache>
            </c:numRef>
          </c:val>
        </c:ser>
        <c:dLbls/>
        <c:marker val="1"/>
        <c:axId val="85188992"/>
        <c:axId val="85190528"/>
      </c:lineChart>
      <c:dateAx>
        <c:axId val="85188992"/>
        <c:scaling>
          <c:orientation val="minMax"/>
          <c:max val="40118"/>
        </c:scaling>
        <c:axPos val="b"/>
        <c:numFmt formatCode="mmm\-yy" sourceLinked="1"/>
        <c:majorTickMark val="cross"/>
        <c:tickLblPos val="nextTo"/>
        <c:txPr>
          <a:bodyPr rot="-2700000"/>
          <a:lstStyle/>
          <a:p>
            <a:pPr>
              <a:defRPr sz="1400" b="1">
                <a:solidFill>
                  <a:srgbClr val="FFFFFF"/>
                </a:solidFill>
              </a:defRPr>
            </a:pPr>
            <a:endParaRPr lang="en-US"/>
          </a:p>
        </c:txPr>
        <c:crossAx val="85190528"/>
        <c:crosses val="autoZero"/>
        <c:auto val="1"/>
        <c:lblOffset val="100"/>
        <c:baseTimeUnit val="months"/>
        <c:majorUnit val="3"/>
        <c:majorTimeUnit val="months"/>
      </c:dateAx>
      <c:valAx>
        <c:axId val="85190528"/>
        <c:scaling>
          <c:orientation val="minMax"/>
          <c:max val="20"/>
        </c:scaling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numFmt formatCode="#,##0" sourceLinked="0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3200" b="1">
                <a:solidFill>
                  <a:srgbClr val="FFFFFF"/>
                </a:solidFill>
              </a:defRPr>
            </a:pPr>
            <a:endParaRPr lang="en-US"/>
          </a:p>
        </c:txPr>
        <c:crossAx val="85188992"/>
        <c:crosses val="autoZero"/>
        <c:crossBetween val="between"/>
      </c:valAx>
    </c:plotArea>
    <c:plotVisOnly val="1"/>
    <c:dispBlanksAs val="gap"/>
  </c:chart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0.64447</cdr:x>
      <cdr:y>0.27273</cdr:y>
    </cdr:from>
    <cdr:to>
      <cdr:x>0.84073</cdr:x>
      <cdr:y>0.45455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254625" y="1371600"/>
          <a:ext cx="16002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0.77697</cdr:x>
      <cdr:y>0.62576</cdr:y>
    </cdr:from>
    <cdr:to>
      <cdr:x>0.97324</cdr:x>
      <cdr:y>0.82273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474614" y="3147059"/>
          <a:ext cx="1635456" cy="9906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600" b="1" dirty="0" smtClean="0">
              <a:solidFill>
                <a:srgbClr val="FF0000"/>
              </a:solidFill>
            </a:rPr>
            <a:t>Active Choice </a:t>
          </a:r>
        </a:p>
        <a:p xmlns:a="http://schemas.openxmlformats.org/drawingml/2006/main">
          <a:pPr algn="ctr"/>
          <a:r>
            <a:rPr lang="en-US" sz="2600" b="1" dirty="0" smtClean="0">
              <a:solidFill>
                <a:srgbClr val="FF0000"/>
              </a:solidFill>
            </a:rPr>
            <a:t>Program</a:t>
          </a:r>
          <a:endParaRPr lang="en-US" sz="2600" b="1" dirty="0">
            <a:solidFill>
              <a:srgbClr val="FF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84213"/>
            <a:ext cx="4556125" cy="34178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30581"/>
            <a:ext cx="5486400" cy="410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59580"/>
            <a:ext cx="2971800" cy="45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59580"/>
            <a:ext cx="2971800" cy="45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62C7504-7ECF-408D-891D-3CE6AD71D7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344239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Helvetica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</a:defRPr>
            </a:lvl9pPr>
          </a:lstStyle>
          <a:p>
            <a:fld id="{19124126-DAD7-4A38-B775-A2785C9F4B00}" type="slidenum">
              <a:rPr lang="en-US" sz="1200" smtClean="0">
                <a:latin typeface="Times" charset="0"/>
              </a:rPr>
              <a:pPr/>
              <a:t>6</a:t>
            </a:fld>
            <a:endParaRPr lang="en-US" sz="1200" smtClean="0">
              <a:latin typeface="Times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7768509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948377-6F2A-4788-BF1E-B8796587FCAC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30581"/>
            <a:ext cx="5029200" cy="4102656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20732435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A0BF35-82FE-49B1-BEC2-E9C6F50AE8C8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35348840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graph displays the</a:t>
            </a:r>
            <a:r>
              <a:rPr lang="en-US" baseline="0" dirty="0" smtClean="0"/>
              <a:t> fraction of prescriptions that are filled through Home Delivery in a given month. The universe is all prescription refills in a given month. Note that Home Delivery prescriptions need to be refilled less often, since the supply of medicine goes up to 90 days. The supply limit for a retail prescription fill is 30 days. The Select Home Delivery program was in effect during the time period marked by the red vertical lines (November 2008-October 2009).  In November 2009, a more aggressive approach to increasing take-up of home delivery was adopted by the company which accounts for the increase in home delivery utilization in this period. We do not analyze this second program in this paper.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19A8C7-BBB9-457A-9A05-592853CA6D1E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3745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Helvetica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</a:defRPr>
            </a:lvl9pPr>
          </a:lstStyle>
          <a:p>
            <a:fld id="{7DD80C75-E1D2-4BA8-8626-1D647EC8FDBD}" type="slidenum">
              <a:rPr lang="en-US" sz="1200" smtClean="0">
                <a:latin typeface="Times" charset="0"/>
              </a:rPr>
              <a:pPr/>
              <a:t>28</a:t>
            </a:fld>
            <a:endParaRPr lang="en-US" sz="1200" smtClean="0">
              <a:latin typeface="Times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20768515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Helvetica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Helvetica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Helvetica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Helvetica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Helvetic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Helvetica" charset="0"/>
              </a:defRPr>
            </a:lvl9pPr>
          </a:lstStyle>
          <a:p>
            <a:fld id="{19827DC5-8448-4769-92CC-3E2480AFD763}" type="slidenum">
              <a:rPr lang="en-US" sz="1200" smtClean="0">
                <a:latin typeface="Times" charset="0"/>
              </a:rPr>
              <a:pPr/>
              <a:t>29</a:t>
            </a:fld>
            <a:endParaRPr lang="en-US" sz="1200" smtClean="0">
              <a:latin typeface="Times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2447411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282E7D-AB35-45F5-B2F5-0B09D53CE07A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30581"/>
            <a:ext cx="5029200" cy="4102656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128736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D6D2A3-B08B-4D24-B4D8-1F671C055835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30581"/>
            <a:ext cx="5029200" cy="4102656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2227987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F0C1E4-1006-4310-84F5-A77DA86AF7A2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30581"/>
            <a:ext cx="5029200" cy="4102656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3623972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CB4E65-84ED-48CB-8E34-F028206A088E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30581"/>
            <a:ext cx="5029200" cy="4102656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2446388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1DF6E5-94D7-4C56-9E6B-763202B83717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1049840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18388A-254D-4980-A965-57BB3FA5D662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3279726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DF25D2-B592-4531-AC1A-8947E009FB55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9398303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269FA7-AEF0-493D-92B7-35A8C967063A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30581"/>
            <a:ext cx="5029200" cy="4102656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612210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562A3-4F1F-4147-A1E9-B688BF3F47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EC2F-1EE7-4572-A681-E0C18CE2D6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2875D-313A-4F43-B1C4-218C7CA5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97481-0C41-4F1A-AB36-288F36EA0F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4672A-A993-45CB-848A-0EE0A29FA4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AF9A-A67D-4AE4-B3EC-29B886953F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175FF-384E-4645-AD76-6A40D04A1F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1764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AF9A-A67D-4AE4-B3EC-29B886953F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175FF-384E-4645-AD76-6A40D04A1F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87787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AF9A-A67D-4AE4-B3EC-29B886953F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175FF-384E-4645-AD76-6A40D04A1F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7445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AF9A-A67D-4AE4-B3EC-29B886953F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175FF-384E-4645-AD76-6A40D04A1F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9701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AF9A-A67D-4AE4-B3EC-29B886953F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175FF-384E-4645-AD76-6A40D04A1F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59432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AF9A-A67D-4AE4-B3EC-29B886953F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175FF-384E-4645-AD76-6A40D04A1F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9025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203F-DC7E-4610-9102-FF98370B0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AF9A-A67D-4AE4-B3EC-29B886953F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175FF-384E-4645-AD76-6A40D04A1F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70485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AF9A-A67D-4AE4-B3EC-29B886953F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175FF-384E-4645-AD76-6A40D04A1F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94957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AF9A-A67D-4AE4-B3EC-29B886953F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175FF-384E-4645-AD76-6A40D04A1F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5473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AF9A-A67D-4AE4-B3EC-29B886953F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175FF-384E-4645-AD76-6A40D04A1F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53036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AF9A-A67D-4AE4-B3EC-29B886953FB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175FF-384E-4645-AD76-6A40D04A1F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3073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2BB46-0574-407E-8575-C2D6B31E82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B80C8-C47D-4EFB-B78C-B1D63904B2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053ED-586E-4032-970D-855A148914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3B5BA-7C8F-4FE5-8AA6-6DBEB72AE8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BA50D-6D3B-400D-A774-5C1F4E298B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0B41-A71E-4AE9-AF85-92E1D543A1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32E1-AF84-4D7F-AA7B-26199CE55A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>
              <a:defRPr/>
            </a:pPr>
            <a:fld id="{EA700694-819F-40D1-8D54-498AC259FF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1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68EAF9A-A67D-4AE4-B3EC-29B886953FB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6/3/2015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AE175FF-384E-4645-AD76-6A40D04A1FD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1555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6034" y="-284810"/>
            <a:ext cx="7772400" cy="2065111"/>
          </a:xfrm>
        </p:spPr>
        <p:txBody>
          <a:bodyPr/>
          <a:lstStyle/>
          <a:p>
            <a:pPr algn="l"/>
            <a:r>
              <a:rPr lang="en-US" dirty="0" smtClean="0"/>
              <a:t>Behavioral Economics and </a:t>
            </a:r>
            <a:br>
              <a:rPr lang="en-US" dirty="0" smtClean="0"/>
            </a:br>
            <a:r>
              <a:rPr lang="en-US" dirty="0" err="1" smtClean="0"/>
              <a:t>Intertemporal</a:t>
            </a:r>
            <a:r>
              <a:rPr lang="en-US" dirty="0" smtClean="0"/>
              <a:t> Choice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89" y="4523270"/>
            <a:ext cx="8327571" cy="1752600"/>
          </a:xfrm>
        </p:spPr>
        <p:txBody>
          <a:bodyPr/>
          <a:lstStyle/>
          <a:p>
            <a:r>
              <a:rPr lang="en-US" sz="2800" dirty="0" smtClean="0"/>
              <a:t>David </a:t>
            </a:r>
            <a:r>
              <a:rPr lang="en-US" sz="2800" dirty="0" err="1" smtClean="0"/>
              <a:t>Laibson</a:t>
            </a:r>
            <a:endParaRPr lang="en-US" sz="2800" dirty="0" smtClean="0"/>
          </a:p>
          <a:p>
            <a:r>
              <a:rPr lang="en-US" sz="2800" dirty="0" smtClean="0"/>
              <a:t>Robert I. Goldman Professor of Economics</a:t>
            </a:r>
          </a:p>
          <a:p>
            <a:r>
              <a:rPr lang="en-US" sz="2800" dirty="0" smtClean="0"/>
              <a:t>Harvard University</a:t>
            </a:r>
          </a:p>
          <a:p>
            <a:r>
              <a:rPr lang="en-US" sz="2800" dirty="0" smtClean="0"/>
              <a:t>May 28, 2015</a:t>
            </a:r>
            <a:endParaRPr lang="en-US" sz="28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lum bright="24000" contrast="46000"/>
          </a:blip>
          <a:srcRect/>
          <a:stretch>
            <a:fillRect/>
          </a:stretch>
        </p:blipFill>
        <p:spPr bwMode="auto">
          <a:xfrm>
            <a:off x="2283285" y="1600942"/>
            <a:ext cx="4418012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5595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995" name="Picture 3" descr="oran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2590800"/>
            <a:ext cx="16764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7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58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solidFill>
                  <a:srgbClr val="FFFFFF"/>
                </a:solidFill>
                <a:cs typeface="Times New Roman" pitchFamily="18" charset="0"/>
              </a:rPr>
              <a:t>Time</a:t>
            </a:r>
          </a:p>
        </p:txBody>
      </p:sp>
      <p:pic>
        <p:nvPicPr>
          <p:cNvPr id="23560" name="Picture 7" descr="lindt swiss premium mil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1000" name="Text Box 8"/>
          <p:cNvSpPr txBox="1">
            <a:spLocks noChangeArrowheads="1"/>
          </p:cNvSpPr>
          <p:nvPr/>
        </p:nvSpPr>
        <p:spPr bwMode="auto">
          <a:xfrm>
            <a:off x="1524000" y="5103813"/>
            <a:ext cx="14906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70%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choose 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chocolate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smtClean="0">
                <a:cs typeface="Arial" charset="0"/>
              </a:rPr>
              <a:t>Impatient choices for today:</a:t>
            </a:r>
            <a:endParaRPr lang="en-US" sz="2800" dirty="0" smtClean="0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602049" y="1357860"/>
            <a:ext cx="3603885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sz="2400" dirty="0">
                <a:solidFill>
                  <a:srgbClr val="FFFFFF"/>
                </a:solidFill>
                <a:cs typeface="Times New Roman" pitchFamily="18" charset="0"/>
              </a:rPr>
              <a:t>Choosing and Eating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sz="2400" dirty="0">
                <a:solidFill>
                  <a:srgbClr val="FFFFFF"/>
                </a:solidFill>
                <a:cs typeface="Times New Roman" pitchFamily="18" charset="0"/>
              </a:rPr>
              <a:t>Simultaneously</a:t>
            </a:r>
          </a:p>
        </p:txBody>
      </p:sp>
    </p:spTree>
    <p:extLst>
      <p:ext uri="{BB962C8B-B14F-4D97-AF65-F5344CB8AC3E}">
        <p14:creationId xmlns:p14="http://schemas.microsoft.com/office/powerpoint/2010/main" xmlns="" val="121477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409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100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8534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cs typeface="Arial" charset="0"/>
              </a:rPr>
              <a:t>Choosing movies</a:t>
            </a:r>
            <a:br>
              <a:rPr lang="en-US" dirty="0" smtClean="0">
                <a:cs typeface="Arial" charset="0"/>
              </a:rPr>
            </a:br>
            <a:endParaRPr lang="en-US" sz="2400" dirty="0" smtClean="0">
              <a:cs typeface="Arial" charset="0"/>
            </a:endParaRP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8150" y="1638300"/>
            <a:ext cx="8458200" cy="441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Choose among 24 movie videos</a:t>
            </a:r>
          </a:p>
          <a:p>
            <a:pPr eaLnBrk="1" hangingPunct="1"/>
            <a:r>
              <a:rPr lang="en-US" dirty="0" smtClean="0"/>
              <a:t>Some “low brow”: </a:t>
            </a:r>
            <a:r>
              <a:rPr lang="en-US" i="1" dirty="0" smtClean="0"/>
              <a:t>Spiderman</a:t>
            </a:r>
          </a:p>
          <a:p>
            <a:pPr eaLnBrk="1" hangingPunct="1"/>
            <a:r>
              <a:rPr lang="en-US" dirty="0" smtClean="0"/>
              <a:t>Some “high brow”: </a:t>
            </a:r>
            <a:r>
              <a:rPr lang="en-US" i="1" dirty="0" smtClean="0"/>
              <a:t>Schindler’s List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Picking for tonight: 66% of subjects choose low brow.</a:t>
            </a:r>
          </a:p>
          <a:p>
            <a:pPr eaLnBrk="1" hangingPunct="1"/>
            <a:r>
              <a:rPr lang="en-US" dirty="0" smtClean="0"/>
              <a:t>Picking for next week: 37% choose low brow.</a:t>
            </a:r>
          </a:p>
          <a:p>
            <a:pPr eaLnBrk="1" hangingPunct="1"/>
            <a:r>
              <a:rPr lang="en-US" dirty="0" smtClean="0"/>
              <a:t>Picking for two weeks away: 29% choose low brow. </a:t>
            </a:r>
          </a:p>
          <a:p>
            <a:pPr marL="0" indent="0" eaLnBrk="1" hangingPunct="1">
              <a:buNone/>
            </a:pPr>
            <a:endParaRPr lang="en-US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2834894" y="6210300"/>
            <a:ext cx="61622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75000"/>
                  </a:schemeClr>
                </a:solidFill>
                <a:cs typeface="Arial" charset="0"/>
              </a:rPr>
              <a:t>Read, </a:t>
            </a:r>
            <a:r>
              <a:rPr lang="en-US" sz="2400" dirty="0" err="1">
                <a:solidFill>
                  <a:schemeClr val="bg2">
                    <a:lumMod val="75000"/>
                  </a:schemeClr>
                </a:solidFill>
                <a:cs typeface="Arial" charset="0"/>
              </a:rPr>
              <a:t>Loewenstein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  <a:cs typeface="Arial" charset="0"/>
              </a:rPr>
              <a:t> &amp; </a:t>
            </a:r>
            <a:r>
              <a:rPr lang="en-US" sz="2400" dirty="0" err="1">
                <a:solidFill>
                  <a:schemeClr val="bg2">
                    <a:lumMod val="75000"/>
                  </a:schemeClr>
                </a:solidFill>
                <a:cs typeface="Arial" charset="0"/>
              </a:rPr>
              <a:t>Kalyanaraman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  <a:cs typeface="Arial" charset="0"/>
              </a:rPr>
              <a:t> (1999)</a:t>
            </a:r>
            <a:endParaRPr lang="en-US" sz="24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8713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90283" y="377376"/>
            <a:ext cx="8708571" cy="11430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rgbClr val="FFCC00"/>
                </a:solidFill>
              </a:rPr>
              <a:t>Thirsty subjects</a:t>
            </a:r>
            <a:endParaRPr lang="en-US" sz="1800" dirty="0" smtClean="0">
              <a:solidFill>
                <a:srgbClr val="FFCC00"/>
              </a:solidFill>
            </a:endParaRPr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305800" cy="4419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sz="2800" dirty="0" smtClean="0">
                <a:solidFill>
                  <a:srgbClr val="6699FF"/>
                </a:solidFill>
              </a:rPr>
              <a:t>1 </a:t>
            </a:r>
            <a:r>
              <a:rPr lang="en-US" sz="2800" b="1" dirty="0" smtClean="0">
                <a:solidFill>
                  <a:srgbClr val="6699FF"/>
                </a:solidFill>
              </a:rPr>
              <a:t>sip now</a:t>
            </a:r>
            <a:r>
              <a:rPr lang="en-US" sz="2800" dirty="0" smtClean="0">
                <a:solidFill>
                  <a:srgbClr val="6699FF"/>
                </a:solidFill>
              </a:rPr>
              <a:t>                    </a:t>
            </a:r>
            <a:r>
              <a:rPr lang="en-US" sz="2800" dirty="0"/>
              <a:t> </a:t>
            </a:r>
            <a:r>
              <a:rPr lang="en-US" sz="2800" dirty="0" smtClean="0"/>
              <a:t>       </a:t>
            </a:r>
            <a:r>
              <a:rPr lang="en-US" sz="2800" b="1" dirty="0" smtClean="0">
                <a:solidFill>
                  <a:srgbClr val="009900"/>
                </a:solidFill>
              </a:rPr>
              <a:t>2 sips in 5 minutes</a:t>
            </a:r>
            <a:endParaRPr lang="en-US" sz="2800" dirty="0" smtClean="0"/>
          </a:p>
          <a:p>
            <a:pPr marL="0" indent="0" eaLnBrk="1" hangingPunct="1">
              <a:buNone/>
            </a:pPr>
            <a:r>
              <a:rPr lang="en-US" dirty="0" smtClean="0"/>
              <a:t>	</a:t>
            </a:r>
            <a:endParaRPr lang="en-US" dirty="0"/>
          </a:p>
          <a:p>
            <a:pPr marL="0" indent="0" eaLnBrk="1" hangingPunct="1">
              <a:buNone/>
            </a:pPr>
            <a:r>
              <a:rPr lang="en-US" sz="2800" b="1" dirty="0" smtClean="0">
                <a:solidFill>
                  <a:srgbClr val="6699FF"/>
                </a:solidFill>
              </a:rPr>
              <a:t>  </a:t>
            </a:r>
          </a:p>
          <a:p>
            <a:pPr marL="0" indent="0" eaLnBrk="1" hangingPunct="1">
              <a:buNone/>
            </a:pPr>
            <a:r>
              <a:rPr lang="en-US" sz="2800" dirty="0">
                <a:solidFill>
                  <a:srgbClr val="6699FF"/>
                </a:solidFill>
              </a:rPr>
              <a:t> </a:t>
            </a:r>
            <a:r>
              <a:rPr lang="en-US" sz="2800" dirty="0" smtClean="0">
                <a:solidFill>
                  <a:srgbClr val="6699FF"/>
                </a:solidFill>
              </a:rPr>
              <a:t> </a:t>
            </a:r>
            <a:endParaRPr lang="en-US" sz="2800" b="1" dirty="0" smtClean="0">
              <a:solidFill>
                <a:srgbClr val="6699FF"/>
              </a:solidFill>
            </a:endParaRPr>
          </a:p>
          <a:p>
            <a:pPr marL="0" indent="0" eaLnBrk="1" hangingPunct="1">
              <a:buNone/>
            </a:pPr>
            <a:r>
              <a:rPr lang="en-US" sz="2800" dirty="0">
                <a:solidFill>
                  <a:srgbClr val="6699FF"/>
                </a:solidFill>
              </a:rPr>
              <a:t> </a:t>
            </a:r>
            <a:r>
              <a:rPr lang="en-US" sz="2800" dirty="0" smtClean="0">
                <a:solidFill>
                  <a:srgbClr val="6699FF"/>
                </a:solidFill>
              </a:rPr>
              <a:t> 1 </a:t>
            </a:r>
            <a:r>
              <a:rPr lang="en-US" sz="2800" b="1" dirty="0" smtClean="0">
                <a:solidFill>
                  <a:srgbClr val="6699FF"/>
                </a:solidFill>
              </a:rPr>
              <a:t>sip in 20 minutes</a:t>
            </a:r>
            <a:r>
              <a:rPr lang="en-US" sz="2800" dirty="0" smtClean="0"/>
              <a:t>           </a:t>
            </a:r>
            <a:r>
              <a:rPr lang="en-US" sz="2800" b="1" dirty="0" smtClean="0">
                <a:solidFill>
                  <a:srgbClr val="009900"/>
                </a:solidFill>
              </a:rPr>
              <a:t>2 sips in 25 minutes</a:t>
            </a:r>
            <a:r>
              <a:rPr lang="en-US" sz="2800" dirty="0" smtClean="0"/>
              <a:t> </a:t>
            </a:r>
            <a:r>
              <a:rPr lang="en-US" dirty="0" smtClean="0"/>
              <a:t>	</a:t>
            </a:r>
            <a:endParaRPr lang="en-US" sz="12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912150" y="2467433"/>
            <a:ext cx="12121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6699FF"/>
                </a:solidFill>
              </a:rPr>
              <a:t>60%</a:t>
            </a:r>
            <a:endParaRPr lang="en-US" sz="4000" b="1" dirty="0">
              <a:solidFill>
                <a:srgbClr val="6699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03398" y="2482657"/>
            <a:ext cx="904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4</a:t>
            </a:r>
            <a:r>
              <a:rPr lang="en-US" sz="2800" dirty="0" smtClean="0">
                <a:solidFill>
                  <a:srgbClr val="00B050"/>
                </a:solidFill>
              </a:rPr>
              <a:t>0%</a:t>
            </a:r>
            <a:endParaRPr lang="en-US" sz="2800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2151" y="4369108"/>
            <a:ext cx="904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6699FF"/>
                </a:solidFill>
              </a:rPr>
              <a:t>3</a:t>
            </a:r>
            <a:r>
              <a:rPr lang="en-US" sz="2800" dirty="0" smtClean="0">
                <a:solidFill>
                  <a:srgbClr val="6699FF"/>
                </a:solidFill>
              </a:rPr>
              <a:t>0%</a:t>
            </a:r>
            <a:endParaRPr lang="en-US" sz="2800" dirty="0">
              <a:solidFill>
                <a:srgbClr val="6699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03398" y="4369777"/>
            <a:ext cx="12121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70%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5825" y="6272288"/>
            <a:ext cx="8250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979797"/>
                </a:solidFill>
              </a:rPr>
              <a:t>McClure, Ericson, </a:t>
            </a:r>
            <a:r>
              <a:rPr lang="en-US" sz="2400" dirty="0" err="1">
                <a:solidFill>
                  <a:srgbClr val="979797"/>
                </a:solidFill>
              </a:rPr>
              <a:t>Laibson</a:t>
            </a:r>
            <a:r>
              <a:rPr lang="en-US" sz="2400" dirty="0">
                <a:solidFill>
                  <a:srgbClr val="979797"/>
                </a:solidFill>
              </a:rPr>
              <a:t>, </a:t>
            </a:r>
            <a:r>
              <a:rPr lang="en-US" sz="2400" dirty="0" err="1">
                <a:solidFill>
                  <a:srgbClr val="979797"/>
                </a:solidFill>
              </a:rPr>
              <a:t>Loewenstein</a:t>
            </a:r>
            <a:r>
              <a:rPr lang="en-US" sz="2400" dirty="0">
                <a:solidFill>
                  <a:srgbClr val="979797"/>
                </a:solidFill>
              </a:rPr>
              <a:t> and Cohen (2007)</a:t>
            </a:r>
          </a:p>
        </p:txBody>
      </p:sp>
    </p:spTree>
    <p:extLst>
      <p:ext uri="{BB962C8B-B14F-4D97-AF65-F5344CB8AC3E}">
        <p14:creationId xmlns:p14="http://schemas.microsoft.com/office/powerpoint/2010/main" xmlns="" val="286428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None/>
            </a:pPr>
            <a:r>
              <a:rPr lang="en-US" sz="3200" dirty="0" smtClean="0"/>
              <a:t>Immediate events get full weight.</a:t>
            </a:r>
          </a:p>
          <a:p>
            <a:pPr algn="ctr" eaLnBrk="1" hangingPunct="1">
              <a:buFont typeface="Wingdings" pitchFamily="2" charset="2"/>
              <a:buNone/>
            </a:pPr>
            <a:endParaRPr lang="en-US" sz="3200" i="1" dirty="0" smtClean="0"/>
          </a:p>
          <a:p>
            <a:pPr algn="ctr" eaLnBrk="1" hangingPunct="1">
              <a:buFont typeface="Wingdings" pitchFamily="2" charset="2"/>
              <a:buNone/>
            </a:pPr>
            <a:r>
              <a:rPr lang="en-US" sz="3200" dirty="0" smtClean="0"/>
              <a:t>Everything else gets half weight.</a:t>
            </a:r>
          </a:p>
          <a:p>
            <a:pPr algn="ctr" eaLnBrk="1" hangingPunct="1">
              <a:buFont typeface="Wingdings" pitchFamily="2" charset="2"/>
              <a:buNone/>
            </a:pPr>
            <a:endParaRPr lang="en-US" sz="3200" dirty="0" smtClean="0"/>
          </a:p>
        </p:txBody>
      </p:sp>
      <p:sp>
        <p:nvSpPr>
          <p:cNvPr id="25605" name="Rectangle 2"/>
          <p:cNvSpPr>
            <a:spLocks noGrp="1" noChangeArrowheads="1"/>
          </p:cNvSpPr>
          <p:nvPr>
            <p:ph type="title"/>
          </p:nvPr>
        </p:nvSpPr>
        <p:spPr>
          <a:xfrm>
            <a:off x="443368" y="217488"/>
            <a:ext cx="8229600" cy="9445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Present bias</a:t>
            </a:r>
            <a:endParaRPr lang="en-US" sz="3600" dirty="0" smtClean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20809" y="6137368"/>
            <a:ext cx="58544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979797"/>
                </a:solidFill>
              </a:rPr>
              <a:t>Phelps and </a:t>
            </a:r>
            <a:r>
              <a:rPr lang="en-US" sz="2400" dirty="0" err="1">
                <a:solidFill>
                  <a:srgbClr val="979797"/>
                </a:solidFill>
              </a:rPr>
              <a:t>Pollak</a:t>
            </a:r>
            <a:r>
              <a:rPr lang="en-US" sz="2400" dirty="0">
                <a:solidFill>
                  <a:srgbClr val="979797"/>
                </a:solidFill>
              </a:rPr>
              <a:t> (1968), </a:t>
            </a:r>
            <a:r>
              <a:rPr lang="en-US" sz="2400" dirty="0" err="1">
                <a:solidFill>
                  <a:srgbClr val="979797"/>
                </a:solidFill>
              </a:rPr>
              <a:t>Laibson</a:t>
            </a:r>
            <a:r>
              <a:rPr lang="en-US" sz="2400" dirty="0">
                <a:solidFill>
                  <a:srgbClr val="979797"/>
                </a:solidFill>
              </a:rPr>
              <a:t> (1997)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Procrastination</a:t>
            </a:r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16854" y="1600200"/>
            <a:ext cx="8229600" cy="4805363"/>
          </a:xfrm>
        </p:spPr>
        <p:txBody>
          <a:bodyPr/>
          <a:lstStyle/>
          <a:p>
            <a:pPr eaLnBrk="1" hangingPunct="1">
              <a:spcBef>
                <a:spcPts val="1200"/>
              </a:spcBef>
            </a:pPr>
            <a:r>
              <a:rPr lang="en-US" sz="2800" dirty="0"/>
              <a:t>E</a:t>
            </a:r>
            <a:r>
              <a:rPr lang="en-US" sz="2800" dirty="0" smtClean="0"/>
              <a:t>xercise </a:t>
            </a:r>
            <a:r>
              <a:rPr lang="en-US" sz="2800" dirty="0"/>
              <a:t> </a:t>
            </a:r>
            <a:r>
              <a:rPr lang="en-US" sz="2800" dirty="0" smtClean="0"/>
              <a:t>has effort cost 6</a:t>
            </a:r>
          </a:p>
          <a:p>
            <a:pPr eaLnBrk="1" hangingPunct="1">
              <a:spcBef>
                <a:spcPts val="1200"/>
              </a:spcBef>
            </a:pPr>
            <a:r>
              <a:rPr lang="en-US" sz="2800" dirty="0"/>
              <a:t>D</a:t>
            </a:r>
            <a:r>
              <a:rPr lang="en-US" sz="2800" dirty="0" smtClean="0"/>
              <a:t>elayed health benefit of 8 </a:t>
            </a:r>
          </a:p>
          <a:p>
            <a:pPr marL="0" indent="0" eaLnBrk="1" hangingPunct="1">
              <a:spcBef>
                <a:spcPts val="1200"/>
              </a:spcBef>
              <a:buNone/>
            </a:pPr>
            <a:endParaRPr lang="en-US" sz="2800" dirty="0" smtClean="0"/>
          </a:p>
          <a:p>
            <a:pPr eaLnBrk="1" hangingPunct="1">
              <a:spcBef>
                <a:spcPts val="1200"/>
              </a:spcBef>
            </a:pPr>
            <a:r>
              <a:rPr lang="en-US" sz="2800" dirty="0" smtClean="0"/>
              <a:t>Exercise Today:            -6 + ½ [8] = -2</a:t>
            </a:r>
          </a:p>
          <a:p>
            <a:pPr eaLnBrk="1" hangingPunct="1">
              <a:spcBef>
                <a:spcPts val="1200"/>
              </a:spcBef>
            </a:pPr>
            <a:r>
              <a:rPr lang="en-US" sz="2800" dirty="0" smtClean="0"/>
              <a:t>Exercise Tomorrow:      0 + ½ [-6 + 8] = 1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21440" y="6303219"/>
            <a:ext cx="6487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979797"/>
                </a:solidFill>
              </a:rPr>
              <a:t>Akerlof</a:t>
            </a:r>
            <a:r>
              <a:rPr lang="en-US" sz="2400" dirty="0">
                <a:solidFill>
                  <a:srgbClr val="979797"/>
                </a:solidFill>
              </a:rPr>
              <a:t> (1991), </a:t>
            </a:r>
            <a:r>
              <a:rPr lang="en-US" sz="2400" dirty="0" err="1">
                <a:solidFill>
                  <a:srgbClr val="979797"/>
                </a:solidFill>
              </a:rPr>
              <a:t>O’Donoghue</a:t>
            </a:r>
            <a:r>
              <a:rPr lang="en-US" sz="2400" dirty="0">
                <a:solidFill>
                  <a:srgbClr val="979797"/>
                </a:solidFill>
              </a:rPr>
              <a:t> and Rabin (1999)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Joining a Gym</a:t>
            </a:r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sz="2800" dirty="0"/>
              <a:t>C</a:t>
            </a:r>
            <a:r>
              <a:rPr lang="en-US" sz="2800" dirty="0" smtClean="0"/>
              <a:t>ost of membership: $75 per month</a:t>
            </a:r>
          </a:p>
          <a:p>
            <a:pPr eaLnBrk="1" hangingPunct="1">
              <a:lnSpc>
                <a:spcPct val="150000"/>
              </a:lnSpc>
            </a:pPr>
            <a:r>
              <a:rPr lang="en-US" sz="2800" dirty="0"/>
              <a:t>N</a:t>
            </a:r>
            <a:r>
              <a:rPr lang="en-US" sz="2800" dirty="0" smtClean="0"/>
              <a:t>umber of visits: 4 </a:t>
            </a:r>
          </a:p>
          <a:p>
            <a:pPr eaLnBrk="1" hangingPunct="1">
              <a:lnSpc>
                <a:spcPct val="150000"/>
              </a:lnSpc>
            </a:pPr>
            <a:r>
              <a:rPr lang="en-US" sz="2800" dirty="0"/>
              <a:t>C</a:t>
            </a:r>
            <a:r>
              <a:rPr lang="en-US" sz="2800" dirty="0" smtClean="0"/>
              <a:t>ost per visit: $19</a:t>
            </a:r>
          </a:p>
          <a:p>
            <a:pPr eaLnBrk="1" hangingPunct="1">
              <a:lnSpc>
                <a:spcPct val="150000"/>
              </a:lnSpc>
            </a:pPr>
            <a:r>
              <a:rPr lang="en-US" sz="2800" dirty="0" smtClean="0"/>
              <a:t>Cost of “pay per visit”: $10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96729" y="6266151"/>
            <a:ext cx="50281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979797"/>
                </a:solidFill>
              </a:rPr>
              <a:t>Della </a:t>
            </a:r>
            <a:r>
              <a:rPr lang="en-US" sz="2400" dirty="0" err="1">
                <a:solidFill>
                  <a:srgbClr val="979797"/>
                </a:solidFill>
              </a:rPr>
              <a:t>Vigna</a:t>
            </a:r>
            <a:r>
              <a:rPr lang="en-US" sz="2400" dirty="0">
                <a:solidFill>
                  <a:srgbClr val="979797"/>
                </a:solidFill>
              </a:rPr>
              <a:t> and </a:t>
            </a:r>
            <a:r>
              <a:rPr lang="en-US" sz="2400" dirty="0" err="1">
                <a:solidFill>
                  <a:srgbClr val="979797"/>
                </a:solidFill>
              </a:rPr>
              <a:t>Malmendier</a:t>
            </a:r>
            <a:r>
              <a:rPr lang="en-US" sz="2400" dirty="0">
                <a:solidFill>
                  <a:srgbClr val="979797"/>
                </a:solidFill>
              </a:rPr>
              <a:t> (</a:t>
            </a:r>
            <a:r>
              <a:rPr lang="en-US" sz="2400" dirty="0" smtClean="0">
                <a:solidFill>
                  <a:srgbClr val="979797"/>
                </a:solidFill>
              </a:rPr>
              <a:t>2006)</a:t>
            </a:r>
            <a:endParaRPr lang="en-US" sz="2400" dirty="0">
              <a:solidFill>
                <a:srgbClr val="97979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else are we planning to do tomorrow?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Invest in financial capital </a:t>
            </a:r>
            <a:r>
              <a:rPr lang="en-US" dirty="0" smtClean="0"/>
              <a:t>(e.g., cut credit card debt, refinance mortgage, obtain better insurance rates, join 401(k) plan).</a:t>
            </a:r>
          </a:p>
          <a:p>
            <a:r>
              <a:rPr lang="en-US" dirty="0">
                <a:solidFill>
                  <a:srgbClr val="FF0000"/>
                </a:solidFill>
              </a:rPr>
              <a:t>Invest in human </a:t>
            </a:r>
            <a:r>
              <a:rPr lang="en-US" dirty="0" smtClean="0">
                <a:solidFill>
                  <a:srgbClr val="FF0000"/>
                </a:solidFill>
              </a:rPr>
              <a:t>capital </a:t>
            </a:r>
            <a:r>
              <a:rPr lang="en-US" dirty="0" smtClean="0"/>
              <a:t>(education, skill acquisition)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Invest in social capital </a:t>
            </a:r>
            <a:r>
              <a:rPr lang="en-US" dirty="0" smtClean="0"/>
              <a:t>(children, family, friends).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Invest in health capital </a:t>
            </a:r>
            <a:r>
              <a:rPr lang="en-US" dirty="0" smtClean="0"/>
              <a:t>(exercise, nutrition, smoking, substance abuse)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C4203F-DC7E-4610-9102-FF98370B00DC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2545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52400" y="304800"/>
            <a:ext cx="883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800" b="1" dirty="0">
              <a:solidFill>
                <a:srgbClr val="C4CCFF"/>
              </a:solidFill>
            </a:endParaRPr>
          </a:p>
          <a:p>
            <a:pPr algn="ctr"/>
            <a:r>
              <a:rPr lang="en-US" sz="3200" b="1" dirty="0">
                <a:solidFill>
                  <a:srgbClr val="FFC000"/>
                </a:solidFill>
              </a:rPr>
              <a:t>Neural </a:t>
            </a:r>
            <a:r>
              <a:rPr lang="en-US" sz="3200" b="1" dirty="0" smtClean="0">
                <a:solidFill>
                  <a:srgbClr val="FFC000"/>
                </a:solidFill>
              </a:rPr>
              <a:t>foundations</a:t>
            </a:r>
            <a:endParaRPr lang="en-US" sz="3200" b="1" dirty="0">
              <a:solidFill>
                <a:srgbClr val="FFC000"/>
              </a:solidFill>
            </a:endParaRP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558679" y="5206326"/>
            <a:ext cx="8505371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2000" dirty="0" smtClean="0">
                <a:solidFill>
                  <a:srgbClr val="979797"/>
                </a:solidFill>
              </a:rPr>
              <a:t>McClure</a:t>
            </a:r>
            <a:r>
              <a:rPr lang="en-US" sz="2000" dirty="0">
                <a:solidFill>
                  <a:srgbClr val="979797"/>
                </a:solidFill>
              </a:rPr>
              <a:t>, Laibson, </a:t>
            </a:r>
            <a:r>
              <a:rPr lang="en-US" sz="2000" dirty="0" err="1">
                <a:solidFill>
                  <a:srgbClr val="979797"/>
                </a:solidFill>
              </a:rPr>
              <a:t>Loewenstein</a:t>
            </a:r>
            <a:r>
              <a:rPr lang="en-US" sz="2000" dirty="0">
                <a:solidFill>
                  <a:srgbClr val="979797"/>
                </a:solidFill>
              </a:rPr>
              <a:t>, Cohen (2004)</a:t>
            </a:r>
          </a:p>
          <a:p>
            <a:pPr algn="r"/>
            <a:r>
              <a:rPr lang="en-US" sz="2000" dirty="0">
                <a:solidFill>
                  <a:srgbClr val="979797"/>
                </a:solidFill>
              </a:rPr>
              <a:t>McClure, Ericson, Laibson, </a:t>
            </a:r>
            <a:r>
              <a:rPr lang="en-US" sz="2000" dirty="0" err="1">
                <a:solidFill>
                  <a:srgbClr val="979797"/>
                </a:solidFill>
              </a:rPr>
              <a:t>Loewenstein</a:t>
            </a:r>
            <a:r>
              <a:rPr lang="en-US" sz="2000" dirty="0">
                <a:solidFill>
                  <a:srgbClr val="979797"/>
                </a:solidFill>
              </a:rPr>
              <a:t>, Cohen (2007)</a:t>
            </a:r>
          </a:p>
          <a:p>
            <a:pPr algn="r"/>
            <a:r>
              <a:rPr lang="en-US" sz="2000" dirty="0">
                <a:solidFill>
                  <a:srgbClr val="979797"/>
                </a:solidFill>
              </a:rPr>
              <a:t>Hare, </a:t>
            </a:r>
            <a:r>
              <a:rPr lang="en-US" sz="2000" dirty="0" err="1">
                <a:solidFill>
                  <a:srgbClr val="979797"/>
                </a:solidFill>
              </a:rPr>
              <a:t>Camerer</a:t>
            </a:r>
            <a:r>
              <a:rPr lang="en-US" sz="2000" dirty="0">
                <a:solidFill>
                  <a:srgbClr val="979797"/>
                </a:solidFill>
              </a:rPr>
              <a:t>, Rangel (2009</a:t>
            </a:r>
            <a:r>
              <a:rPr lang="en-US" sz="2000" dirty="0" smtClean="0">
                <a:solidFill>
                  <a:srgbClr val="979797"/>
                </a:solidFill>
              </a:rPr>
              <a:t>)</a:t>
            </a:r>
          </a:p>
          <a:p>
            <a:pPr algn="r"/>
            <a:r>
              <a:rPr lang="en-US" sz="2000" dirty="0" err="1" smtClean="0">
                <a:solidFill>
                  <a:srgbClr val="979797"/>
                </a:solidFill>
              </a:rPr>
              <a:t>Figner</a:t>
            </a:r>
            <a:r>
              <a:rPr lang="en-US" sz="2000" dirty="0" smtClean="0">
                <a:solidFill>
                  <a:srgbClr val="979797"/>
                </a:solidFill>
              </a:rPr>
              <a:t>, </a:t>
            </a:r>
            <a:r>
              <a:rPr lang="en-US" sz="2000" dirty="0" err="1" smtClean="0">
                <a:solidFill>
                  <a:srgbClr val="979797"/>
                </a:solidFill>
              </a:rPr>
              <a:t>Knoch</a:t>
            </a:r>
            <a:r>
              <a:rPr lang="en-US" sz="2000" dirty="0" smtClean="0">
                <a:solidFill>
                  <a:srgbClr val="979797"/>
                </a:solidFill>
              </a:rPr>
              <a:t>, Johnson, </a:t>
            </a:r>
            <a:r>
              <a:rPr lang="en-US" sz="2000" dirty="0" err="1" smtClean="0">
                <a:solidFill>
                  <a:srgbClr val="979797"/>
                </a:solidFill>
              </a:rPr>
              <a:t>Krosch</a:t>
            </a:r>
            <a:r>
              <a:rPr lang="en-US" sz="2000" dirty="0" smtClean="0">
                <a:solidFill>
                  <a:srgbClr val="979797"/>
                </a:solidFill>
              </a:rPr>
              <a:t>, </a:t>
            </a:r>
            <a:r>
              <a:rPr lang="en-US" sz="2000" dirty="0" err="1" smtClean="0">
                <a:solidFill>
                  <a:srgbClr val="979797"/>
                </a:solidFill>
              </a:rPr>
              <a:t>Lisanby</a:t>
            </a:r>
            <a:r>
              <a:rPr lang="en-US" sz="2000" dirty="0" smtClean="0">
                <a:solidFill>
                  <a:srgbClr val="979797"/>
                </a:solidFill>
              </a:rPr>
              <a:t>, Fehr, Weber (2010)</a:t>
            </a:r>
          </a:p>
          <a:p>
            <a:pPr algn="r"/>
            <a:r>
              <a:rPr lang="nl-NL" sz="2000" dirty="0">
                <a:solidFill>
                  <a:srgbClr val="979797"/>
                </a:solidFill>
              </a:rPr>
              <a:t>Albrecht, </a:t>
            </a:r>
            <a:r>
              <a:rPr lang="nl-NL" sz="2000" dirty="0" smtClean="0">
                <a:solidFill>
                  <a:srgbClr val="979797"/>
                </a:solidFill>
              </a:rPr>
              <a:t>Volz, </a:t>
            </a:r>
            <a:r>
              <a:rPr lang="nl-NL" sz="2000" dirty="0">
                <a:solidFill>
                  <a:srgbClr val="979797"/>
                </a:solidFill>
              </a:rPr>
              <a:t>Sutter, </a:t>
            </a:r>
            <a:r>
              <a:rPr lang="nl-NL" sz="2000" dirty="0" smtClean="0">
                <a:solidFill>
                  <a:srgbClr val="979797"/>
                </a:solidFill>
              </a:rPr>
              <a:t>Laibson, von Cramon (2011</a:t>
            </a:r>
            <a:r>
              <a:rPr lang="nl-NL" sz="2000" dirty="0">
                <a:solidFill>
                  <a:srgbClr val="979797"/>
                </a:solidFill>
              </a:rPr>
              <a:t>)</a:t>
            </a:r>
            <a:endParaRPr lang="en-US" sz="2000" dirty="0" smtClean="0">
              <a:solidFill>
                <a:srgbClr val="979797"/>
              </a:solidFill>
            </a:endParaRPr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 cstate="print">
            <a:lum bright="24000" contrast="46000"/>
          </a:blip>
          <a:srcRect/>
          <a:stretch>
            <a:fillRect/>
          </a:stretch>
        </p:blipFill>
        <p:spPr bwMode="auto">
          <a:xfrm>
            <a:off x="2439988" y="1660525"/>
            <a:ext cx="4418012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858000" y="2632075"/>
            <a:ext cx="2286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I want a donut</a:t>
            </a:r>
          </a:p>
          <a:p>
            <a:endParaRPr lang="en-US" sz="2000" b="1" dirty="0">
              <a:solidFill>
                <a:srgbClr val="FF0000"/>
              </a:solidFill>
            </a:endParaRPr>
          </a:p>
          <a:p>
            <a:r>
              <a:rPr lang="en-US" sz="2000" b="1" dirty="0" smtClean="0">
                <a:solidFill>
                  <a:srgbClr val="FF0000"/>
                </a:solidFill>
              </a:rPr>
              <a:t>(impulsivity in dopamine reward system)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0" y="2632075"/>
            <a:ext cx="2438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000" b="1" dirty="0">
                <a:solidFill>
                  <a:srgbClr val="0070C0"/>
                </a:solidFill>
              </a:rPr>
              <a:t>Stay on your diet</a:t>
            </a:r>
          </a:p>
          <a:p>
            <a:pPr algn="r"/>
            <a:endParaRPr lang="en-US" sz="2000" b="1" dirty="0">
              <a:solidFill>
                <a:srgbClr val="0070C0"/>
              </a:solidFill>
            </a:endParaRPr>
          </a:p>
          <a:p>
            <a:pPr algn="r"/>
            <a:r>
              <a:rPr lang="en-US" sz="2000" b="1" dirty="0" smtClean="0">
                <a:solidFill>
                  <a:srgbClr val="0070C0"/>
                </a:solidFill>
              </a:rPr>
              <a:t>(Executive function in dorsolateral prefrontal cortex)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35995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3546"/>
            <a:ext cx="8229600" cy="944563"/>
          </a:xfrm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FFFFFF"/>
                </a:solidFill>
              </a:rPr>
              <a:t/>
            </a:r>
            <a:br>
              <a:rPr lang="en-US" sz="2800" dirty="0" smtClean="0">
                <a:solidFill>
                  <a:srgbClr val="FFFFFF"/>
                </a:solidFill>
              </a:rPr>
            </a:br>
            <a:r>
              <a:rPr lang="en-US" sz="2800" dirty="0" smtClean="0">
                <a:solidFill>
                  <a:srgbClr val="FFC000"/>
                </a:solidFill>
              </a:rPr>
              <a:t>Saving intentions vs. saving behavior</a:t>
            </a: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611188" y="3355975"/>
            <a:ext cx="7605712" cy="0"/>
          </a:xfrm>
          <a:prstGeom prst="line">
            <a:avLst/>
          </a:prstGeom>
          <a:noFill/>
          <a:ln w="31750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8518" name="Line 6"/>
          <p:cNvSpPr>
            <a:spLocks noChangeShapeType="1"/>
          </p:cNvSpPr>
          <p:nvPr/>
        </p:nvSpPr>
        <p:spPr bwMode="auto">
          <a:xfrm>
            <a:off x="2778125" y="3479800"/>
            <a:ext cx="5589588" cy="15875"/>
          </a:xfrm>
          <a:prstGeom prst="line">
            <a:avLst/>
          </a:prstGeom>
          <a:noFill/>
          <a:ln w="31750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8519" name="Line 7"/>
          <p:cNvSpPr>
            <a:spLocks noChangeShapeType="1"/>
          </p:cNvSpPr>
          <p:nvPr/>
        </p:nvSpPr>
        <p:spPr bwMode="auto">
          <a:xfrm>
            <a:off x="6173788" y="3609975"/>
            <a:ext cx="2324100" cy="14288"/>
          </a:xfrm>
          <a:prstGeom prst="line">
            <a:avLst/>
          </a:prstGeom>
          <a:noFill/>
          <a:ln w="317500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3" name="Text Box 13"/>
          <p:cNvSpPr txBox="1">
            <a:spLocks noChangeArrowheads="1"/>
          </p:cNvSpPr>
          <p:nvPr/>
        </p:nvSpPr>
        <p:spPr bwMode="auto">
          <a:xfrm>
            <a:off x="661988" y="1881188"/>
            <a:ext cx="1627187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Out of every 100 surveyed employees</a:t>
            </a:r>
          </a:p>
        </p:txBody>
      </p:sp>
      <p:sp>
        <p:nvSpPr>
          <p:cNvPr id="448526" name="Text Box 14"/>
          <p:cNvSpPr txBox="1">
            <a:spLocks noChangeArrowheads="1"/>
          </p:cNvSpPr>
          <p:nvPr/>
        </p:nvSpPr>
        <p:spPr bwMode="auto">
          <a:xfrm>
            <a:off x="2965450" y="2073275"/>
            <a:ext cx="25558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68 self-report saving too little</a:t>
            </a:r>
          </a:p>
        </p:txBody>
      </p:sp>
      <p:sp>
        <p:nvSpPr>
          <p:cNvPr id="448528" name="Text Box 16"/>
          <p:cNvSpPr txBox="1">
            <a:spLocks noChangeArrowheads="1"/>
          </p:cNvSpPr>
          <p:nvPr/>
        </p:nvSpPr>
        <p:spPr bwMode="auto">
          <a:xfrm>
            <a:off x="6467475" y="2312988"/>
            <a:ext cx="1863725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</a:rPr>
              <a:t>24 plan to raise savings rate in next 2 months</a:t>
            </a:r>
          </a:p>
        </p:txBody>
      </p:sp>
      <p:sp>
        <p:nvSpPr>
          <p:cNvPr id="448530" name="Text Box 18"/>
          <p:cNvSpPr txBox="1">
            <a:spLocks noChangeArrowheads="1"/>
          </p:cNvSpPr>
          <p:nvPr/>
        </p:nvSpPr>
        <p:spPr bwMode="auto">
          <a:xfrm>
            <a:off x="4322081" y="6018213"/>
            <a:ext cx="42989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100" b="1" dirty="0">
                <a:solidFill>
                  <a:srgbClr val="D6EEED"/>
                </a:solidFill>
              </a:rPr>
              <a:t>3 actually follow through</a:t>
            </a:r>
          </a:p>
        </p:txBody>
      </p:sp>
      <p:sp>
        <p:nvSpPr>
          <p:cNvPr id="448531" name="Line 19"/>
          <p:cNvSpPr>
            <a:spLocks noChangeShapeType="1"/>
          </p:cNvSpPr>
          <p:nvPr/>
        </p:nvSpPr>
        <p:spPr bwMode="auto">
          <a:xfrm flipV="1">
            <a:off x="8345259" y="3729036"/>
            <a:ext cx="231775" cy="0"/>
          </a:xfrm>
          <a:prstGeom prst="line">
            <a:avLst/>
          </a:prstGeom>
          <a:noFill/>
          <a:ln w="3175000">
            <a:solidFill>
              <a:srgbClr val="CC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8532" name="Line 20"/>
          <p:cNvSpPr>
            <a:spLocks noChangeShapeType="1"/>
          </p:cNvSpPr>
          <p:nvPr/>
        </p:nvSpPr>
        <p:spPr bwMode="auto">
          <a:xfrm flipV="1">
            <a:off x="8469084" y="5372100"/>
            <a:ext cx="0" cy="647700"/>
          </a:xfrm>
          <a:prstGeom prst="line">
            <a:avLst/>
          </a:prstGeom>
          <a:noFill/>
          <a:ln w="76200">
            <a:solidFill>
              <a:srgbClr val="D6EEED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72570" y="6396335"/>
            <a:ext cx="5492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979797"/>
                </a:solidFill>
              </a:rPr>
              <a:t>Choi, </a:t>
            </a:r>
            <a:r>
              <a:rPr lang="en-US" sz="2400" dirty="0" err="1">
                <a:solidFill>
                  <a:srgbClr val="979797"/>
                </a:solidFill>
              </a:rPr>
              <a:t>Laibson</a:t>
            </a:r>
            <a:r>
              <a:rPr lang="en-US" sz="2400" dirty="0">
                <a:solidFill>
                  <a:srgbClr val="979797"/>
                </a:solidFill>
              </a:rPr>
              <a:t>, </a:t>
            </a:r>
            <a:r>
              <a:rPr lang="en-US" sz="2400" dirty="0" err="1">
                <a:solidFill>
                  <a:srgbClr val="979797"/>
                </a:solidFill>
              </a:rPr>
              <a:t>Madrian</a:t>
            </a:r>
            <a:r>
              <a:rPr lang="en-US" sz="2400" dirty="0">
                <a:solidFill>
                  <a:srgbClr val="979797"/>
                </a:solidFill>
              </a:rPr>
              <a:t>, </a:t>
            </a:r>
            <a:r>
              <a:rPr lang="en-US" sz="2400" dirty="0" err="1">
                <a:solidFill>
                  <a:srgbClr val="979797"/>
                </a:solidFill>
              </a:rPr>
              <a:t>Metrick</a:t>
            </a:r>
            <a:r>
              <a:rPr lang="en-US" sz="2400" dirty="0">
                <a:solidFill>
                  <a:srgbClr val="979797"/>
                </a:solidFill>
              </a:rPr>
              <a:t> (2002)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8" grpId="0" animBg="1"/>
      <p:bldP spid="448519" grpId="0" animBg="1"/>
      <p:bldP spid="448526" grpId="0"/>
      <p:bldP spid="448528" grpId="0"/>
      <p:bldP spid="448530" grpId="0"/>
      <p:bldP spid="448531" grpId="0" animBg="1"/>
      <p:bldP spid="44853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9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3040"/>
            <a:ext cx="8229600" cy="944562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Opt-in enrollment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9879" y="696691"/>
            <a:ext cx="7353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</a:rPr>
              <a:t>Opt-out enrollment (auto-enrollment)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10000"/>
                  </a:schemeClr>
                </a:solidFill>
              </a:rPr>
              <a:t>START HERE</a:t>
            </a:r>
            <a:endParaRPr lang="en-US" b="1" dirty="0">
              <a:solidFill>
                <a:schemeClr val="tx1">
                  <a:lumMod val="1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96264" y="6400802"/>
            <a:ext cx="3474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979797"/>
                </a:solidFill>
              </a:rPr>
              <a:t>Madrian</a:t>
            </a:r>
            <a:r>
              <a:rPr lang="en-US" sz="2400" dirty="0" smtClean="0">
                <a:solidFill>
                  <a:srgbClr val="979797"/>
                </a:solidFill>
              </a:rPr>
              <a:t> and Shea 2001</a:t>
            </a:r>
            <a:endParaRPr lang="en-US" sz="2400" dirty="0">
              <a:solidFill>
                <a:srgbClr val="979797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25 -1.04046E-6 L 0.17032 -0.19029 C 0.19931 -0.23329 0.24306 -0.25688 0.28837 -0.25688 C 0.34028 -0.25688 0.38178 -0.23329 0.41077 -0.19029 L 0.55018 -1.04046E-6 " pathEditMode="relative" rAng="0" ptsTypes="FffFF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00" y="-129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55 -4.10405E-6 L -0.17361 -0.1889 C -0.20295 -0.23167 -0.24653 -0.25526 -0.29184 -0.25526 C -0.34375 -0.25526 -0.38507 -0.23167 -0.41441 -0.1889 L -0.5533 -4.10405E-6 " pathEditMode="relative" rAng="0" ptsTypes="FffFF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00" y="-128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6" grpId="0" animBg="1"/>
      <p:bldP spid="6" grpId="1" animBg="1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What is behavioral economics?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sz="2800" dirty="0" smtClean="0"/>
              <a:t>Field started around 1980.</a:t>
            </a:r>
          </a:p>
          <a:p>
            <a:pPr>
              <a:lnSpc>
                <a:spcPct val="90000"/>
              </a:lnSpc>
              <a:buNone/>
            </a:pPr>
            <a:endParaRPr lang="en-US" sz="2800" dirty="0" smtClean="0"/>
          </a:p>
          <a:p>
            <a:pPr>
              <a:lnSpc>
                <a:spcPct val="90000"/>
              </a:lnSpc>
              <a:buNone/>
            </a:pPr>
            <a:r>
              <a:rPr lang="en-US" sz="2800" dirty="0" smtClean="0"/>
              <a:t>Definition: </a:t>
            </a:r>
            <a:r>
              <a:rPr lang="en-US" sz="2800" b="1" dirty="0" smtClean="0"/>
              <a:t>Behavioral </a:t>
            </a:r>
            <a:r>
              <a:rPr lang="en-US" sz="2800" b="1" dirty="0"/>
              <a:t>economics </a:t>
            </a:r>
            <a:r>
              <a:rPr lang="en-US" sz="2800" dirty="0" smtClean="0"/>
              <a:t>uses psychological </a:t>
            </a:r>
            <a:r>
              <a:rPr lang="en-US" sz="2800" dirty="0"/>
              <a:t>variants of traditional economic </a:t>
            </a:r>
            <a:r>
              <a:rPr lang="en-US" sz="2800" dirty="0" smtClean="0"/>
              <a:t>assumptions </a:t>
            </a:r>
            <a:r>
              <a:rPr lang="en-US" sz="2800" dirty="0"/>
              <a:t>to explain and predict behavior, and to provide policy prescriptions.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257060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3040"/>
            <a:ext cx="8229600" cy="944562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Active Choice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67625" y="1307191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</a:rPr>
              <a:t>PROCRASTINATION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START HERE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0238" y="4034964"/>
            <a:ext cx="269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Must  choose for oneself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07318" y="5950537"/>
            <a:ext cx="40366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979797"/>
                </a:solidFill>
              </a:rPr>
              <a:t>Carroll, Choi, </a:t>
            </a:r>
            <a:r>
              <a:rPr lang="en-US" sz="2400" dirty="0" err="1" smtClean="0">
                <a:solidFill>
                  <a:srgbClr val="979797"/>
                </a:solidFill>
              </a:rPr>
              <a:t>Laibson</a:t>
            </a:r>
            <a:r>
              <a:rPr lang="en-US" sz="2400" dirty="0" smtClean="0">
                <a:solidFill>
                  <a:srgbClr val="979797"/>
                </a:solidFill>
              </a:rPr>
              <a:t>, </a:t>
            </a:r>
          </a:p>
          <a:p>
            <a:r>
              <a:rPr lang="en-US" sz="2400" dirty="0" err="1" smtClean="0">
                <a:solidFill>
                  <a:srgbClr val="979797"/>
                </a:solidFill>
              </a:rPr>
              <a:t>Madrian</a:t>
            </a:r>
            <a:r>
              <a:rPr lang="en-US" sz="2400" dirty="0" smtClean="0">
                <a:solidFill>
                  <a:srgbClr val="979797"/>
                </a:solidFill>
              </a:rPr>
              <a:t>, and </a:t>
            </a:r>
            <a:r>
              <a:rPr lang="en-US" sz="2400" dirty="0" err="1" smtClean="0">
                <a:solidFill>
                  <a:srgbClr val="979797"/>
                </a:solidFill>
              </a:rPr>
              <a:t>Metrick</a:t>
            </a:r>
            <a:r>
              <a:rPr lang="en-US" sz="2400" dirty="0" smtClean="0">
                <a:solidFill>
                  <a:srgbClr val="979797"/>
                </a:solidFill>
              </a:rPr>
              <a:t> (2009)</a:t>
            </a:r>
            <a:endParaRPr lang="en-US" sz="2400" dirty="0">
              <a:solidFill>
                <a:srgbClr val="979797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0.08023 L -4.16667E-6 0.2527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38 -0.17179 L -0.16927 -0.35907 C -0.19861 -0.40138 -0.24201 -0.42474 -0.28715 -0.42474 C -0.33889 -0.42474 -0.38003 -0.40138 -0.40938 -0.35907 L -0.54774 -0.17179 " pathEditMode="relative" rAng="0" ptsTypes="FffFF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" y="-1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2" animBg="1"/>
      <p:bldP spid="6" grpId="0" animBg="1"/>
      <p:bldP spid="7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2851" y="493491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</a:rPr>
              <a:t>Quick enrollment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START HERE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63730" y="6366036"/>
            <a:ext cx="7563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979797"/>
                </a:solidFill>
              </a:rPr>
              <a:t>Beshears</a:t>
            </a:r>
            <a:r>
              <a:rPr lang="en-US" sz="2400" dirty="0" smtClean="0">
                <a:solidFill>
                  <a:srgbClr val="979797"/>
                </a:solidFill>
              </a:rPr>
              <a:t>, Choi, </a:t>
            </a:r>
            <a:r>
              <a:rPr lang="en-US" sz="2400" dirty="0" err="1" smtClean="0">
                <a:solidFill>
                  <a:srgbClr val="979797"/>
                </a:solidFill>
              </a:rPr>
              <a:t>Laibson</a:t>
            </a:r>
            <a:r>
              <a:rPr lang="en-US" sz="2400" dirty="0" smtClean="0">
                <a:solidFill>
                  <a:srgbClr val="979797"/>
                </a:solidFill>
              </a:rPr>
              <a:t>, </a:t>
            </a:r>
            <a:r>
              <a:rPr lang="en-US" sz="2400" dirty="0" err="1" smtClean="0">
                <a:solidFill>
                  <a:srgbClr val="979797"/>
                </a:solidFill>
              </a:rPr>
              <a:t>Madrian</a:t>
            </a:r>
            <a:r>
              <a:rPr lang="en-US" sz="2400" dirty="0" smtClean="0">
                <a:solidFill>
                  <a:srgbClr val="979797"/>
                </a:solidFill>
              </a:rPr>
              <a:t>, and </a:t>
            </a:r>
            <a:r>
              <a:rPr lang="en-US" sz="2400" dirty="0" err="1" smtClean="0">
                <a:solidFill>
                  <a:srgbClr val="979797"/>
                </a:solidFill>
              </a:rPr>
              <a:t>Metrick</a:t>
            </a:r>
            <a:r>
              <a:rPr lang="en-US" sz="2400" dirty="0" smtClean="0">
                <a:solidFill>
                  <a:srgbClr val="979797"/>
                </a:solidFill>
              </a:rPr>
              <a:t> (2008)</a:t>
            </a:r>
            <a:endParaRPr lang="en-US" sz="2400" dirty="0">
              <a:solidFill>
                <a:srgbClr val="979797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4302185" y="3941414"/>
            <a:ext cx="589128" cy="106907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2851" y="493491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</a:rPr>
              <a:t>Quick enrollment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START HERE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63730" y="6366036"/>
            <a:ext cx="7563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979797"/>
                </a:solidFill>
              </a:rPr>
              <a:t>Beshears</a:t>
            </a:r>
            <a:r>
              <a:rPr lang="en-US" sz="2400" dirty="0" smtClean="0">
                <a:solidFill>
                  <a:srgbClr val="979797"/>
                </a:solidFill>
              </a:rPr>
              <a:t>, Choi, </a:t>
            </a:r>
            <a:r>
              <a:rPr lang="en-US" sz="2400" dirty="0" err="1" smtClean="0">
                <a:solidFill>
                  <a:srgbClr val="979797"/>
                </a:solidFill>
              </a:rPr>
              <a:t>Laibson</a:t>
            </a:r>
            <a:r>
              <a:rPr lang="en-US" sz="2400" dirty="0" smtClean="0">
                <a:solidFill>
                  <a:srgbClr val="979797"/>
                </a:solidFill>
              </a:rPr>
              <a:t>, </a:t>
            </a:r>
            <a:r>
              <a:rPr lang="en-US" sz="2400" dirty="0" err="1" smtClean="0">
                <a:solidFill>
                  <a:srgbClr val="979797"/>
                </a:solidFill>
              </a:rPr>
              <a:t>Madrian</a:t>
            </a:r>
            <a:r>
              <a:rPr lang="en-US" sz="2400" dirty="0" smtClean="0">
                <a:solidFill>
                  <a:srgbClr val="979797"/>
                </a:solidFill>
              </a:rPr>
              <a:t>, and </a:t>
            </a:r>
            <a:r>
              <a:rPr lang="en-US" sz="2400" dirty="0" err="1" smtClean="0">
                <a:solidFill>
                  <a:srgbClr val="979797"/>
                </a:solidFill>
              </a:rPr>
              <a:t>Metrick</a:t>
            </a:r>
            <a:r>
              <a:rPr lang="en-US" sz="2400" dirty="0" smtClean="0">
                <a:solidFill>
                  <a:srgbClr val="979797"/>
                </a:solidFill>
              </a:rPr>
              <a:t> (2008)</a:t>
            </a:r>
            <a:endParaRPr lang="en-US" sz="2400" dirty="0">
              <a:solidFill>
                <a:srgbClr val="979797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>
                <a:solidFill>
                  <a:srgbClr val="FFFFFF"/>
                </a:solidFill>
              </a:rPr>
              <a:t>Improving 401(k) participation</a:t>
            </a:r>
            <a:br>
              <a:rPr lang="en-US" sz="3600" dirty="0" smtClean="0">
                <a:solidFill>
                  <a:srgbClr val="FFFFFF"/>
                </a:solidFill>
              </a:rPr>
            </a:br>
            <a:endParaRPr lang="en-US" sz="3600" dirty="0" smtClean="0">
              <a:solidFill>
                <a:srgbClr val="FFFFFF"/>
              </a:solidFill>
            </a:endParaRPr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3309938" y="1538288"/>
          <a:ext cx="5734050" cy="4718050"/>
        </p:xfrm>
        <a:graphic>
          <a:graphicData uri="http://schemas.openxmlformats.org/presentationml/2006/ole">
            <p:oleObj spid="_x0000_s6347" name="Chart" r:id="rId3" imgW="6067349" imgH="4057802" progId="MSGraph.Chart.8">
              <p:embed followColorScheme="full"/>
            </p:oleObj>
          </a:graphicData>
        </a:graphic>
      </p:graphicFrame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00025" y="1849438"/>
            <a:ext cx="3346450" cy="445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800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alibri" pitchFamily="34" charset="0"/>
              </a:rPr>
              <a:t>Opt-in enrollment</a:t>
            </a:r>
            <a:endParaRPr lang="en-US" sz="2800" b="1" dirty="0">
              <a:solidFill>
                <a:schemeClr val="bg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  <p:sp>
        <p:nvSpPr>
          <p:cNvPr id="6150" name="Text Box 12"/>
          <p:cNvSpPr txBox="1">
            <a:spLocks noChangeArrowheads="1"/>
          </p:cNvSpPr>
          <p:nvPr/>
        </p:nvSpPr>
        <p:spPr bwMode="auto">
          <a:xfrm>
            <a:off x="4957763" y="1978025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40%</a:t>
            </a:r>
          </a:p>
        </p:txBody>
      </p:sp>
      <p:sp>
        <p:nvSpPr>
          <p:cNvPr id="441369" name="Text Box 6"/>
          <p:cNvSpPr txBox="1">
            <a:spLocks noChangeArrowheads="1"/>
          </p:cNvSpPr>
          <p:nvPr/>
        </p:nvSpPr>
        <p:spPr bwMode="auto">
          <a:xfrm>
            <a:off x="185738" y="2844800"/>
            <a:ext cx="3308350" cy="732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800" b="1" dirty="0" smtClean="0">
                <a:solidFill>
                  <a:srgbClr val="00CC00"/>
                </a:solidFill>
                <a:latin typeface="Calibri" pitchFamily="34" charset="0"/>
              </a:rPr>
              <a:t>Quick Enrollment</a:t>
            </a:r>
          </a:p>
          <a:p>
            <a:pPr algn="r">
              <a:lnSpc>
                <a:spcPct val="80000"/>
              </a:lnSpc>
            </a:pPr>
            <a:r>
              <a:rPr lang="en-US" sz="2400" b="1" dirty="0" smtClean="0">
                <a:solidFill>
                  <a:srgbClr val="00CC00"/>
                </a:solidFill>
                <a:latin typeface="Calibri" pitchFamily="34" charset="0"/>
              </a:rPr>
              <a:t>(“</a:t>
            </a:r>
            <a:r>
              <a:rPr lang="en-US" sz="2400" b="1" dirty="0">
                <a:solidFill>
                  <a:srgbClr val="00CC00"/>
                </a:solidFill>
                <a:latin typeface="Calibri" pitchFamily="34" charset="0"/>
              </a:rPr>
              <a:t>check a box”)</a:t>
            </a:r>
          </a:p>
        </p:txBody>
      </p:sp>
      <p:sp>
        <p:nvSpPr>
          <p:cNvPr id="441370" name="Rectangle 14"/>
          <p:cNvSpPr>
            <a:spLocks noChangeArrowheads="1"/>
          </p:cNvSpPr>
          <p:nvPr/>
        </p:nvSpPr>
        <p:spPr bwMode="auto">
          <a:xfrm>
            <a:off x="3773488" y="2754313"/>
            <a:ext cx="2506662" cy="731837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1371" name="Text Box 9"/>
          <p:cNvSpPr txBox="1">
            <a:spLocks noChangeArrowheads="1"/>
          </p:cNvSpPr>
          <p:nvPr/>
        </p:nvSpPr>
        <p:spPr bwMode="auto">
          <a:xfrm>
            <a:off x="5592763" y="2936875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50%</a:t>
            </a:r>
          </a:p>
        </p:txBody>
      </p:sp>
      <p:sp>
        <p:nvSpPr>
          <p:cNvPr id="441373" name="Text Box 7"/>
          <p:cNvSpPr txBox="1">
            <a:spLocks noChangeArrowheads="1"/>
          </p:cNvSpPr>
          <p:nvPr/>
        </p:nvSpPr>
        <p:spPr bwMode="auto">
          <a:xfrm>
            <a:off x="185738" y="3749675"/>
            <a:ext cx="3300412" cy="732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800" b="1" dirty="0">
                <a:solidFill>
                  <a:srgbClr val="FFCC00"/>
                </a:solidFill>
                <a:latin typeface="Calibri" pitchFamily="34" charset="0"/>
              </a:rPr>
              <a:t>Active choice            </a:t>
            </a:r>
            <a:r>
              <a:rPr lang="en-US" sz="2400" b="1" dirty="0" smtClean="0">
                <a:solidFill>
                  <a:srgbClr val="FFCC00"/>
                </a:solidFill>
                <a:latin typeface="Calibri" pitchFamily="34" charset="0"/>
              </a:rPr>
              <a:t>(requirement to </a:t>
            </a:r>
            <a:r>
              <a:rPr lang="en-US" sz="2400" b="1" dirty="0">
                <a:solidFill>
                  <a:srgbClr val="FFCC00"/>
                </a:solidFill>
                <a:latin typeface="Calibri" pitchFamily="34" charset="0"/>
              </a:rPr>
              <a:t>choose)</a:t>
            </a:r>
          </a:p>
        </p:txBody>
      </p:sp>
      <p:sp>
        <p:nvSpPr>
          <p:cNvPr id="441374" name="Rectangle 15"/>
          <p:cNvSpPr>
            <a:spLocks noChangeArrowheads="1"/>
          </p:cNvSpPr>
          <p:nvPr/>
        </p:nvSpPr>
        <p:spPr bwMode="auto">
          <a:xfrm>
            <a:off x="3795713" y="3684588"/>
            <a:ext cx="3363912" cy="674687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1375" name="Text Box 10"/>
          <p:cNvSpPr txBox="1">
            <a:spLocks noChangeArrowheads="1"/>
          </p:cNvSpPr>
          <p:nvPr/>
        </p:nvSpPr>
        <p:spPr bwMode="auto">
          <a:xfrm>
            <a:off x="6432550" y="3838575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70%</a:t>
            </a:r>
          </a:p>
        </p:txBody>
      </p:sp>
      <p:sp>
        <p:nvSpPr>
          <p:cNvPr id="441377" name="Text Box 8"/>
          <p:cNvSpPr txBox="1">
            <a:spLocks noChangeArrowheads="1"/>
          </p:cNvSpPr>
          <p:nvPr/>
        </p:nvSpPr>
        <p:spPr bwMode="auto">
          <a:xfrm>
            <a:off x="638175" y="4678363"/>
            <a:ext cx="2828925" cy="43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800" b="1" dirty="0" smtClean="0">
                <a:solidFill>
                  <a:srgbClr val="F64D0A"/>
                </a:solidFill>
                <a:latin typeface="Calibri" pitchFamily="34" charset="0"/>
              </a:rPr>
              <a:t>Opt-out</a:t>
            </a:r>
            <a:endParaRPr lang="en-US" sz="2800" b="1" dirty="0">
              <a:solidFill>
                <a:srgbClr val="F64D0A"/>
              </a:solidFill>
              <a:latin typeface="Calibri" pitchFamily="34" charset="0"/>
            </a:endParaRPr>
          </a:p>
        </p:txBody>
      </p:sp>
      <p:sp>
        <p:nvSpPr>
          <p:cNvPr id="441378" name="Rectangle 16"/>
          <p:cNvSpPr>
            <a:spLocks noChangeArrowheads="1"/>
          </p:cNvSpPr>
          <p:nvPr/>
        </p:nvSpPr>
        <p:spPr bwMode="auto">
          <a:xfrm>
            <a:off x="3792538" y="4556125"/>
            <a:ext cx="4283075" cy="67468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1379" name="Text Box 11"/>
          <p:cNvSpPr txBox="1">
            <a:spLocks noChangeArrowheads="1"/>
          </p:cNvSpPr>
          <p:nvPr/>
        </p:nvSpPr>
        <p:spPr bwMode="auto">
          <a:xfrm>
            <a:off x="7343775" y="4686300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90%</a:t>
            </a:r>
          </a:p>
        </p:txBody>
      </p:sp>
      <p:sp>
        <p:nvSpPr>
          <p:cNvPr id="6160" name="Text Box 36"/>
          <p:cNvSpPr txBox="1">
            <a:spLocks noChangeArrowheads="1"/>
          </p:cNvSpPr>
          <p:nvPr/>
        </p:nvSpPr>
        <p:spPr bwMode="auto">
          <a:xfrm>
            <a:off x="3220591" y="6089650"/>
            <a:ext cx="58208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FFFF"/>
                </a:solidFill>
              </a:rPr>
              <a:t>Participation Rate (1 year </a:t>
            </a:r>
            <a:r>
              <a:rPr lang="en-US" sz="2800" b="1" dirty="0" smtClean="0">
                <a:solidFill>
                  <a:srgbClr val="FFFFFF"/>
                </a:solidFill>
              </a:rPr>
              <a:t>tenure</a:t>
            </a:r>
            <a:r>
              <a:rPr lang="en-US" sz="2800" b="1" dirty="0">
                <a:solidFill>
                  <a:srgbClr val="FFFFFF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1369" grpId="0"/>
      <p:bldP spid="441370" grpId="0" animBg="1"/>
      <p:bldP spid="441371" grpId="0"/>
      <p:bldP spid="441373" grpId="0"/>
      <p:bldP spid="441374" grpId="0" animBg="1"/>
      <p:bldP spid="441375" grpId="0"/>
      <p:bldP spid="441377" grpId="0"/>
      <p:bldP spid="441378" grpId="0" animBg="1"/>
      <p:bldP spid="44137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4292"/>
            <a:ext cx="91440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How to design a commitment contract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978" y="1963050"/>
            <a:ext cx="8215088" cy="4805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Participants divide $$$ between:</a:t>
            </a:r>
          </a:p>
          <a:p>
            <a:pPr marL="0" indent="0" algn="ctr">
              <a:buNone/>
            </a:pPr>
            <a:endParaRPr lang="en-US" sz="2800" dirty="0" smtClean="0"/>
          </a:p>
          <a:p>
            <a:r>
              <a:rPr lang="en-US" sz="2800" dirty="0" smtClean="0"/>
              <a:t>Freedom account (22% interest)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Goal account (22% interest) </a:t>
            </a:r>
          </a:p>
          <a:p>
            <a:pPr lvl="1"/>
            <a:r>
              <a:rPr lang="en-US" sz="2800" dirty="0" smtClean="0"/>
              <a:t>withdrawal restriction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3166" y="6229111"/>
            <a:ext cx="69938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979797"/>
                </a:solidFill>
              </a:rPr>
              <a:t>Beshears</a:t>
            </a:r>
            <a:r>
              <a:rPr lang="en-US" sz="2400" dirty="0" smtClean="0">
                <a:solidFill>
                  <a:srgbClr val="979797"/>
                </a:solidFill>
              </a:rPr>
              <a:t>, Choi, </a:t>
            </a:r>
            <a:r>
              <a:rPr lang="en-US" sz="2400" dirty="0" err="1" smtClean="0">
                <a:solidFill>
                  <a:srgbClr val="979797"/>
                </a:solidFill>
              </a:rPr>
              <a:t>Madrian</a:t>
            </a:r>
            <a:r>
              <a:rPr lang="en-US" sz="2400" dirty="0" smtClean="0">
                <a:solidFill>
                  <a:srgbClr val="979797"/>
                </a:solidFill>
              </a:rPr>
              <a:t>, </a:t>
            </a:r>
            <a:r>
              <a:rPr lang="en-US" sz="2400" dirty="0" err="1" smtClean="0">
                <a:solidFill>
                  <a:srgbClr val="979797"/>
                </a:solidFill>
              </a:rPr>
              <a:t>Laibson</a:t>
            </a:r>
            <a:r>
              <a:rPr lang="en-US" sz="2400" dirty="0" smtClean="0">
                <a:solidFill>
                  <a:srgbClr val="979797"/>
                </a:solidFill>
              </a:rPr>
              <a:t>, </a:t>
            </a:r>
            <a:r>
              <a:rPr lang="en-US" sz="2400" dirty="0" err="1" smtClean="0">
                <a:solidFill>
                  <a:srgbClr val="979797"/>
                </a:solidFill>
              </a:rPr>
              <a:t>Sakong</a:t>
            </a:r>
            <a:r>
              <a:rPr lang="en-US" sz="2400" dirty="0" smtClean="0">
                <a:solidFill>
                  <a:srgbClr val="979797"/>
                </a:solidFill>
              </a:rPr>
              <a:t> (2013)</a:t>
            </a:r>
            <a:endParaRPr lang="en-US" sz="2400" dirty="0">
              <a:solidFill>
                <a:srgbClr val="97979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336800" y="1999436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7714" y="134262"/>
            <a:ext cx="8723086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Initial investment in goal account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387626" y="1984909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Freedom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A</a:t>
            </a:r>
            <a:r>
              <a:rPr lang="en-US" sz="2400" b="1" dirty="0" smtClean="0">
                <a:solidFill>
                  <a:srgbClr val="FFFFFF"/>
                </a:solidFill>
              </a:rPr>
              <a:t>ccount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87697" y="3407729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Freedom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A</a:t>
            </a:r>
            <a:r>
              <a:rPr lang="en-US" sz="2400" b="1" dirty="0" smtClean="0">
                <a:solidFill>
                  <a:srgbClr val="FFFFFF"/>
                </a:solidFill>
              </a:rPr>
              <a:t>ccount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28895" y="4764366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Freedom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A</a:t>
            </a:r>
            <a:r>
              <a:rPr lang="en-US" sz="2400" b="1" dirty="0" smtClean="0">
                <a:solidFill>
                  <a:srgbClr val="FFFFFF"/>
                </a:solidFill>
              </a:rPr>
              <a:t>ccount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95389" y="2002983"/>
            <a:ext cx="2478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Goal Account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10% penalty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0532" y="3430113"/>
            <a:ext cx="21323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Goal account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20% penalty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239" y="4801268"/>
            <a:ext cx="22685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Goal account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No withdrawal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36799" y="1999436"/>
            <a:ext cx="1857830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</a:rPr>
              <a:t>3</a:t>
            </a:r>
            <a:r>
              <a:rPr lang="en-US" sz="2400" b="1" dirty="0" smtClean="0">
                <a:solidFill>
                  <a:srgbClr val="000000"/>
                </a:solidFill>
              </a:rPr>
              <a:t>5%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92107" y="2169574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65%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51315" y="3455594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51313" y="3455594"/>
            <a:ext cx="2293257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43%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59187" y="3660944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57%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80344" y="4837701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380342" y="4837701"/>
            <a:ext cx="2888347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56%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59187" y="5020618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44%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27336" y="6286722"/>
            <a:ext cx="7016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979797"/>
                </a:solidFill>
              </a:rPr>
              <a:t>Beshears</a:t>
            </a:r>
            <a:r>
              <a:rPr lang="en-US" sz="2400" dirty="0">
                <a:solidFill>
                  <a:srgbClr val="979797"/>
                </a:solidFill>
              </a:rPr>
              <a:t>, Choi, </a:t>
            </a:r>
            <a:r>
              <a:rPr lang="en-US" sz="2400" dirty="0" err="1">
                <a:solidFill>
                  <a:srgbClr val="979797"/>
                </a:solidFill>
              </a:rPr>
              <a:t>Laibson</a:t>
            </a:r>
            <a:r>
              <a:rPr lang="en-US" sz="2400" dirty="0">
                <a:solidFill>
                  <a:srgbClr val="979797"/>
                </a:solidFill>
              </a:rPr>
              <a:t>, </a:t>
            </a:r>
            <a:r>
              <a:rPr lang="en-US" sz="2400" dirty="0" err="1">
                <a:solidFill>
                  <a:srgbClr val="979797"/>
                </a:solidFill>
              </a:rPr>
              <a:t>Madrian</a:t>
            </a:r>
            <a:r>
              <a:rPr lang="en-US" sz="2400" dirty="0">
                <a:solidFill>
                  <a:srgbClr val="979797"/>
                </a:solidFill>
              </a:rPr>
              <a:t>, </a:t>
            </a:r>
            <a:r>
              <a:rPr lang="en-US" sz="2400" dirty="0" err="1">
                <a:solidFill>
                  <a:srgbClr val="979797"/>
                </a:solidFill>
              </a:rPr>
              <a:t>Sakong</a:t>
            </a:r>
            <a:r>
              <a:rPr lang="en-US" sz="2400" dirty="0">
                <a:solidFill>
                  <a:srgbClr val="979797"/>
                </a:solidFill>
              </a:rPr>
              <a:t> (</a:t>
            </a:r>
            <a:r>
              <a:rPr lang="en-US" sz="2400" dirty="0" smtClean="0">
                <a:solidFill>
                  <a:srgbClr val="979797"/>
                </a:solidFill>
              </a:rPr>
              <a:t>2015)</a:t>
            </a:r>
            <a:endParaRPr lang="en-US" sz="2400" dirty="0">
              <a:solidFill>
                <a:srgbClr val="9797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179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5" grpId="0" animBg="1"/>
      <p:bldP spid="16" grpId="0" animBg="1"/>
      <p:bldP spid="17" grpId="0"/>
      <p:bldP spid="18" grpId="0" animBg="1"/>
      <p:bldP spid="19" grpId="0" animBg="1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7714" y="134262"/>
            <a:ext cx="8723086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When three accounts are offered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562600" y="2438400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FF"/>
                </a:solidFill>
              </a:rPr>
              <a:t>Freedom</a:t>
            </a:r>
          </a:p>
          <a:p>
            <a:pPr algn="ctr"/>
            <a:r>
              <a:rPr lang="en-US" sz="2400" b="1" dirty="0">
                <a:solidFill>
                  <a:srgbClr val="FFFFFF"/>
                </a:solidFill>
              </a:rPr>
              <a:t>A</a:t>
            </a:r>
            <a:r>
              <a:rPr lang="en-US" sz="2400" b="1" dirty="0" smtClean="0">
                <a:solidFill>
                  <a:srgbClr val="FFFFFF"/>
                </a:solidFill>
              </a:rPr>
              <a:t>ccount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60430" y="2438400"/>
            <a:ext cx="22685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Goal account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No withdrawal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43000" y="3306498"/>
            <a:ext cx="6818702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142999" y="3306498"/>
            <a:ext cx="2305649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33.9%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91200" y="3489415"/>
            <a:ext cx="1058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49.9%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448649" y="3310128"/>
            <a:ext cx="1123351" cy="805516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16.2%</a:t>
            </a: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70905" y="4180331"/>
            <a:ext cx="2478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1">
                    <a:lumMod val="75000"/>
                  </a:schemeClr>
                </a:solidFill>
              </a:rPr>
              <a:t>Goal Account</a:t>
            </a:r>
          </a:p>
          <a:p>
            <a:pPr algn="ctr"/>
            <a:r>
              <a:rPr lang="en-US" sz="2400" b="1" dirty="0" smtClean="0">
                <a:solidFill>
                  <a:schemeClr val="tx1">
                    <a:lumMod val="75000"/>
                  </a:schemeClr>
                </a:solidFill>
              </a:rPr>
              <a:t>10% penalty</a:t>
            </a:r>
            <a:endParaRPr lang="en-US" sz="2400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27336" y="6286722"/>
            <a:ext cx="7016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979797"/>
                </a:solidFill>
              </a:rPr>
              <a:t>Beshears</a:t>
            </a:r>
            <a:r>
              <a:rPr lang="en-US" sz="2400" dirty="0">
                <a:solidFill>
                  <a:srgbClr val="979797"/>
                </a:solidFill>
              </a:rPr>
              <a:t>, Choi, </a:t>
            </a:r>
            <a:r>
              <a:rPr lang="en-US" sz="2400" dirty="0" err="1">
                <a:solidFill>
                  <a:srgbClr val="979797"/>
                </a:solidFill>
              </a:rPr>
              <a:t>Laibson</a:t>
            </a:r>
            <a:r>
              <a:rPr lang="en-US" sz="2400" dirty="0">
                <a:solidFill>
                  <a:srgbClr val="979797"/>
                </a:solidFill>
              </a:rPr>
              <a:t>, </a:t>
            </a:r>
            <a:r>
              <a:rPr lang="en-US" sz="2400" dirty="0" err="1">
                <a:solidFill>
                  <a:srgbClr val="979797"/>
                </a:solidFill>
              </a:rPr>
              <a:t>Madrian</a:t>
            </a:r>
            <a:r>
              <a:rPr lang="en-US" sz="2400" dirty="0">
                <a:solidFill>
                  <a:srgbClr val="979797"/>
                </a:solidFill>
              </a:rPr>
              <a:t>, </a:t>
            </a:r>
            <a:r>
              <a:rPr lang="en-US" sz="2400" dirty="0" err="1">
                <a:solidFill>
                  <a:srgbClr val="979797"/>
                </a:solidFill>
              </a:rPr>
              <a:t>Sakong</a:t>
            </a:r>
            <a:r>
              <a:rPr lang="en-US" sz="2400" dirty="0">
                <a:solidFill>
                  <a:srgbClr val="979797"/>
                </a:solidFill>
              </a:rPr>
              <a:t> (</a:t>
            </a:r>
            <a:r>
              <a:rPr lang="en-US" sz="2400" dirty="0" smtClean="0">
                <a:solidFill>
                  <a:srgbClr val="979797"/>
                </a:solidFill>
              </a:rPr>
              <a:t>2015)</a:t>
            </a:r>
            <a:endParaRPr lang="en-US" sz="2400" dirty="0">
              <a:solidFill>
                <a:srgbClr val="9797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165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V="1">
            <a:off x="6733176" y="1063810"/>
            <a:ext cx="0" cy="406908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Content Placeholder 8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3113986710"/>
              </p:ext>
            </p:extLst>
          </p:nvPr>
        </p:nvGraphicFramePr>
        <p:xfrm>
          <a:off x="623899" y="838200"/>
          <a:ext cx="8333105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1241"/>
            <a:ext cx="9144000" cy="1367971"/>
          </a:xfrm>
          <a:solidFill>
            <a:srgbClr val="000000"/>
          </a:solidFill>
        </p:spPr>
        <p:txBody>
          <a:bodyPr>
            <a:normAutofit/>
          </a:bodyPr>
          <a:lstStyle/>
          <a:p>
            <a:pPr algn="ctr"/>
            <a:r>
              <a:rPr lang="en-US" sz="3000" dirty="0" smtClean="0"/>
              <a:t>Home Delivery Utilization for All Drug Clas</a:t>
            </a:r>
            <a:r>
              <a:rPr lang="en-US" dirty="0" smtClean="0"/>
              <a:t>ses </a:t>
            </a:r>
            <a:r>
              <a:rPr lang="en-US" sz="2400" dirty="0" smtClean="0"/>
              <a:t>(including ineligible drug classes)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963166" y="6229111"/>
            <a:ext cx="69938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979797"/>
                </a:solidFill>
              </a:rPr>
              <a:t>Beshears</a:t>
            </a:r>
            <a:r>
              <a:rPr lang="en-US" sz="2400" dirty="0" smtClean="0">
                <a:solidFill>
                  <a:srgbClr val="979797"/>
                </a:solidFill>
              </a:rPr>
              <a:t>, Choi, </a:t>
            </a:r>
            <a:r>
              <a:rPr lang="en-US" sz="2400" dirty="0" err="1" smtClean="0">
                <a:solidFill>
                  <a:srgbClr val="979797"/>
                </a:solidFill>
              </a:rPr>
              <a:t>Madrian</a:t>
            </a:r>
            <a:r>
              <a:rPr lang="en-US" sz="2400" dirty="0" smtClean="0">
                <a:solidFill>
                  <a:srgbClr val="979797"/>
                </a:solidFill>
              </a:rPr>
              <a:t>, </a:t>
            </a:r>
            <a:r>
              <a:rPr lang="en-US" sz="2400" dirty="0" err="1" smtClean="0">
                <a:solidFill>
                  <a:srgbClr val="979797"/>
                </a:solidFill>
              </a:rPr>
              <a:t>Laibson</a:t>
            </a:r>
            <a:r>
              <a:rPr lang="en-US" sz="2400" dirty="0" smtClean="0">
                <a:solidFill>
                  <a:srgbClr val="979797"/>
                </a:solidFill>
              </a:rPr>
              <a:t>, </a:t>
            </a:r>
            <a:r>
              <a:rPr lang="en-US" sz="2400" dirty="0" err="1" smtClean="0">
                <a:solidFill>
                  <a:srgbClr val="979797"/>
                </a:solidFill>
              </a:rPr>
              <a:t>Sakong</a:t>
            </a:r>
            <a:r>
              <a:rPr lang="en-US" sz="2400" dirty="0" smtClean="0">
                <a:solidFill>
                  <a:srgbClr val="979797"/>
                </a:solidFill>
              </a:rPr>
              <a:t> (2015)</a:t>
            </a:r>
            <a:endParaRPr lang="en-US" sz="2400" dirty="0">
              <a:solidFill>
                <a:srgbClr val="979797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85415" y="1064518"/>
            <a:ext cx="25603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FF"/>
                </a:solidFill>
              </a:rPr>
              <a:t>Percent of </a:t>
            </a:r>
          </a:p>
          <a:p>
            <a:pPr algn="ctr"/>
            <a:r>
              <a:rPr lang="en-US" sz="2400" b="1" dirty="0" smtClean="0">
                <a:solidFill>
                  <a:srgbClr val="FFFFFF"/>
                </a:solidFill>
              </a:rPr>
              <a:t>all prescriptions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98586" y="2193430"/>
            <a:ext cx="16454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Annualized savings at one firm:</a:t>
            </a:r>
          </a:p>
          <a:p>
            <a:r>
              <a:rPr lang="en-US" b="1" dirty="0" smtClean="0"/>
              <a:t>$1 million/</a:t>
            </a:r>
            <a:r>
              <a:rPr lang="en-US" b="1" dirty="0" err="1" smtClean="0"/>
              <a:t>yr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21705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906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FFC000"/>
                </a:solidFill>
                <a:latin typeface="Arial" charset="0"/>
              </a:rPr>
              <a:t>Psychology matters when…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2804" y="1524000"/>
            <a:ext cx="8632596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Decision makers are inexperienced (picking a spouse)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Transactions are person-to-person (arguing with boss)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Stakes are low (most goods in </a:t>
            </a:r>
            <a:r>
              <a:rPr lang="en-US" dirty="0" err="1" smtClean="0"/>
              <a:t>Walmart</a:t>
            </a:r>
            <a:r>
              <a:rPr lang="en-US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Transact w/ professional salesperson (car salesperson)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Advisors have perverse incentives (financial advisers)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solidFill>
                  <a:srgbClr val="FF0000"/>
                </a:solidFill>
              </a:rPr>
              <a:t>Rewards are imminent (eating, spending)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solidFill>
                  <a:srgbClr val="FF0000"/>
                </a:solidFill>
              </a:rPr>
              <a:t>Procrastination is possible (exercise, studying, health)</a:t>
            </a:r>
          </a:p>
          <a:p>
            <a:pPr eaLnBrk="1" hangingPunct="1">
              <a:lnSpc>
                <a:spcPct val="90000"/>
              </a:lnSpc>
            </a:pPr>
            <a:endParaRPr lang="en-US" sz="8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 smtClean="0"/>
              <a:t>Sometimes psychological forces matter where nobody thought they would --- pricing $15 trillion of stocks.</a:t>
            </a:r>
          </a:p>
          <a:p>
            <a:pPr eaLnBrk="1" hangingPunct="1">
              <a:lnSpc>
                <a:spcPct val="90000"/>
              </a:lnSpc>
            </a:pPr>
            <a:endParaRPr lang="en-US" sz="800" dirty="0" smtClean="0"/>
          </a:p>
        </p:txBody>
      </p:sp>
    </p:spTree>
    <p:extLst>
      <p:ext uri="{BB962C8B-B14F-4D97-AF65-F5344CB8AC3E}">
        <p14:creationId xmlns:p14="http://schemas.microsoft.com/office/powerpoint/2010/main" xmlns="" val="262734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FFC000"/>
                </a:solidFill>
                <a:latin typeface="Arial" charset="0"/>
              </a:rPr>
              <a:t>Behavioral Economics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3060" y="1524000"/>
            <a:ext cx="8700940" cy="4572000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n-US" dirty="0"/>
              <a:t>Definition: Behavioral economics uses </a:t>
            </a:r>
            <a:r>
              <a:rPr lang="en-US" dirty="0" smtClean="0"/>
              <a:t>psychological variants </a:t>
            </a:r>
            <a:r>
              <a:rPr lang="en-US" dirty="0"/>
              <a:t>of traditional economic assumptions </a:t>
            </a:r>
            <a:r>
              <a:rPr lang="en-US" dirty="0" smtClean="0"/>
              <a:t>to </a:t>
            </a:r>
            <a:r>
              <a:rPr lang="en-US" dirty="0"/>
              <a:t>explain and predict behavior, and to provide policy prescriptions</a:t>
            </a:r>
            <a:r>
              <a:rPr lang="en-US" dirty="0" smtClean="0"/>
              <a:t>.</a:t>
            </a:r>
          </a:p>
          <a:p>
            <a:pPr>
              <a:lnSpc>
                <a:spcPct val="90000"/>
              </a:lnSpc>
              <a:buNone/>
            </a:pPr>
            <a:endParaRPr lang="en-US" dirty="0"/>
          </a:p>
          <a:p>
            <a:pPr>
              <a:lnSpc>
                <a:spcPct val="90000"/>
              </a:lnSpc>
              <a:buNone/>
            </a:pPr>
            <a:r>
              <a:rPr lang="en-US" dirty="0" smtClean="0"/>
              <a:t>Today: Self-control problems explain many important economic behaviors. Policy “nudges” can help.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3573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" y="217488"/>
            <a:ext cx="9144000" cy="563562"/>
          </a:xfrm>
        </p:spPr>
        <p:txBody>
          <a:bodyPr>
            <a:noAutofit/>
          </a:bodyPr>
          <a:lstStyle/>
          <a:p>
            <a:r>
              <a:rPr lang="en-US" sz="3600" dirty="0" smtClean="0"/>
              <a:t>Six Principles of Behavioral Economics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85850"/>
            <a:ext cx="8686800" cy="57912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People try to choose the best feasible option, but they sometimes don’t succeed.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People care about how their circumstances compare to various reference points.  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P</a:t>
            </a:r>
            <a:r>
              <a:rPr lang="en-US" dirty="0" smtClean="0"/>
              <a:t>eople have self-control problems.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Although people mostly care about their own material payoffs, they also care </a:t>
            </a:r>
            <a:r>
              <a:rPr lang="en-US" dirty="0"/>
              <a:t>about the actions, intentions, and payoffs of others, even people outside </a:t>
            </a:r>
            <a:r>
              <a:rPr lang="en-US" dirty="0" smtClean="0"/>
              <a:t>their family</a:t>
            </a:r>
            <a:r>
              <a:rPr lang="en-US" dirty="0"/>
              <a:t>.</a:t>
            </a:r>
            <a:r>
              <a:rPr lang="en-US" dirty="0" smtClean="0"/>
              <a:t>  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</a:t>
            </a:r>
            <a:r>
              <a:rPr lang="en-US" dirty="0" smtClean="0"/>
              <a:t>ometimes market exchange makes these behavioral factors cease to matter, but many behavioral factors matter even in markets. 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</a:t>
            </a:r>
            <a:r>
              <a:rPr lang="en-US" dirty="0" smtClean="0"/>
              <a:t>n theory, limiting people’s choices could partially protect them from their behavioral biases, but in practice heavy-handed paternalism has a mixed track record and is frequently unpopular.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668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ncrypted-tbn1.gstatic.com/images?q=tbn:ANd9GcSUh-WLj7udNHMuu5CBJZACxAPW83DsExzs-LMKx1OFUCL3JwfOH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" y="1659433"/>
            <a:ext cx="3167784" cy="329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485" y="4890790"/>
            <a:ext cx="2553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</a:rPr>
              <a:t>Homer Simpson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07009" y="4728210"/>
            <a:ext cx="29309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</a:rPr>
              <a:t>Homo </a:t>
            </a:r>
            <a:r>
              <a:rPr lang="en-US" sz="2800" b="1" dirty="0" err="1" smtClean="0">
                <a:solidFill>
                  <a:prstClr val="black"/>
                </a:solidFill>
                <a:latin typeface="Calibri"/>
              </a:rPr>
              <a:t>Economicus</a:t>
            </a:r>
            <a:endParaRPr lang="en-US" sz="2800" b="1" dirty="0" smtClean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2" descr="https://encrypted-tbn3.gstatic.com/images?q=tbn:ANd9GcRddtipMzmRWqqTkydzGr8A2Xw1598N_wlZGVKKTONjsN_95fdXQ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6050" y="1940218"/>
            <a:ext cx="2282106" cy="2787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33800" y="3308121"/>
            <a:ext cx="19379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prstClr val="black"/>
                </a:solidFill>
                <a:latin typeface="Calibri"/>
              </a:rPr>
              <a:t>Real </a:t>
            </a:r>
            <a:r>
              <a:rPr lang="en-US" sz="2800" b="1" dirty="0" smtClean="0">
                <a:solidFill>
                  <a:prstClr val="black"/>
                </a:solidFill>
                <a:latin typeface="Calibri"/>
              </a:rPr>
              <a:t>people</a:t>
            </a:r>
            <a:endParaRPr lang="en-US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167784" y="3769786"/>
            <a:ext cx="148803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 flipH="1">
            <a:off x="4724400" y="3786378"/>
            <a:ext cx="150330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8904" y="135766"/>
            <a:ext cx="88333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i="1" dirty="0" smtClean="0">
                <a:solidFill>
                  <a:prstClr val="black"/>
                </a:solidFill>
                <a:latin typeface="Calibri"/>
              </a:rPr>
              <a:t>One slide summary: </a:t>
            </a:r>
            <a:r>
              <a:rPr lang="en-US" sz="2800" b="1" dirty="0" smtClean="0">
                <a:solidFill>
                  <a:prstClr val="black"/>
                </a:solidFill>
                <a:latin typeface="Calibri"/>
              </a:rPr>
              <a:t>real people are located somewhere between Homer Simpson and the perfectly optimal/rational/self-controlled homo </a:t>
            </a:r>
            <a:r>
              <a:rPr lang="en-US" sz="2800" b="1" dirty="0" err="1" smtClean="0">
                <a:solidFill>
                  <a:prstClr val="black"/>
                </a:solidFill>
                <a:latin typeface="Calibri"/>
              </a:rPr>
              <a:t>economicus</a:t>
            </a:r>
            <a:r>
              <a:rPr lang="en-US" sz="2800" b="1" dirty="0" smtClean="0">
                <a:solidFill>
                  <a:prstClr val="black"/>
                </a:solidFill>
                <a:latin typeface="Calibri"/>
              </a:rPr>
              <a:t>.</a:t>
            </a:r>
            <a:endParaRPr lang="en-US" sz="2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8247" y="5812257"/>
            <a:ext cx="85264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  <a:latin typeface="Calibri"/>
              </a:rPr>
              <a:t>Behavioral economists study this middle ground and attempt to help people make better choices.  </a:t>
            </a:r>
            <a:endParaRPr lang="en-US" sz="2800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26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These six principles should be explained/enriched and also illustrated with examples. </a:t>
            </a:r>
          </a:p>
          <a:p>
            <a:r>
              <a:rPr lang="en-US" dirty="0" smtClean="0"/>
              <a:t>There are many more good teaching examples than you’ll have time to cover in a single lecture.  </a:t>
            </a:r>
          </a:p>
          <a:p>
            <a:r>
              <a:rPr lang="en-US" dirty="0" smtClean="0"/>
              <a:t>In </a:t>
            </a:r>
            <a:r>
              <a:rPr lang="en-US" dirty="0" err="1" smtClean="0"/>
              <a:t>Laibson</a:t>
            </a:r>
            <a:r>
              <a:rPr lang="en-US" dirty="0" smtClean="0"/>
              <a:t> and List (AER May, 2015), we provide some examples that work based on our experiences.</a:t>
            </a:r>
          </a:p>
          <a:p>
            <a:r>
              <a:rPr lang="en-US" dirty="0" smtClean="0"/>
              <a:t>You don’t need to teach all six principles.  Picking a subset is fine.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6856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" y="114618"/>
            <a:ext cx="9144000" cy="563562"/>
          </a:xfrm>
        </p:spPr>
        <p:txBody>
          <a:bodyPr>
            <a:noAutofit/>
          </a:bodyPr>
          <a:lstStyle/>
          <a:p>
            <a:r>
              <a:rPr lang="en-US" sz="3600" dirty="0" smtClean="0"/>
              <a:t>Six Principles of Behavioral Economics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686800" cy="57912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People try to choose the best feasible option, but they sometimes don’t succeed.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People care about how their circumstances compare to various reference points.  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P</a:t>
            </a:r>
            <a:r>
              <a:rPr lang="en-US" dirty="0" smtClean="0">
                <a:solidFill>
                  <a:srgbClr val="FF0000"/>
                </a:solidFill>
              </a:rPr>
              <a:t>eople have self-control problems.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Although people mostly care about their own material payoffs, they also care </a:t>
            </a:r>
            <a:r>
              <a:rPr lang="en-US" dirty="0"/>
              <a:t>about the actions, intentions, and payoffs of others, even people outside </a:t>
            </a:r>
            <a:r>
              <a:rPr lang="en-US" dirty="0" smtClean="0"/>
              <a:t>their family</a:t>
            </a:r>
            <a:r>
              <a:rPr lang="en-US" dirty="0"/>
              <a:t>.</a:t>
            </a:r>
            <a:r>
              <a:rPr lang="en-US" dirty="0" smtClean="0"/>
              <a:t>  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</a:t>
            </a:r>
            <a:r>
              <a:rPr lang="en-US" dirty="0" smtClean="0"/>
              <a:t>ometimes market exchange makes these “behavioral factors” cease to matter, but many behavioral factors matter even in markets. 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</a:t>
            </a:r>
            <a:r>
              <a:rPr lang="en-US" dirty="0" smtClean="0"/>
              <a:t>n theory, limiting people’s choices could partially protect them from their behavioral biases, but in practice heavy-handed paternalism has a mixed track record and is also frequently unpopular.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2882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FFC000"/>
                </a:solidFill>
                <a:latin typeface="Arial" charset="0"/>
                <a:cs typeface="Arial" charset="0"/>
              </a:rPr>
              <a:t>Outline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" y="1600200"/>
            <a:ext cx="8709660" cy="4805363"/>
          </a:xfrm>
        </p:spPr>
        <p:txBody>
          <a:bodyPr/>
          <a:lstStyle/>
          <a:p>
            <a:pPr marL="457200" indent="-457200" eaLnBrk="1" hangingPunct="1">
              <a:buFont typeface="+mj-lt"/>
              <a:buAutoNum type="arabicPeriod"/>
            </a:pPr>
            <a:r>
              <a:rPr lang="en-US" dirty="0" smtClean="0"/>
              <a:t>Psychology and economics: definition and introduction</a:t>
            </a:r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dirty="0" smtClean="0"/>
              <a:t>Self-control problems and </a:t>
            </a:r>
            <a:r>
              <a:rPr lang="en-US" dirty="0" err="1" smtClean="0"/>
              <a:t>intertemporal</a:t>
            </a:r>
            <a:r>
              <a:rPr lang="en-US" dirty="0" smtClean="0"/>
              <a:t> choice</a:t>
            </a:r>
            <a:endParaRPr lang="en-US" sz="2000" dirty="0" smtClean="0"/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dirty="0" smtClean="0"/>
              <a:t>When does psychology matter?</a:t>
            </a:r>
          </a:p>
          <a:p>
            <a:pPr marL="457200" indent="-457200" eaLnBrk="1" hangingPunct="1">
              <a:buFontTx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17779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9990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cs typeface="Arial" charset="0"/>
              </a:rPr>
              <a:t>Choosing fruit vs. chocolate</a:t>
            </a:r>
            <a:endParaRPr lang="en-US" sz="2400" dirty="0" smtClean="0">
              <a:solidFill>
                <a:srgbClr val="979797"/>
              </a:solidFill>
            </a:endParaRPr>
          </a:p>
        </p:txBody>
      </p:sp>
      <p:pic>
        <p:nvPicPr>
          <p:cNvPr id="20484" name="Picture 3" descr="oran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2126110"/>
            <a:ext cx="16764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0485" name="Line 4"/>
          <p:cNvSpPr>
            <a:spLocks noChangeShapeType="1"/>
          </p:cNvSpPr>
          <p:nvPr/>
        </p:nvSpPr>
        <p:spPr bwMode="auto">
          <a:xfrm>
            <a:off x="457200" y="1821310"/>
            <a:ext cx="7543800" cy="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86" name="Text Box 5"/>
          <p:cNvSpPr txBox="1">
            <a:spLocks noChangeArrowheads="1"/>
          </p:cNvSpPr>
          <p:nvPr/>
        </p:nvSpPr>
        <p:spPr bwMode="auto">
          <a:xfrm>
            <a:off x="8077200" y="166891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solidFill>
                  <a:srgbClr val="FFFFFF"/>
                </a:solidFill>
                <a:cs typeface="Times New Roman" pitchFamily="18" charset="0"/>
              </a:rPr>
              <a:t>Time</a:t>
            </a:r>
          </a:p>
        </p:txBody>
      </p:sp>
      <p:sp>
        <p:nvSpPr>
          <p:cNvPr id="20487" name="Text Box 6"/>
          <p:cNvSpPr txBox="1">
            <a:spLocks noChangeArrowheads="1"/>
          </p:cNvSpPr>
          <p:nvPr/>
        </p:nvSpPr>
        <p:spPr bwMode="auto">
          <a:xfrm>
            <a:off x="609600" y="1364110"/>
            <a:ext cx="2514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rgbClr val="FFFFFF"/>
                </a:solidFill>
                <a:cs typeface="Times New Roman" pitchFamily="18" charset="0"/>
              </a:rPr>
              <a:t>Choosing Today</a:t>
            </a:r>
          </a:p>
        </p:txBody>
      </p:sp>
      <p:sp>
        <p:nvSpPr>
          <p:cNvPr id="20488" name="Text Box 7"/>
          <p:cNvSpPr txBox="1">
            <a:spLocks noChangeArrowheads="1"/>
          </p:cNvSpPr>
          <p:nvPr/>
        </p:nvSpPr>
        <p:spPr bwMode="auto">
          <a:xfrm>
            <a:off x="4706909" y="1364110"/>
            <a:ext cx="31841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rgbClr val="FFFFFF"/>
                </a:solidFill>
                <a:cs typeface="Times New Roman" pitchFamily="18" charset="0"/>
              </a:rPr>
              <a:t>Eating Next Week</a:t>
            </a:r>
          </a:p>
        </p:txBody>
      </p:sp>
      <p:pic>
        <p:nvPicPr>
          <p:cNvPr id="20489" name="Picture 8" descr="lindt swiss premium mil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448831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0" name="Text Box 9"/>
          <p:cNvSpPr txBox="1">
            <a:spLocks noChangeArrowheads="1"/>
          </p:cNvSpPr>
          <p:nvPr/>
        </p:nvSpPr>
        <p:spPr bwMode="auto">
          <a:xfrm>
            <a:off x="762000" y="2811910"/>
            <a:ext cx="262731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If you were 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deciding</a:t>
            </a:r>
            <a:r>
              <a:rPr lang="en-US" sz="2400">
                <a:cs typeface="Arial" charset="0"/>
              </a:rPr>
              <a:t> </a:t>
            </a:r>
            <a:r>
              <a:rPr lang="en-US" sz="2400">
                <a:solidFill>
                  <a:schemeClr val="tx2"/>
                </a:solidFill>
                <a:cs typeface="Arial" charset="0"/>
              </a:rPr>
              <a:t>today</a:t>
            </a:r>
            <a:r>
              <a:rPr lang="en-US" sz="2400">
                <a:solidFill>
                  <a:srgbClr val="FFFFFF"/>
                </a:solidFill>
                <a:cs typeface="Arial" charset="0"/>
              </a:rPr>
              <a:t>,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would you choose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fruit or chocolate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for</a:t>
            </a:r>
            <a:r>
              <a:rPr lang="en-US" sz="2400">
                <a:cs typeface="Arial" charset="0"/>
              </a:rPr>
              <a:t> </a:t>
            </a:r>
            <a:r>
              <a:rPr lang="en-US" sz="2400">
                <a:solidFill>
                  <a:schemeClr val="tx2"/>
                </a:solidFill>
                <a:cs typeface="Arial" charset="0"/>
              </a:rPr>
              <a:t>next week</a:t>
            </a:r>
            <a:r>
              <a:rPr lang="en-US" sz="2400">
                <a:solidFill>
                  <a:srgbClr val="FFFFFF"/>
                </a:solidFill>
                <a:cs typeface="Arial" charset="0"/>
              </a:rPr>
              <a:t>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36900" y="6306076"/>
            <a:ext cx="44165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979797"/>
                </a:solidFill>
                <a:cs typeface="Arial" charset="0"/>
              </a:rPr>
              <a:t>Read and van </a:t>
            </a:r>
            <a:r>
              <a:rPr lang="en-US" sz="2400" dirty="0" err="1">
                <a:solidFill>
                  <a:srgbClr val="979797"/>
                </a:solidFill>
                <a:cs typeface="Arial" charset="0"/>
              </a:rPr>
              <a:t>Leeuwen</a:t>
            </a:r>
            <a:r>
              <a:rPr lang="en-US" sz="2400" dirty="0">
                <a:solidFill>
                  <a:srgbClr val="979797"/>
                </a:solidFill>
                <a:cs typeface="Arial" charset="0"/>
              </a:rPr>
              <a:t> (1998)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49517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2480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cs typeface="Arial" charset="0"/>
              </a:rPr>
              <a:t>Patient choices for the future:</a:t>
            </a:r>
            <a:endParaRPr lang="en-US" sz="2800" dirty="0" smtClean="0"/>
          </a:p>
        </p:txBody>
      </p:sp>
      <p:sp>
        <p:nvSpPr>
          <p:cNvPr id="21514" name="Text Box 9"/>
          <p:cNvSpPr txBox="1">
            <a:spLocks noChangeArrowheads="1"/>
          </p:cNvSpPr>
          <p:nvPr/>
        </p:nvSpPr>
        <p:spPr bwMode="auto">
          <a:xfrm>
            <a:off x="762000" y="2743200"/>
            <a:ext cx="26733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tx2"/>
                </a:solidFill>
                <a:cs typeface="Arial" charset="0"/>
              </a:rPr>
              <a:t>Today</a:t>
            </a:r>
            <a:r>
              <a:rPr lang="en-US" sz="2400">
                <a:solidFill>
                  <a:srgbClr val="FFFFFF"/>
                </a:solidFill>
                <a:cs typeface="Arial" charset="0"/>
              </a:rPr>
              <a:t>, subjects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typically choose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fruit for</a:t>
            </a:r>
            <a:r>
              <a:rPr lang="en-US" sz="2400">
                <a:cs typeface="Arial" charset="0"/>
              </a:rPr>
              <a:t> </a:t>
            </a:r>
            <a:r>
              <a:rPr lang="en-US" sz="2400">
                <a:solidFill>
                  <a:schemeClr val="tx2"/>
                </a:solidFill>
                <a:cs typeface="Arial" charset="0"/>
              </a:rPr>
              <a:t>next week</a:t>
            </a:r>
            <a:r>
              <a:rPr lang="en-US" sz="2400">
                <a:cs typeface="Arial" charset="0"/>
              </a:rPr>
              <a:t>.</a:t>
            </a:r>
          </a:p>
        </p:txBody>
      </p:sp>
      <p:sp>
        <p:nvSpPr>
          <p:cNvPr id="336906" name="Text Box 10"/>
          <p:cNvSpPr txBox="1">
            <a:spLocks noChangeArrowheads="1"/>
          </p:cNvSpPr>
          <p:nvPr/>
        </p:nvSpPr>
        <p:spPr bwMode="auto">
          <a:xfrm>
            <a:off x="4343400" y="2819400"/>
            <a:ext cx="1168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  <a:cs typeface="Arial" charset="0"/>
              </a:rPr>
              <a:t>74%</a:t>
            </a:r>
          </a:p>
          <a:p>
            <a:r>
              <a:rPr lang="en-US" sz="2400" dirty="0">
                <a:solidFill>
                  <a:srgbClr val="FFFFFF"/>
                </a:solidFill>
                <a:cs typeface="Arial" charset="0"/>
              </a:rPr>
              <a:t>choose</a:t>
            </a:r>
          </a:p>
          <a:p>
            <a:r>
              <a:rPr lang="en-US" sz="2400" dirty="0">
                <a:solidFill>
                  <a:srgbClr val="FFFFFF"/>
                </a:solidFill>
                <a:cs typeface="Arial" charset="0"/>
              </a:rPr>
              <a:t>fruit</a:t>
            </a:r>
          </a:p>
        </p:txBody>
      </p:sp>
      <p:pic>
        <p:nvPicPr>
          <p:cNvPr id="11" name="Picture 3" descr="oran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2126110"/>
            <a:ext cx="16764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457200" y="1821310"/>
            <a:ext cx="7543800" cy="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8077200" y="166891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solidFill>
                  <a:srgbClr val="FFFFFF"/>
                </a:solidFill>
                <a:cs typeface="Times New Roman" pitchFamily="18" charset="0"/>
              </a:rPr>
              <a:t>Time</a:t>
            </a: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609600" y="1364110"/>
            <a:ext cx="2514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rgbClr val="FFFFFF"/>
                </a:solidFill>
                <a:cs typeface="Times New Roman" pitchFamily="18" charset="0"/>
              </a:rPr>
              <a:t>Choosing Today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4706909" y="1364110"/>
            <a:ext cx="31841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rgbClr val="FFFFFF"/>
                </a:solidFill>
                <a:cs typeface="Times New Roman" pitchFamily="18" charset="0"/>
              </a:rPr>
              <a:t>Eating Next Week</a:t>
            </a:r>
          </a:p>
        </p:txBody>
      </p:sp>
      <p:pic>
        <p:nvPicPr>
          <p:cNvPr id="16" name="Picture 8" descr="lindt swiss premium mil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448831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5493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36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0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cs typeface="Arial" charset="0"/>
              </a:rPr>
              <a:t>Impatient choices for today:</a:t>
            </a:r>
            <a:endParaRPr lang="en-US" sz="2800" dirty="0" smtClean="0"/>
          </a:p>
        </p:txBody>
      </p:sp>
      <p:pic>
        <p:nvPicPr>
          <p:cNvPr id="22532" name="Picture 3" descr="oran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2590800"/>
            <a:ext cx="16764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2533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solidFill>
                  <a:srgbClr val="FFFFFF"/>
                </a:solidFill>
                <a:cs typeface="Times New Roman" pitchFamily="18" charset="0"/>
              </a:rPr>
              <a:t>Time</a:t>
            </a:r>
          </a:p>
        </p:txBody>
      </p:sp>
      <p:sp>
        <p:nvSpPr>
          <p:cNvPr id="22535" name="Text Box 6"/>
          <p:cNvSpPr txBox="1">
            <a:spLocks noChangeArrowheads="1"/>
          </p:cNvSpPr>
          <p:nvPr/>
        </p:nvSpPr>
        <p:spPr bwMode="auto">
          <a:xfrm>
            <a:off x="2602049" y="1357860"/>
            <a:ext cx="3603885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sz="2400" dirty="0">
                <a:solidFill>
                  <a:srgbClr val="FFFFFF"/>
                </a:solidFill>
                <a:cs typeface="Times New Roman" pitchFamily="18" charset="0"/>
              </a:rPr>
              <a:t>Choosing and Eating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sz="2400" dirty="0">
                <a:solidFill>
                  <a:srgbClr val="FFFFFF"/>
                </a:solidFill>
                <a:cs typeface="Times New Roman" pitchFamily="18" charset="0"/>
              </a:rPr>
              <a:t>Simultaneously</a:t>
            </a:r>
          </a:p>
        </p:txBody>
      </p:sp>
      <p:pic>
        <p:nvPicPr>
          <p:cNvPr id="22536" name="Picture 7" descr="lindt swiss premium mil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7" name="Text Box 8"/>
          <p:cNvSpPr txBox="1">
            <a:spLocks noChangeArrowheads="1"/>
          </p:cNvSpPr>
          <p:nvPr/>
        </p:nvSpPr>
        <p:spPr bwMode="auto">
          <a:xfrm>
            <a:off x="762000" y="3276600"/>
            <a:ext cx="262731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If you were 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deciding</a:t>
            </a:r>
            <a:r>
              <a:rPr lang="en-US" sz="2400">
                <a:cs typeface="Arial" charset="0"/>
              </a:rPr>
              <a:t> </a:t>
            </a:r>
            <a:r>
              <a:rPr lang="en-US" sz="2400">
                <a:solidFill>
                  <a:schemeClr val="tx2"/>
                </a:solidFill>
                <a:cs typeface="Arial" charset="0"/>
              </a:rPr>
              <a:t>today</a:t>
            </a:r>
            <a:r>
              <a:rPr lang="en-US" sz="2400">
                <a:solidFill>
                  <a:srgbClr val="FFFFFF"/>
                </a:solidFill>
                <a:cs typeface="Arial" charset="0"/>
              </a:rPr>
              <a:t>,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would you choose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fruit or chocolate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for</a:t>
            </a:r>
            <a:r>
              <a:rPr lang="en-US" sz="2400">
                <a:cs typeface="Arial" charset="0"/>
              </a:rPr>
              <a:t> </a:t>
            </a:r>
            <a:r>
              <a:rPr lang="en-US" sz="2400">
                <a:solidFill>
                  <a:schemeClr val="tx2"/>
                </a:solidFill>
                <a:cs typeface="Arial" charset="0"/>
              </a:rPr>
              <a:t>today</a:t>
            </a:r>
            <a:r>
              <a:rPr lang="en-US" sz="2400">
                <a:solidFill>
                  <a:srgbClr val="FFFFFF"/>
                </a:solidFill>
                <a:cs typeface="Arial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27608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Generic Laibson</Template>
  <TotalTime>12699</TotalTime>
  <Words>1474</Words>
  <Application>Microsoft Office PowerPoint</Application>
  <PresentationFormat>On-screen Show (4:3)</PresentationFormat>
  <Paragraphs>257</Paragraphs>
  <Slides>30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1_default</vt:lpstr>
      <vt:lpstr>Office Theme</vt:lpstr>
      <vt:lpstr>Chart</vt:lpstr>
      <vt:lpstr>Behavioral Economics and  Intertemporal Choice</vt:lpstr>
      <vt:lpstr>What is behavioral economics?</vt:lpstr>
      <vt:lpstr>Six Principles of Behavioral Economics</vt:lpstr>
      <vt:lpstr>Slide 4</vt:lpstr>
      <vt:lpstr>Six Principles of Behavioral Economics</vt:lpstr>
      <vt:lpstr>Outline</vt:lpstr>
      <vt:lpstr>Choosing fruit vs. chocolate</vt:lpstr>
      <vt:lpstr>Patient choices for the future:</vt:lpstr>
      <vt:lpstr>Impatient choices for today:</vt:lpstr>
      <vt:lpstr>Slide 10</vt:lpstr>
      <vt:lpstr>Choosing movies </vt:lpstr>
      <vt:lpstr>Thirsty subjects</vt:lpstr>
      <vt:lpstr>Present bias</vt:lpstr>
      <vt:lpstr>Procrastination</vt:lpstr>
      <vt:lpstr>Joining a Gym</vt:lpstr>
      <vt:lpstr>What else are we planning to do tomorrow?</vt:lpstr>
      <vt:lpstr>Slide 17</vt:lpstr>
      <vt:lpstr> Saving intentions vs. saving behavior</vt:lpstr>
      <vt:lpstr>Opt-in enrollment</vt:lpstr>
      <vt:lpstr>Active Choice</vt:lpstr>
      <vt:lpstr>Slide 21</vt:lpstr>
      <vt:lpstr>Slide 22</vt:lpstr>
      <vt:lpstr>Improving 401(k) participation </vt:lpstr>
      <vt:lpstr>How to design a commitment contract</vt:lpstr>
      <vt:lpstr>Initial investment in goal account</vt:lpstr>
      <vt:lpstr>When three accounts are offered</vt:lpstr>
      <vt:lpstr>Home Delivery Utilization for All Drug Classes (including ineligible drug classes)</vt:lpstr>
      <vt:lpstr>Psychology matters when…</vt:lpstr>
      <vt:lpstr>Behavioral Economics</vt:lpstr>
      <vt:lpstr>Slide 30</vt:lpstr>
    </vt:vector>
  </TitlesOfParts>
  <Company>Department of Economics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Behavioral Finance</dc:title>
  <dc:creator>David Laibson</dc:creator>
  <cp:lastModifiedBy>Julia</cp:lastModifiedBy>
  <cp:revision>508</cp:revision>
  <dcterms:created xsi:type="dcterms:W3CDTF">2006-08-03T00:35:03Z</dcterms:created>
  <dcterms:modified xsi:type="dcterms:W3CDTF">2015-06-03T13:15:32Z</dcterms:modified>
</cp:coreProperties>
</file>