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56" r:id="rId2"/>
    <p:sldId id="265" r:id="rId3"/>
    <p:sldId id="266" r:id="rId4"/>
    <p:sldId id="267" r:id="rId5"/>
    <p:sldId id="268" r:id="rId6"/>
    <p:sldId id="278" r:id="rId7"/>
    <p:sldId id="279" r:id="rId8"/>
    <p:sldId id="270" r:id="rId9"/>
    <p:sldId id="271" r:id="rId10"/>
    <p:sldId id="258" r:id="rId11"/>
    <p:sldId id="272" r:id="rId12"/>
    <p:sldId id="259" r:id="rId13"/>
    <p:sldId id="274" r:id="rId14"/>
    <p:sldId id="260" r:id="rId15"/>
    <p:sldId id="262" r:id="rId16"/>
    <p:sldId id="263" r:id="rId17"/>
    <p:sldId id="264" r:id="rId18"/>
    <p:sldId id="273" r:id="rId19"/>
    <p:sldId id="275" r:id="rId20"/>
    <p:sldId id="276" r:id="rId21"/>
    <p:sldId id="295" r:id="rId22"/>
    <p:sldId id="285" r:id="rId23"/>
    <p:sldId id="280" r:id="rId24"/>
    <p:sldId id="287" r:id="rId25"/>
    <p:sldId id="282" r:id="rId26"/>
    <p:sldId id="288" r:id="rId27"/>
    <p:sldId id="289" r:id="rId28"/>
    <p:sldId id="290" r:id="rId29"/>
    <p:sldId id="292" r:id="rId30"/>
    <p:sldId id="286" r:id="rId31"/>
    <p:sldId id="293"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8863" autoAdjust="0"/>
  </p:normalViewPr>
  <p:slideViewPr>
    <p:cSldViewPr>
      <p:cViewPr varScale="1">
        <p:scale>
          <a:sx n="40" d="100"/>
          <a:sy n="40" d="100"/>
        </p:scale>
        <p:origin x="-1476" y="-6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45" d="100"/>
          <a:sy n="45" d="100"/>
        </p:scale>
        <p:origin x="-2670" y="-114"/>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D4E28B8-D1CC-4261-AECA-78EC005699B1}" type="datetimeFigureOut">
              <a:rPr lang="en-US" smtClean="0"/>
              <a:pPr/>
              <a:t>1/14/2015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08BFD5D-2F36-4EE6-9689-5F1184451D4B}" type="slidenum">
              <a:rPr lang="en-US" smtClean="0"/>
              <a:pPr/>
              <a:t>‹#›</a:t>
            </a:fld>
            <a:endParaRPr lang="en-US"/>
          </a:p>
        </p:txBody>
      </p:sp>
    </p:spTree>
    <p:extLst>
      <p:ext uri="{BB962C8B-B14F-4D97-AF65-F5344CB8AC3E}">
        <p14:creationId xmlns:p14="http://schemas.microsoft.com/office/powerpoint/2010/main" xmlns="" val="4842860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8" Type="http://schemas.openxmlformats.org/officeDocument/2006/relationships/hyperlink" Target="http://onthemap.ces.census.gov/" TargetMode="External"/><Relationship Id="rId3" Type="http://schemas.openxmlformats.org/officeDocument/2006/relationships/hyperlink" Target="https://www.census.gov/ces/rdcresearch/" TargetMode="External"/><Relationship Id="rId7" Type="http://schemas.openxmlformats.org/officeDocument/2006/relationships/hyperlink" Target="http://ledextract.ces.census.gov/" TargetMode="External"/><Relationship Id="rId2" Type="http://schemas.openxmlformats.org/officeDocument/2006/relationships/slide" Target="../slides/slide24.xml"/><Relationship Id="rId1" Type="http://schemas.openxmlformats.org/officeDocument/2006/relationships/notesMaster" Target="../notesMasters/notesMaster1.xml"/><Relationship Id="rId6" Type="http://schemas.openxmlformats.org/officeDocument/2006/relationships/hyperlink" Target="http://qwiexplorer.ces.census.gov/" TargetMode="External"/><Relationship Id="rId5" Type="http://schemas.openxmlformats.org/officeDocument/2006/relationships/hyperlink" Target="http://lehd.ces.census.gov/data/" TargetMode="External"/><Relationship Id="rId4" Type="http://schemas.openxmlformats.org/officeDocument/2006/relationships/hyperlink" Target="ftp://ftp2.census.gov/ces/wp/2014/CES-WP-14-26.pdf" TargetMode="Externa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08BFD5D-2F36-4EE6-9689-5F1184451D4B}" type="slidenum">
              <a:rPr lang="en-US" smtClean="0"/>
              <a:pPr/>
              <a:t>1</a:t>
            </a:fld>
            <a:endParaRPr lang="en-US"/>
          </a:p>
        </p:txBody>
      </p:sp>
    </p:spTree>
    <p:extLst>
      <p:ext uri="{BB962C8B-B14F-4D97-AF65-F5344CB8AC3E}">
        <p14:creationId xmlns:p14="http://schemas.microsoft.com/office/powerpoint/2010/main" xmlns="" val="14988557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Mzny</a:t>
            </a:r>
            <a:r>
              <a:rPr lang="en-US" dirty="0" smtClean="0"/>
              <a:t> on this list could be valuable to economic research that is not labor economics</a:t>
            </a:r>
          </a:p>
          <a:p>
            <a:endParaRPr lang="en-US" dirty="0" smtClean="0"/>
          </a:p>
          <a:p>
            <a:r>
              <a:rPr lang="en-US" dirty="0" smtClean="0"/>
              <a:t>Now, on to results, -- Start with the subset from this list that was most relevant to all who answered any question in this grouping.</a:t>
            </a:r>
          </a:p>
          <a:p>
            <a:endParaRPr lang="en-US" dirty="0"/>
          </a:p>
        </p:txBody>
      </p:sp>
      <p:sp>
        <p:nvSpPr>
          <p:cNvPr id="4" name="Slide Number Placeholder 3"/>
          <p:cNvSpPr>
            <a:spLocks noGrp="1"/>
          </p:cNvSpPr>
          <p:nvPr>
            <p:ph type="sldNum" sz="quarter" idx="10"/>
          </p:nvPr>
        </p:nvSpPr>
        <p:spPr/>
        <p:txBody>
          <a:bodyPr/>
          <a:lstStyle/>
          <a:p>
            <a:fld id="{C08BFD5D-2F36-4EE6-9689-5F1184451D4B}" type="slidenum">
              <a:rPr lang="en-US" smtClean="0"/>
              <a:pPr/>
              <a:t>11</a:t>
            </a:fld>
            <a:endParaRPr lang="en-US"/>
          </a:p>
        </p:txBody>
      </p:sp>
    </p:spTree>
    <p:extLst>
      <p:ext uri="{BB962C8B-B14F-4D97-AF65-F5344CB8AC3E}">
        <p14:creationId xmlns:p14="http://schemas.microsoft.com/office/powerpoint/2010/main" xmlns="" val="7750792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Reddish font indicates data that are highly relevant and highly important to all respondents who found any data in the category relevant.</a:t>
            </a:r>
          </a:p>
          <a:p>
            <a:r>
              <a:rPr lang="en-US" dirty="0" smtClean="0"/>
              <a:t>Black font indicates data that are relevant to respondents, but do not rank highly in “importance.”</a:t>
            </a:r>
          </a:p>
          <a:p>
            <a:r>
              <a:rPr lang="en-US" dirty="0" smtClean="0"/>
              <a:t>Blue font indicates data that are very important, but to a minority of those responding in the data category. </a:t>
            </a:r>
            <a:endParaRPr lang="en-US" dirty="0"/>
          </a:p>
        </p:txBody>
      </p:sp>
      <p:sp>
        <p:nvSpPr>
          <p:cNvPr id="4" name="Slide Number Placeholder 3"/>
          <p:cNvSpPr>
            <a:spLocks noGrp="1"/>
          </p:cNvSpPr>
          <p:nvPr>
            <p:ph type="sldNum" sz="quarter" idx="10"/>
          </p:nvPr>
        </p:nvSpPr>
        <p:spPr/>
        <p:txBody>
          <a:bodyPr/>
          <a:lstStyle/>
          <a:p>
            <a:fld id="{C08BFD5D-2F36-4EE6-9689-5F1184451D4B}" type="slidenum">
              <a:rPr lang="en-US" smtClean="0"/>
              <a:pPr/>
              <a:t>12</a:t>
            </a:fld>
            <a:endParaRPr lang="en-US"/>
          </a:p>
        </p:txBody>
      </p:sp>
    </p:spTree>
    <p:extLst>
      <p:ext uri="{BB962C8B-B14F-4D97-AF65-F5344CB8AC3E}">
        <p14:creationId xmlns:p14="http://schemas.microsoft.com/office/powerpoint/2010/main" xmlns="" val="18126328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Largest proportion of total choices that are either relevant, important, or both, to all those who made a selection in the Welfare category.</a:t>
            </a:r>
          </a:p>
          <a:p>
            <a:r>
              <a:rPr lang="en-US" dirty="0" smtClean="0"/>
              <a:t>(For each of Agriculture, Education, and Energy, only one choice was relevant and important)</a:t>
            </a:r>
            <a:endParaRPr lang="en-US" dirty="0"/>
          </a:p>
        </p:txBody>
      </p:sp>
      <p:sp>
        <p:nvSpPr>
          <p:cNvPr id="4" name="Slide Number Placeholder 3"/>
          <p:cNvSpPr>
            <a:spLocks noGrp="1"/>
          </p:cNvSpPr>
          <p:nvPr>
            <p:ph type="sldNum" sz="quarter" idx="10"/>
          </p:nvPr>
        </p:nvSpPr>
        <p:spPr/>
        <p:txBody>
          <a:bodyPr/>
          <a:lstStyle/>
          <a:p>
            <a:fld id="{C08BFD5D-2F36-4EE6-9689-5F1184451D4B}" type="slidenum">
              <a:rPr lang="en-US" smtClean="0"/>
              <a:pPr/>
              <a:t>13</a:t>
            </a:fld>
            <a:endParaRPr lang="en-US"/>
          </a:p>
        </p:txBody>
      </p:sp>
    </p:spTree>
    <p:extLst>
      <p:ext uri="{BB962C8B-B14F-4D97-AF65-F5344CB8AC3E}">
        <p14:creationId xmlns:p14="http://schemas.microsoft.com/office/powerpoint/2010/main" xmlns="" val="16369655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08BFD5D-2F36-4EE6-9689-5F1184451D4B}" type="slidenum">
              <a:rPr lang="en-US" smtClean="0"/>
              <a:pPr/>
              <a:t>14</a:t>
            </a:fld>
            <a:endParaRPr lang="en-US"/>
          </a:p>
        </p:txBody>
      </p:sp>
    </p:spTree>
    <p:extLst>
      <p:ext uri="{BB962C8B-B14F-4D97-AF65-F5344CB8AC3E}">
        <p14:creationId xmlns:p14="http://schemas.microsoft.com/office/powerpoint/2010/main" xmlns="" val="336568245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08BFD5D-2F36-4EE6-9689-5F1184451D4B}" type="slidenum">
              <a:rPr lang="en-US" smtClean="0"/>
              <a:pPr/>
              <a:t>15</a:t>
            </a:fld>
            <a:endParaRPr lang="en-US"/>
          </a:p>
        </p:txBody>
      </p:sp>
    </p:spTree>
    <p:extLst>
      <p:ext uri="{BB962C8B-B14F-4D97-AF65-F5344CB8AC3E}">
        <p14:creationId xmlns:p14="http://schemas.microsoft.com/office/powerpoint/2010/main" xmlns="" val="37093401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08BFD5D-2F36-4EE6-9689-5F1184451D4B}" type="slidenum">
              <a:rPr lang="en-US" smtClean="0"/>
              <a:pPr/>
              <a:t>16</a:t>
            </a:fld>
            <a:endParaRPr lang="en-US"/>
          </a:p>
        </p:txBody>
      </p:sp>
    </p:spTree>
    <p:extLst>
      <p:ext uri="{BB962C8B-B14F-4D97-AF65-F5344CB8AC3E}">
        <p14:creationId xmlns:p14="http://schemas.microsoft.com/office/powerpoint/2010/main" xmlns="" val="12893019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08BFD5D-2F36-4EE6-9689-5F1184451D4B}" type="slidenum">
              <a:rPr lang="en-US" smtClean="0"/>
              <a:pPr/>
              <a:t>17</a:t>
            </a:fld>
            <a:endParaRPr lang="en-US"/>
          </a:p>
        </p:txBody>
      </p:sp>
    </p:spTree>
    <p:extLst>
      <p:ext uri="{BB962C8B-B14F-4D97-AF65-F5344CB8AC3E}">
        <p14:creationId xmlns:p14="http://schemas.microsoft.com/office/powerpoint/2010/main" xmlns="" val="350894679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08BFD5D-2F36-4EE6-9689-5F1184451D4B}" type="slidenum">
              <a:rPr lang="en-US" smtClean="0"/>
              <a:pPr/>
              <a:t>18</a:t>
            </a:fld>
            <a:endParaRPr lang="en-US"/>
          </a:p>
        </p:txBody>
      </p:sp>
    </p:spTree>
    <p:extLst>
      <p:ext uri="{BB962C8B-B14F-4D97-AF65-F5344CB8AC3E}">
        <p14:creationId xmlns:p14="http://schemas.microsoft.com/office/powerpoint/2010/main" xmlns="" val="78002774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08BFD5D-2F36-4EE6-9689-5F1184451D4B}" type="slidenum">
              <a:rPr lang="en-US" smtClean="0"/>
              <a:pPr/>
              <a:t>19</a:t>
            </a:fld>
            <a:endParaRPr lang="en-US"/>
          </a:p>
        </p:txBody>
      </p:sp>
    </p:spTree>
    <p:extLst>
      <p:ext uri="{BB962C8B-B14F-4D97-AF65-F5344CB8AC3E}">
        <p14:creationId xmlns:p14="http://schemas.microsoft.com/office/powerpoint/2010/main" xmlns="" val="346061949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Top 10 relatively stable across different weighting schemes (no. respondents; identification of respondent’s concentration; different relative weights for relevance vs importance)</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 </a:t>
            </a:r>
          </a:p>
          <a:p>
            <a:r>
              <a:rPr lang="en-US" dirty="0" smtClean="0"/>
              <a:t>All of the data sets are relevant across multiple areas of concentration. We ran a little logit analysis to determine the extent to which an individual respondent’s choice of a data set as relevant is related to the individual’s are of concentration</a:t>
            </a:r>
          </a:p>
          <a:p>
            <a:r>
              <a:rPr lang="en-US" dirty="0" smtClean="0"/>
              <a:t>Data Sets that are relatively more “cross-border” than others:</a:t>
            </a:r>
          </a:p>
          <a:p>
            <a:pPr lvl="1"/>
            <a:r>
              <a:rPr lang="en-US" dirty="0" smtClean="0"/>
              <a:t>Department of Treasury: Interest Rate Statistics</a:t>
            </a:r>
          </a:p>
          <a:p>
            <a:pPr lvl="1"/>
            <a:r>
              <a:rPr lang="en-US" dirty="0" smtClean="0"/>
              <a:t>Bureau of Economic Analysis: National Income and Product Accounts (NIPA) Data</a:t>
            </a:r>
          </a:p>
          <a:p>
            <a:pPr lvl="1"/>
            <a:r>
              <a:rPr lang="en-US" dirty="0" smtClean="0"/>
              <a:t>Internal Revenue Service (IRS): Corporate Tax Statistics and Individual Tax Statistics</a:t>
            </a:r>
          </a:p>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C08BFD5D-2F36-4EE6-9689-5F1184451D4B}" type="slidenum">
              <a:rPr lang="en-US" smtClean="0"/>
              <a:pPr/>
              <a:t>20</a:t>
            </a:fld>
            <a:endParaRPr lang="en-US"/>
          </a:p>
        </p:txBody>
      </p:sp>
    </p:spTree>
    <p:extLst>
      <p:ext uri="{BB962C8B-B14F-4D97-AF65-F5344CB8AC3E}">
        <p14:creationId xmlns:p14="http://schemas.microsoft.com/office/powerpoint/2010/main" xmlns="" val="28233203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533400" y="4343400"/>
            <a:ext cx="5562600" cy="4191000"/>
          </a:xfrm>
        </p:spPr>
        <p:txBody>
          <a:bodyPr/>
          <a:lstStyle/>
          <a:p>
            <a:r>
              <a:rPr lang="en-US" sz="1600" dirty="0" smtClean="0"/>
              <a:t>COPAFS’ mission is to advocate on behalf of the users of federal data and statistics.  AEA is a member as are 14 other professional associations across (mostly) social science disciplines) and 30 Centers, Institutes, Foundations and Firms that rely on federal statistics.</a:t>
            </a:r>
          </a:p>
          <a:p>
            <a:endParaRPr lang="en-US" sz="1600" dirty="0" smtClean="0"/>
          </a:p>
          <a:p>
            <a:r>
              <a:rPr lang="en-US" sz="1600" dirty="0" smtClean="0"/>
              <a:t>We act as a go-between for users with federal agency producers of federal statistics.  We also educate program and policy decision makers about the uses, value, and outcomes of using federal statistics.</a:t>
            </a:r>
          </a:p>
          <a:p>
            <a:endParaRPr lang="en-US" sz="1600" dirty="0" smtClean="0"/>
          </a:p>
          <a:p>
            <a:endParaRPr lang="en-US" dirty="0" smtClean="0"/>
          </a:p>
        </p:txBody>
      </p:sp>
      <p:sp>
        <p:nvSpPr>
          <p:cNvPr id="4" name="Slide Number Placeholder 3"/>
          <p:cNvSpPr>
            <a:spLocks noGrp="1"/>
          </p:cNvSpPr>
          <p:nvPr>
            <p:ph type="sldNum" sz="quarter" idx="10"/>
          </p:nvPr>
        </p:nvSpPr>
        <p:spPr/>
        <p:txBody>
          <a:bodyPr/>
          <a:lstStyle/>
          <a:p>
            <a:fld id="{C08BFD5D-2F36-4EE6-9689-5F1184451D4B}" type="slidenum">
              <a:rPr lang="en-US" smtClean="0"/>
              <a:pPr/>
              <a:t>2</a:t>
            </a:fld>
            <a:endParaRPr lang="en-US"/>
          </a:p>
        </p:txBody>
      </p:sp>
    </p:spTree>
    <p:extLst>
      <p:ext uri="{BB962C8B-B14F-4D97-AF65-F5344CB8AC3E}">
        <p14:creationId xmlns:p14="http://schemas.microsoft.com/office/powerpoint/2010/main" xmlns="" val="205829459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check mark indicates statistical significance of relation between respondent’s </a:t>
            </a:r>
            <a:r>
              <a:rPr lang="en-US" dirty="0" err="1" smtClean="0"/>
              <a:t>aea</a:t>
            </a:r>
            <a:r>
              <a:rPr lang="en-US" dirty="0" smtClean="0"/>
              <a:t> of concentration and the choice of the data set as relevant.</a:t>
            </a:r>
            <a:endParaRPr lang="en-US" dirty="0"/>
          </a:p>
        </p:txBody>
      </p:sp>
      <p:sp>
        <p:nvSpPr>
          <p:cNvPr id="4" name="Slide Number Placeholder 3"/>
          <p:cNvSpPr>
            <a:spLocks noGrp="1"/>
          </p:cNvSpPr>
          <p:nvPr>
            <p:ph type="sldNum" sz="quarter" idx="10"/>
          </p:nvPr>
        </p:nvSpPr>
        <p:spPr/>
        <p:txBody>
          <a:bodyPr/>
          <a:lstStyle/>
          <a:p>
            <a:fld id="{C08BFD5D-2F36-4EE6-9689-5F1184451D4B}" type="slidenum">
              <a:rPr lang="en-US" smtClean="0"/>
              <a:pPr/>
              <a:t>21</a:t>
            </a:fld>
            <a:endParaRPr lang="en-US"/>
          </a:p>
        </p:txBody>
      </p:sp>
    </p:spTree>
    <p:extLst>
      <p:ext uri="{BB962C8B-B14F-4D97-AF65-F5344CB8AC3E}">
        <p14:creationId xmlns:p14="http://schemas.microsoft.com/office/powerpoint/2010/main" xmlns="" val="394785761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C08BFD5D-2F36-4EE6-9689-5F1184451D4B}" type="slidenum">
              <a:rPr lang="en-US" smtClean="0"/>
              <a:pPr/>
              <a:t>22</a:t>
            </a:fld>
            <a:endParaRPr lang="en-US"/>
          </a:p>
        </p:txBody>
      </p:sp>
    </p:spTree>
    <p:extLst>
      <p:ext uri="{BB962C8B-B14F-4D97-AF65-F5344CB8AC3E}">
        <p14:creationId xmlns:p14="http://schemas.microsoft.com/office/powerpoint/2010/main" xmlns="" val="282332032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8BFD5D-2F36-4EE6-9689-5F1184451D4B}" type="slidenum">
              <a:rPr lang="en-US" smtClean="0"/>
              <a:pPr/>
              <a:t>23</a:t>
            </a:fld>
            <a:endParaRPr lang="en-US"/>
          </a:p>
        </p:txBody>
      </p:sp>
    </p:spTree>
    <p:extLst>
      <p:ext uri="{BB962C8B-B14F-4D97-AF65-F5344CB8AC3E}">
        <p14:creationId xmlns:p14="http://schemas.microsoft.com/office/powerpoint/2010/main" xmlns="" val="407183739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smtClean="0">
                <a:solidFill>
                  <a:schemeClr val="tx1"/>
                </a:solidFill>
                <a:effectLst/>
                <a:latin typeface="+mn-lt"/>
                <a:ea typeface="+mn-ea"/>
                <a:cs typeface="+mn-cs"/>
              </a:rPr>
              <a:t>LEHD Data</a:t>
            </a:r>
            <a:endParaRPr lang="en-US" sz="1200" b="0" i="0" kern="1200" dirty="0" smtClean="0">
              <a:solidFill>
                <a:schemeClr val="tx1"/>
              </a:solidFill>
              <a:effectLst/>
              <a:latin typeface="+mn-lt"/>
              <a:ea typeface="+mn-ea"/>
              <a:cs typeface="+mn-cs"/>
            </a:endParaRPr>
          </a:p>
          <a:p>
            <a:pPr fontAlgn="t"/>
            <a:r>
              <a:rPr lang="en-US" sz="1200" b="0" i="0" kern="1200" dirty="0" smtClean="0">
                <a:solidFill>
                  <a:schemeClr val="tx1"/>
                </a:solidFill>
                <a:effectLst/>
                <a:latin typeface="+mn-lt"/>
                <a:ea typeface="+mn-ea"/>
                <a:cs typeface="+mn-cs"/>
              </a:rPr>
              <a:t>Longitudinal Employer–Household Dynamics (LEHD) data are the result of a partnership between the Census Bureau and U.S. states to provide high quality local labor market information and to improve the Census Bureau's economic and demographic data programs. LEHD data are based on different administrative sources, primarily Unemployment Insurance (UI) earnings data and the Quarterly Census of Employment and Wages (QCEW), and censuses and surveys. Firm and worker information are combined to create job level quarterly earnings history data, data on where workers live and work, and data on firm characteristics, such as industry. Access to these data will only be granted to qualified researchers on approved projects with authorization to use specific data sets. All researcher access to restricted–use data occurs at one of the secure </a:t>
            </a:r>
            <a:r>
              <a:rPr lang="en-US" sz="1200" b="0" i="0" u="sng" kern="1200" dirty="0" smtClean="0">
                <a:solidFill>
                  <a:schemeClr val="tx1"/>
                </a:solidFill>
                <a:effectLst/>
                <a:latin typeface="+mn-lt"/>
                <a:ea typeface="+mn-ea"/>
                <a:cs typeface="+mn-cs"/>
                <a:hlinkClick r:id="rId3"/>
              </a:rPr>
              <a:t>Census Research Data Centers (RDCs)</a:t>
            </a:r>
            <a:r>
              <a:rPr lang="en-US" sz="1200" b="0" i="0" kern="1200" dirty="0" smtClean="0">
                <a:solidFill>
                  <a:schemeClr val="tx1"/>
                </a:solidFill>
                <a:effectLst/>
                <a:latin typeface="+mn-lt"/>
                <a:ea typeface="+mn-ea"/>
                <a:cs typeface="+mn-cs"/>
              </a:rPr>
              <a:t>. The table below lists person, job and establishment based data available at the RDCs.</a:t>
            </a:r>
          </a:p>
          <a:p>
            <a:pPr fontAlgn="t"/>
            <a:r>
              <a:rPr lang="en-US" sz="1200" b="0" i="0" kern="1200" dirty="0" smtClean="0">
                <a:solidFill>
                  <a:schemeClr val="tx1"/>
                </a:solidFill>
                <a:effectLst/>
                <a:latin typeface="+mn-lt"/>
                <a:ea typeface="+mn-ea"/>
                <a:cs typeface="+mn-cs"/>
              </a:rPr>
              <a:t>All LEHD data files except the Business Register Bridge are by state. A subset of states have data available at the RDCs. The list of states can be found on page 16 of </a:t>
            </a:r>
            <a:r>
              <a:rPr lang="en-US" sz="1200" b="0" i="0" u="sng" kern="1200" dirty="0" smtClean="0">
                <a:solidFill>
                  <a:schemeClr val="tx1"/>
                </a:solidFill>
                <a:effectLst/>
                <a:latin typeface="+mn-lt"/>
                <a:ea typeface="+mn-ea"/>
                <a:cs typeface="+mn-cs"/>
                <a:hlinkClick r:id="rId4"/>
              </a:rPr>
              <a:t>LEHD Infrastructure Files in the Census RDC - Overview</a:t>
            </a:r>
            <a:r>
              <a:rPr lang="en-US" sz="1200" b="0" i="0" kern="1200" dirty="0" smtClean="0">
                <a:solidFill>
                  <a:schemeClr val="tx1"/>
                </a:solidFill>
                <a:effectLst/>
                <a:latin typeface="+mn-lt"/>
                <a:ea typeface="+mn-ea"/>
                <a:cs typeface="+mn-cs"/>
              </a:rPr>
              <a:t>  (2.5 MB). This document provides detailed information about the LEHD data. In general, LEHD data are available from 2000 onwards. The availability of historical data prior to 2000 varies by state and data set. In the Years column of the table below, the start year is the year in which the state(s) with the earliest data has (have) data available for that data set. The latest year of data available at the RDCs is 2011. Some LEHD data contain Federal Tax Information (FTI). Use of LEHD data containing FTI requires approval by the Internal Revenue Service (IRS).</a:t>
            </a:r>
          </a:p>
          <a:p>
            <a:pPr fontAlgn="t"/>
            <a:r>
              <a:rPr lang="en-US" sz="1200" b="0" i="0" kern="1200" dirty="0" smtClean="0">
                <a:solidFill>
                  <a:schemeClr val="tx1"/>
                </a:solidFill>
                <a:effectLst/>
                <a:latin typeface="+mn-lt"/>
                <a:ea typeface="+mn-ea"/>
                <a:cs typeface="+mn-cs"/>
              </a:rPr>
              <a:t>In addition to the restricted-use data available at the RDCs, LEHD creates public-use data sets and online tools. </a:t>
            </a:r>
            <a:r>
              <a:rPr lang="en-US" sz="1200" b="0" i="0" u="sng" kern="1200" dirty="0" smtClean="0">
                <a:solidFill>
                  <a:schemeClr val="tx1"/>
                </a:solidFill>
                <a:effectLst/>
                <a:latin typeface="+mn-lt"/>
                <a:ea typeface="+mn-ea"/>
                <a:cs typeface="+mn-cs"/>
                <a:hlinkClick r:id="rId5"/>
              </a:rPr>
              <a:t>Quarterly Workforce Indicators (QWI) data</a:t>
            </a:r>
            <a:r>
              <a:rPr lang="en-US" sz="1200" b="0" i="0" kern="1200" dirty="0" smtClean="0">
                <a:solidFill>
                  <a:schemeClr val="tx1"/>
                </a:solidFill>
                <a:effectLst/>
                <a:latin typeface="+mn-lt"/>
                <a:ea typeface="+mn-ea"/>
                <a:cs typeface="+mn-cs"/>
              </a:rPr>
              <a:t> and the online tools </a:t>
            </a:r>
            <a:r>
              <a:rPr lang="en-US" sz="1200" b="0" i="0" u="sng" kern="1200" dirty="0" smtClean="0">
                <a:solidFill>
                  <a:schemeClr val="tx1"/>
                </a:solidFill>
                <a:effectLst/>
                <a:latin typeface="+mn-lt"/>
                <a:ea typeface="+mn-ea"/>
                <a:cs typeface="+mn-cs"/>
                <a:hlinkClick r:id="rId6"/>
              </a:rPr>
              <a:t>QWI Explorer </a:t>
            </a:r>
            <a:r>
              <a:rPr lang="en-US" sz="1200" b="0" i="0" kern="1200" dirty="0" smtClean="0">
                <a:solidFill>
                  <a:schemeClr val="tx1"/>
                </a:solidFill>
                <a:effectLst/>
                <a:latin typeface="+mn-lt"/>
                <a:ea typeface="+mn-ea"/>
                <a:cs typeface="+mn-cs"/>
              </a:rPr>
              <a:t>and the </a:t>
            </a:r>
            <a:r>
              <a:rPr lang="en-US" sz="1200" b="0" i="0" u="sng" kern="1200" dirty="0" smtClean="0">
                <a:solidFill>
                  <a:schemeClr val="tx1"/>
                </a:solidFill>
                <a:effectLst/>
                <a:latin typeface="+mn-lt"/>
                <a:ea typeface="+mn-ea"/>
                <a:cs typeface="+mn-cs"/>
                <a:hlinkClick r:id="rId7"/>
              </a:rPr>
              <a:t>LED Extraction Tool </a:t>
            </a:r>
            <a:r>
              <a:rPr lang="en-US" sz="1200" b="0" i="0" kern="1200" dirty="0" smtClean="0">
                <a:solidFill>
                  <a:schemeClr val="tx1"/>
                </a:solidFill>
                <a:effectLst/>
                <a:latin typeface="+mn-lt"/>
                <a:ea typeface="+mn-ea"/>
                <a:cs typeface="+mn-cs"/>
              </a:rPr>
              <a:t>contain workforce statistics by demography, geography, and industry for each state. </a:t>
            </a:r>
            <a:r>
              <a:rPr lang="en-US" sz="1200" b="0" i="0" u="sng" kern="1200" dirty="0" smtClean="0">
                <a:solidFill>
                  <a:schemeClr val="tx1"/>
                </a:solidFill>
                <a:effectLst/>
                <a:latin typeface="+mn-lt"/>
                <a:ea typeface="+mn-ea"/>
                <a:cs typeface="+mn-cs"/>
                <a:hlinkClick r:id="rId5"/>
              </a:rPr>
              <a:t>LEHD Origin-Destination Employment Statistics (LODES)</a:t>
            </a:r>
            <a:r>
              <a:rPr lang="en-US" sz="1200" b="0" i="0" kern="1200" dirty="0" smtClean="0">
                <a:solidFill>
                  <a:schemeClr val="tx1"/>
                </a:solidFill>
                <a:effectLst/>
                <a:latin typeface="+mn-lt"/>
                <a:ea typeface="+mn-ea"/>
                <a:cs typeface="+mn-cs"/>
              </a:rPr>
              <a:t> and the </a:t>
            </a:r>
            <a:r>
              <a:rPr lang="en-US" sz="1200" b="0" i="0" u="sng" kern="1200" dirty="0" err="1" smtClean="0">
                <a:solidFill>
                  <a:schemeClr val="tx1"/>
                </a:solidFill>
                <a:effectLst/>
                <a:latin typeface="+mn-lt"/>
                <a:ea typeface="+mn-ea"/>
                <a:cs typeface="+mn-cs"/>
                <a:hlinkClick r:id="rId8"/>
              </a:rPr>
              <a:t>OnTheMap</a:t>
            </a:r>
            <a:r>
              <a:rPr lang="en-US" sz="1200" b="0" i="0" kern="1200" dirty="0" smtClean="0">
                <a:solidFill>
                  <a:schemeClr val="tx1"/>
                </a:solidFill>
                <a:effectLst/>
                <a:latin typeface="+mn-lt"/>
                <a:ea typeface="+mn-ea"/>
                <a:cs typeface="+mn-cs"/>
              </a:rPr>
              <a:t> web application have partially synthetic data on where workers live and work. These data and online tools have statistics for quarters up to about one year ago and include data for all states that have joined the LED Partnership.</a:t>
            </a:r>
          </a:p>
          <a:p>
            <a:endParaRPr lang="en-US" dirty="0"/>
          </a:p>
        </p:txBody>
      </p:sp>
      <p:sp>
        <p:nvSpPr>
          <p:cNvPr id="4" name="Slide Number Placeholder 3"/>
          <p:cNvSpPr>
            <a:spLocks noGrp="1"/>
          </p:cNvSpPr>
          <p:nvPr>
            <p:ph type="sldNum" sz="quarter" idx="10"/>
          </p:nvPr>
        </p:nvSpPr>
        <p:spPr/>
        <p:txBody>
          <a:bodyPr/>
          <a:lstStyle/>
          <a:p>
            <a:fld id="{C08BFD5D-2F36-4EE6-9689-5F1184451D4B}" type="slidenum">
              <a:rPr lang="en-US" smtClean="0"/>
              <a:pPr/>
              <a:t>24</a:t>
            </a:fld>
            <a:endParaRPr lang="en-US"/>
          </a:p>
        </p:txBody>
      </p:sp>
    </p:spTree>
    <p:extLst>
      <p:ext uri="{BB962C8B-B14F-4D97-AF65-F5344CB8AC3E}">
        <p14:creationId xmlns:p14="http://schemas.microsoft.com/office/powerpoint/2010/main" xmlns="" val="68553700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08BFD5D-2F36-4EE6-9689-5F1184451D4B}" type="slidenum">
              <a:rPr lang="en-US" smtClean="0"/>
              <a:pPr/>
              <a:t>25</a:t>
            </a:fld>
            <a:endParaRPr lang="en-US"/>
          </a:p>
        </p:txBody>
      </p:sp>
    </p:spTree>
    <p:extLst>
      <p:ext uri="{BB962C8B-B14F-4D97-AF65-F5344CB8AC3E}">
        <p14:creationId xmlns:p14="http://schemas.microsoft.com/office/powerpoint/2010/main" xmlns="" val="197230885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8BFD5D-2F36-4EE6-9689-5F1184451D4B}" type="slidenum">
              <a:rPr lang="en-US" smtClean="0"/>
              <a:pPr/>
              <a:t>28</a:t>
            </a:fld>
            <a:endParaRPr lang="en-US"/>
          </a:p>
        </p:txBody>
      </p:sp>
    </p:spTree>
    <p:extLst>
      <p:ext uri="{BB962C8B-B14F-4D97-AF65-F5344CB8AC3E}">
        <p14:creationId xmlns:p14="http://schemas.microsoft.com/office/powerpoint/2010/main" xmlns="" val="190669515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So, based on AEA respondents, we would get the biggest bang for the buck in working with BLS, Census, SSA and IRS – each of which is or has a statistical agency,</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Lots of creative options</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err="1" smtClean="0"/>
              <a:t>But,,,,for</a:t>
            </a:r>
            <a:r>
              <a:rPr lang="en-US" dirty="0" smtClean="0"/>
              <a:t> policy analysis…</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p:txBody>
      </p:sp>
      <p:sp>
        <p:nvSpPr>
          <p:cNvPr id="4" name="Slide Number Placeholder 3"/>
          <p:cNvSpPr>
            <a:spLocks noGrp="1"/>
          </p:cNvSpPr>
          <p:nvPr>
            <p:ph type="sldNum" sz="quarter" idx="10"/>
          </p:nvPr>
        </p:nvSpPr>
        <p:spPr/>
        <p:txBody>
          <a:bodyPr/>
          <a:lstStyle/>
          <a:p>
            <a:fld id="{C08BFD5D-2F36-4EE6-9689-5F1184451D4B}" type="slidenum">
              <a:rPr lang="en-US" smtClean="0"/>
              <a:pPr/>
              <a:t>29</a:t>
            </a:fld>
            <a:endParaRPr lang="en-US"/>
          </a:p>
        </p:txBody>
      </p:sp>
    </p:spTree>
    <p:extLst>
      <p:ext uri="{BB962C8B-B14F-4D97-AF65-F5344CB8AC3E}">
        <p14:creationId xmlns:p14="http://schemas.microsoft.com/office/powerpoint/2010/main" xmlns="" val="282332032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8BFD5D-2F36-4EE6-9689-5F1184451D4B}" type="slidenum">
              <a:rPr lang="en-US" smtClean="0"/>
              <a:pPr/>
              <a:t>30</a:t>
            </a:fld>
            <a:endParaRPr lang="en-US"/>
          </a:p>
        </p:txBody>
      </p:sp>
    </p:spTree>
    <p:extLst>
      <p:ext uri="{BB962C8B-B14F-4D97-AF65-F5344CB8AC3E}">
        <p14:creationId xmlns:p14="http://schemas.microsoft.com/office/powerpoint/2010/main" xmlns="" val="16274679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Most statistical agencies are operating under severe budget constraints, with no end in sight for budget tightening.  As a result, many are (among other actions) exploring the use of administrative data as a complement to or substitute for survey data.</a:t>
            </a:r>
          </a:p>
          <a:p>
            <a:endParaRPr lang="en-US" sz="1600" dirty="0"/>
          </a:p>
        </p:txBody>
      </p:sp>
      <p:sp>
        <p:nvSpPr>
          <p:cNvPr id="4" name="Slide Number Placeholder 3"/>
          <p:cNvSpPr>
            <a:spLocks noGrp="1"/>
          </p:cNvSpPr>
          <p:nvPr>
            <p:ph type="sldNum" sz="quarter" idx="10"/>
          </p:nvPr>
        </p:nvSpPr>
        <p:spPr/>
        <p:txBody>
          <a:bodyPr/>
          <a:lstStyle/>
          <a:p>
            <a:fld id="{C08BFD5D-2F36-4EE6-9689-5F1184451D4B}" type="slidenum">
              <a:rPr lang="en-US" smtClean="0"/>
              <a:pPr/>
              <a:t>3</a:t>
            </a:fld>
            <a:endParaRPr lang="en-US"/>
          </a:p>
        </p:txBody>
      </p:sp>
    </p:spTree>
    <p:extLst>
      <p:ext uri="{BB962C8B-B14F-4D97-AF65-F5344CB8AC3E}">
        <p14:creationId xmlns:p14="http://schemas.microsoft.com/office/powerpoint/2010/main" xmlns="" val="3289885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smtClean="0"/>
              <a:t>Not the direct output of statistical surveys </a:t>
            </a:r>
          </a:p>
          <a:p>
            <a:endParaRPr lang="en-US" sz="1600" dirty="0" smtClean="0"/>
          </a:p>
          <a:p>
            <a:r>
              <a:rPr lang="en-US" sz="1600" dirty="0" smtClean="0"/>
              <a:t>NOTE:  </a:t>
            </a:r>
            <a:r>
              <a:rPr lang="en-US" sz="1600" b="1" dirty="0" smtClean="0"/>
              <a:t>Most administrative data are NOT collected by statistical agencies</a:t>
            </a:r>
            <a:endParaRPr lang="en-US" sz="1600" b="1" dirty="0"/>
          </a:p>
        </p:txBody>
      </p:sp>
      <p:sp>
        <p:nvSpPr>
          <p:cNvPr id="4" name="Slide Number Placeholder 3"/>
          <p:cNvSpPr>
            <a:spLocks noGrp="1"/>
          </p:cNvSpPr>
          <p:nvPr>
            <p:ph type="sldNum" sz="quarter" idx="10"/>
          </p:nvPr>
        </p:nvSpPr>
        <p:spPr/>
        <p:txBody>
          <a:bodyPr/>
          <a:lstStyle/>
          <a:p>
            <a:fld id="{C08BFD5D-2F36-4EE6-9689-5F1184451D4B}" type="slidenum">
              <a:rPr lang="en-US" smtClean="0"/>
              <a:pPr/>
              <a:t>4</a:t>
            </a:fld>
            <a:endParaRPr lang="en-US"/>
          </a:p>
        </p:txBody>
      </p:sp>
    </p:spTree>
    <p:extLst>
      <p:ext uri="{BB962C8B-B14F-4D97-AF65-F5344CB8AC3E}">
        <p14:creationId xmlns:p14="http://schemas.microsoft.com/office/powerpoint/2010/main" xmlns="" val="36625219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smtClean="0"/>
              <a:t>OMB M-14-06 is recent guidance issued to help overcome some of these challenges. It asks for reports on administrative data from across all agencies of the U.S. government. It facilitates agency-to-agency transfer of appropriate data. Available for research only via statistical agencies, if then.  The climate is good for COPAFS to work with agencies to broaden access to researchers and provide more assistance in providing access </a:t>
            </a:r>
          </a:p>
          <a:p>
            <a:endParaRPr lang="en-US" sz="1600" dirty="0" smtClean="0"/>
          </a:p>
          <a:p>
            <a:r>
              <a:rPr lang="en-US" sz="1600" dirty="0" smtClean="0"/>
              <a:t>Program agencies to Stat agencies to researchers</a:t>
            </a:r>
            <a:endParaRPr lang="en-US" sz="1600" dirty="0"/>
          </a:p>
        </p:txBody>
      </p:sp>
      <p:sp>
        <p:nvSpPr>
          <p:cNvPr id="4" name="Slide Number Placeholder 3"/>
          <p:cNvSpPr>
            <a:spLocks noGrp="1"/>
          </p:cNvSpPr>
          <p:nvPr>
            <p:ph type="sldNum" sz="quarter" idx="10"/>
          </p:nvPr>
        </p:nvSpPr>
        <p:spPr/>
        <p:txBody>
          <a:bodyPr/>
          <a:lstStyle/>
          <a:p>
            <a:fld id="{C08BFD5D-2F36-4EE6-9689-5F1184451D4B}" type="slidenum">
              <a:rPr lang="en-US" smtClean="0"/>
              <a:pPr/>
              <a:t>5</a:t>
            </a:fld>
            <a:endParaRPr lang="en-US"/>
          </a:p>
        </p:txBody>
      </p:sp>
    </p:spTree>
    <p:extLst>
      <p:ext uri="{BB962C8B-B14F-4D97-AF65-F5344CB8AC3E}">
        <p14:creationId xmlns:p14="http://schemas.microsoft.com/office/powerpoint/2010/main" xmlns="" val="40427830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09600" y="4419600"/>
            <a:ext cx="5562600" cy="4191000"/>
          </a:xfrm>
        </p:spPr>
        <p:txBody>
          <a:bodyPr/>
          <a:lstStyle/>
          <a:p>
            <a:r>
              <a:rPr lang="en-US" sz="1600" dirty="0" smtClean="0"/>
              <a:t>Project funded by Alfred P. Sloan foundation, with contributions from AEA and the Economic Research Service.</a:t>
            </a:r>
          </a:p>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tx1"/>
                </a:solidFill>
                <a:effectLst/>
              </a:rPr>
              <a:t>The goal is to expand social scientists’ access to administrative data for research in order to improve the bases for sound and informed public policy design and implementation. The current focus is on economic research.</a:t>
            </a:r>
          </a:p>
          <a:p>
            <a:endParaRPr lang="en-US" sz="1600" dirty="0" smtClean="0"/>
          </a:p>
        </p:txBody>
      </p:sp>
      <p:sp>
        <p:nvSpPr>
          <p:cNvPr id="4" name="Slide Number Placeholder 3"/>
          <p:cNvSpPr>
            <a:spLocks noGrp="1"/>
          </p:cNvSpPr>
          <p:nvPr>
            <p:ph type="sldNum" sz="quarter" idx="10"/>
          </p:nvPr>
        </p:nvSpPr>
        <p:spPr/>
        <p:txBody>
          <a:bodyPr/>
          <a:lstStyle/>
          <a:p>
            <a:fld id="{C08BFD5D-2F36-4EE6-9689-5F1184451D4B}" type="slidenum">
              <a:rPr lang="en-US" smtClean="0"/>
              <a:pPr/>
              <a:t>6</a:t>
            </a:fld>
            <a:endParaRPr lang="en-US"/>
          </a:p>
        </p:txBody>
      </p:sp>
    </p:spTree>
    <p:extLst>
      <p:ext uri="{BB962C8B-B14F-4D97-AF65-F5344CB8AC3E}">
        <p14:creationId xmlns:p14="http://schemas.microsoft.com/office/powerpoint/2010/main" xmlns="" val="20582945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343400"/>
            <a:ext cx="5486400" cy="4572000"/>
          </a:xfrm>
        </p:spPr>
        <p:txBody>
          <a:bodyPr/>
          <a:lstStyle/>
          <a:p>
            <a:pPr marL="171450" indent="-171450">
              <a:buFont typeface="Arial" panose="020B0604020202020204" pitchFamily="34" charset="0"/>
              <a:buChar char="•"/>
            </a:pPr>
            <a:r>
              <a:rPr lang="en-US" b="1" dirty="0" smtClean="0"/>
              <a:t>Develop an inventory of federal administrative data access processes, procedures and tools </a:t>
            </a:r>
          </a:p>
          <a:p>
            <a:pPr marL="171450" indent="-171450">
              <a:buFont typeface="Arial" panose="020B0604020202020204" pitchFamily="34" charset="0"/>
              <a:buChar char="•"/>
            </a:pPr>
            <a:r>
              <a:rPr lang="en-US" b="1" dirty="0" smtClean="0"/>
              <a:t>Determine what administrative data sets are highest priority for economists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1" dirty="0" smtClean="0"/>
              <a:t>Convene economic researchers and the representatives of agencies collecting high priority administrative data to identify specific actions and begin working jointly on options for expanded access that satisfy the concerns of each; and</a:t>
            </a:r>
          </a:p>
          <a:p>
            <a:pPr marL="171450" indent="-171450">
              <a:buFont typeface="Arial" panose="020B0604020202020204" pitchFamily="34" charset="0"/>
              <a:buChar char="•"/>
            </a:pPr>
            <a:r>
              <a:rPr lang="en-US" dirty="0" smtClean="0"/>
              <a:t>Create the basis for an ongoing structure for studying, examining options and taking actions regarding confidential access to administrative data for social scientific research </a:t>
            </a:r>
          </a:p>
          <a:p>
            <a:endParaRPr lang="en-US" dirty="0" smtClean="0"/>
          </a:p>
          <a:p>
            <a:r>
              <a:rPr lang="en-US" sz="1600" dirty="0" smtClean="0"/>
              <a:t>This presentation focuses on the survey.</a:t>
            </a:r>
          </a:p>
          <a:p>
            <a:endParaRPr lang="en-US" sz="1600" dirty="0" smtClean="0"/>
          </a:p>
          <a:p>
            <a:r>
              <a:rPr lang="en-US" sz="1400" dirty="0" smtClean="0"/>
              <a:t>Motivation for survey:  </a:t>
            </a:r>
          </a:p>
          <a:p>
            <a:pPr marL="285750" indent="-285750">
              <a:buFont typeface="Arial" panose="020B0604020202020204" pitchFamily="34" charset="0"/>
              <a:buChar char="•"/>
            </a:pPr>
            <a:r>
              <a:rPr lang="en-US" sz="1400" dirty="0" smtClean="0"/>
              <a:t>As John and Amy made clear, access to administrative data is essential for policy relevant economic  (ala Card, </a:t>
            </a:r>
            <a:r>
              <a:rPr lang="en-US" sz="1400" dirty="0" err="1" smtClean="0"/>
              <a:t>Chetty</a:t>
            </a:r>
            <a:r>
              <a:rPr lang="en-US" sz="1400" dirty="0" smtClean="0"/>
              <a:t>, </a:t>
            </a:r>
            <a:r>
              <a:rPr lang="en-US" sz="1400" dirty="0" err="1" smtClean="0"/>
              <a:t>Saez</a:t>
            </a:r>
            <a:r>
              <a:rPr lang="en-US" sz="1400" dirty="0" smtClean="0"/>
              <a:t>)</a:t>
            </a:r>
          </a:p>
          <a:p>
            <a:pPr marL="285750" indent="-285750">
              <a:buFont typeface="Arial" panose="020B0604020202020204" pitchFamily="34" charset="0"/>
              <a:buChar char="•"/>
            </a:pPr>
            <a:r>
              <a:rPr lang="en-US" sz="1400" dirty="0" smtClean="0"/>
              <a:t>With limited resources, it is important to know what administrative data sets are most important to, in this case, economic researchers, in order to design interventions that make a substantive contribution</a:t>
            </a:r>
          </a:p>
          <a:p>
            <a:pPr marL="285750" indent="-285750">
              <a:buFont typeface="Arial" panose="020B0604020202020204" pitchFamily="34" charset="0"/>
              <a:buChar char="•"/>
            </a:pPr>
            <a:r>
              <a:rPr lang="en-US" sz="1400" dirty="0" smtClean="0"/>
              <a:t>We surveyed a sample of AEA members to determine</a:t>
            </a:r>
          </a:p>
          <a:p>
            <a:pPr marL="742950" lvl="1" indent="-285750">
              <a:buFont typeface="Arial" panose="020B0604020202020204" pitchFamily="34" charset="0"/>
              <a:buChar char="•"/>
            </a:pPr>
            <a:r>
              <a:rPr lang="en-US" sz="1400" dirty="0" smtClean="0"/>
              <a:t>What admin data sets are relevant to their research</a:t>
            </a:r>
          </a:p>
          <a:p>
            <a:pPr marL="742950" lvl="1" indent="-285750">
              <a:buFont typeface="Arial" panose="020B0604020202020204" pitchFamily="34" charset="0"/>
              <a:buChar char="•"/>
            </a:pPr>
            <a:r>
              <a:rPr lang="en-US" sz="1400" dirty="0" smtClean="0"/>
              <a:t>Of relevant data, which are most important?</a:t>
            </a:r>
          </a:p>
          <a:p>
            <a:pPr marL="742950" lvl="1" indent="-285750">
              <a:buFont typeface="Arial" panose="020B0604020202020204" pitchFamily="34" charset="0"/>
              <a:buChar char="•"/>
            </a:pPr>
            <a:r>
              <a:rPr lang="en-US" sz="1400" dirty="0" smtClean="0"/>
              <a:t>Of relevant data, which used and, if not used, why not</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C08BFD5D-2F36-4EE6-9689-5F1184451D4B}" type="slidenum">
              <a:rPr lang="en-US" smtClean="0"/>
              <a:pPr/>
              <a:t>7</a:t>
            </a:fld>
            <a:endParaRPr lang="en-US" dirty="0"/>
          </a:p>
        </p:txBody>
      </p:sp>
    </p:spTree>
    <p:extLst>
      <p:ext uri="{BB962C8B-B14F-4D97-AF65-F5344CB8AC3E}">
        <p14:creationId xmlns:p14="http://schemas.microsoft.com/office/powerpoint/2010/main" xmlns="" val="3377446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08BFD5D-2F36-4EE6-9689-5F1184451D4B}" type="slidenum">
              <a:rPr lang="en-US" smtClean="0"/>
              <a:pPr/>
              <a:t>8</a:t>
            </a:fld>
            <a:endParaRPr lang="en-US"/>
          </a:p>
        </p:txBody>
      </p:sp>
    </p:spTree>
    <p:extLst>
      <p:ext uri="{BB962C8B-B14F-4D97-AF65-F5344CB8AC3E}">
        <p14:creationId xmlns:p14="http://schemas.microsoft.com/office/powerpoint/2010/main" xmlns="" val="23985912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Fields that are “overrepresented”: Agriculture, Labor, Education, Health, Urban.</a:t>
            </a:r>
          </a:p>
          <a:p>
            <a:endParaRPr lang="en-US" dirty="0" smtClean="0"/>
          </a:p>
          <a:p>
            <a:r>
              <a:rPr lang="en-US" dirty="0" smtClean="0"/>
              <a:t>Fields that are “underrepresented”: Financial Economics, Industrial Organization, International Economics, and Mathematical Methods</a:t>
            </a:r>
            <a:endParaRPr lang="en-US" dirty="0"/>
          </a:p>
        </p:txBody>
      </p:sp>
      <p:sp>
        <p:nvSpPr>
          <p:cNvPr id="4" name="Slide Number Placeholder 3"/>
          <p:cNvSpPr>
            <a:spLocks noGrp="1"/>
          </p:cNvSpPr>
          <p:nvPr>
            <p:ph type="sldNum" sz="quarter" idx="10"/>
          </p:nvPr>
        </p:nvSpPr>
        <p:spPr/>
        <p:txBody>
          <a:bodyPr/>
          <a:lstStyle/>
          <a:p>
            <a:fld id="{C08BFD5D-2F36-4EE6-9689-5F1184451D4B}" type="slidenum">
              <a:rPr lang="en-US" smtClean="0"/>
              <a:pPr/>
              <a:t>10</a:t>
            </a:fld>
            <a:endParaRPr lang="en-US"/>
          </a:p>
        </p:txBody>
      </p:sp>
    </p:spTree>
    <p:extLst>
      <p:ext uri="{BB962C8B-B14F-4D97-AF65-F5344CB8AC3E}">
        <p14:creationId xmlns:p14="http://schemas.microsoft.com/office/powerpoint/2010/main" xmlns="" val="5213830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0D31DFE-7332-4B8E-AA10-3C51C9D1DA33}" type="datetimeFigureOut">
              <a:rPr lang="en-US" smtClean="0"/>
              <a:pPr/>
              <a:t>1/14/2015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EA69B-2A20-41DC-BDC1-AE6394A3CECD}" type="slidenum">
              <a:rPr lang="en-US" smtClean="0"/>
              <a:pPr/>
              <a:t>‹#›</a:t>
            </a:fld>
            <a:endParaRPr lang="en-US"/>
          </a:p>
        </p:txBody>
      </p:sp>
    </p:spTree>
    <p:extLst>
      <p:ext uri="{BB962C8B-B14F-4D97-AF65-F5344CB8AC3E}">
        <p14:creationId xmlns:p14="http://schemas.microsoft.com/office/powerpoint/2010/main" xmlns="" val="40786809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0D31DFE-7332-4B8E-AA10-3C51C9D1DA33}" type="datetimeFigureOut">
              <a:rPr lang="en-US" smtClean="0"/>
              <a:pPr/>
              <a:t>1/14/2015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EA69B-2A20-41DC-BDC1-AE6394A3CECD}" type="slidenum">
              <a:rPr lang="en-US" smtClean="0"/>
              <a:pPr/>
              <a:t>‹#›</a:t>
            </a:fld>
            <a:endParaRPr lang="en-US"/>
          </a:p>
        </p:txBody>
      </p:sp>
    </p:spTree>
    <p:extLst>
      <p:ext uri="{BB962C8B-B14F-4D97-AF65-F5344CB8AC3E}">
        <p14:creationId xmlns:p14="http://schemas.microsoft.com/office/powerpoint/2010/main" xmlns="" val="34035028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0D31DFE-7332-4B8E-AA10-3C51C9D1DA33}" type="datetimeFigureOut">
              <a:rPr lang="en-US" smtClean="0"/>
              <a:pPr/>
              <a:t>1/14/2015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EA69B-2A20-41DC-BDC1-AE6394A3CECD}" type="slidenum">
              <a:rPr lang="en-US" smtClean="0"/>
              <a:pPr/>
              <a:t>‹#›</a:t>
            </a:fld>
            <a:endParaRPr lang="en-US"/>
          </a:p>
        </p:txBody>
      </p:sp>
    </p:spTree>
    <p:extLst>
      <p:ext uri="{BB962C8B-B14F-4D97-AF65-F5344CB8AC3E}">
        <p14:creationId xmlns:p14="http://schemas.microsoft.com/office/powerpoint/2010/main" xmlns="" val="31214077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0D31DFE-7332-4B8E-AA10-3C51C9D1DA33}" type="datetimeFigureOut">
              <a:rPr lang="en-US" smtClean="0"/>
              <a:pPr/>
              <a:t>1/14/2015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EA69B-2A20-41DC-BDC1-AE6394A3CECD}" type="slidenum">
              <a:rPr lang="en-US" smtClean="0"/>
              <a:pPr/>
              <a:t>‹#›</a:t>
            </a:fld>
            <a:endParaRPr lang="en-US"/>
          </a:p>
        </p:txBody>
      </p:sp>
    </p:spTree>
    <p:extLst>
      <p:ext uri="{BB962C8B-B14F-4D97-AF65-F5344CB8AC3E}">
        <p14:creationId xmlns:p14="http://schemas.microsoft.com/office/powerpoint/2010/main" xmlns="" val="14081757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0D31DFE-7332-4B8E-AA10-3C51C9D1DA33}" type="datetimeFigureOut">
              <a:rPr lang="en-US" smtClean="0"/>
              <a:pPr/>
              <a:t>1/14/2015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EA69B-2A20-41DC-BDC1-AE6394A3CECD}" type="slidenum">
              <a:rPr lang="en-US" smtClean="0"/>
              <a:pPr/>
              <a:t>‹#›</a:t>
            </a:fld>
            <a:endParaRPr lang="en-US"/>
          </a:p>
        </p:txBody>
      </p:sp>
    </p:spTree>
    <p:extLst>
      <p:ext uri="{BB962C8B-B14F-4D97-AF65-F5344CB8AC3E}">
        <p14:creationId xmlns:p14="http://schemas.microsoft.com/office/powerpoint/2010/main" xmlns="" val="25855721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0D31DFE-7332-4B8E-AA10-3C51C9D1DA33}" type="datetimeFigureOut">
              <a:rPr lang="en-US" smtClean="0"/>
              <a:pPr/>
              <a:t>1/14/2015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3EA69B-2A20-41DC-BDC1-AE6394A3CECD}" type="slidenum">
              <a:rPr lang="en-US" smtClean="0"/>
              <a:pPr/>
              <a:t>‹#›</a:t>
            </a:fld>
            <a:endParaRPr lang="en-US"/>
          </a:p>
        </p:txBody>
      </p:sp>
    </p:spTree>
    <p:extLst>
      <p:ext uri="{BB962C8B-B14F-4D97-AF65-F5344CB8AC3E}">
        <p14:creationId xmlns:p14="http://schemas.microsoft.com/office/powerpoint/2010/main" xmlns="" val="23522282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0D31DFE-7332-4B8E-AA10-3C51C9D1DA33}" type="datetimeFigureOut">
              <a:rPr lang="en-US" smtClean="0"/>
              <a:pPr/>
              <a:t>1/14/2015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33EA69B-2A20-41DC-BDC1-AE6394A3CECD}" type="slidenum">
              <a:rPr lang="en-US" smtClean="0"/>
              <a:pPr/>
              <a:t>‹#›</a:t>
            </a:fld>
            <a:endParaRPr lang="en-US"/>
          </a:p>
        </p:txBody>
      </p:sp>
    </p:spTree>
    <p:extLst>
      <p:ext uri="{BB962C8B-B14F-4D97-AF65-F5344CB8AC3E}">
        <p14:creationId xmlns:p14="http://schemas.microsoft.com/office/powerpoint/2010/main" xmlns="" val="8010156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0D31DFE-7332-4B8E-AA10-3C51C9D1DA33}" type="datetimeFigureOut">
              <a:rPr lang="en-US" smtClean="0"/>
              <a:pPr/>
              <a:t>1/14/2015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33EA69B-2A20-41DC-BDC1-AE6394A3CECD}" type="slidenum">
              <a:rPr lang="en-US" smtClean="0"/>
              <a:pPr/>
              <a:t>‹#›</a:t>
            </a:fld>
            <a:endParaRPr lang="en-US"/>
          </a:p>
        </p:txBody>
      </p:sp>
    </p:spTree>
    <p:extLst>
      <p:ext uri="{BB962C8B-B14F-4D97-AF65-F5344CB8AC3E}">
        <p14:creationId xmlns:p14="http://schemas.microsoft.com/office/powerpoint/2010/main" xmlns="" val="41155447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D31DFE-7332-4B8E-AA10-3C51C9D1DA33}" type="datetimeFigureOut">
              <a:rPr lang="en-US" smtClean="0"/>
              <a:pPr/>
              <a:t>1/14/2015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33EA69B-2A20-41DC-BDC1-AE6394A3CECD}" type="slidenum">
              <a:rPr lang="en-US" smtClean="0"/>
              <a:pPr/>
              <a:t>‹#›</a:t>
            </a:fld>
            <a:endParaRPr lang="en-US"/>
          </a:p>
        </p:txBody>
      </p:sp>
    </p:spTree>
    <p:extLst>
      <p:ext uri="{BB962C8B-B14F-4D97-AF65-F5344CB8AC3E}">
        <p14:creationId xmlns:p14="http://schemas.microsoft.com/office/powerpoint/2010/main" xmlns="" val="7497303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D31DFE-7332-4B8E-AA10-3C51C9D1DA33}" type="datetimeFigureOut">
              <a:rPr lang="en-US" smtClean="0"/>
              <a:pPr/>
              <a:t>1/14/2015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3EA69B-2A20-41DC-BDC1-AE6394A3CECD}" type="slidenum">
              <a:rPr lang="en-US" smtClean="0"/>
              <a:pPr/>
              <a:t>‹#›</a:t>
            </a:fld>
            <a:endParaRPr lang="en-US"/>
          </a:p>
        </p:txBody>
      </p:sp>
    </p:spTree>
    <p:extLst>
      <p:ext uri="{BB962C8B-B14F-4D97-AF65-F5344CB8AC3E}">
        <p14:creationId xmlns:p14="http://schemas.microsoft.com/office/powerpoint/2010/main" xmlns="" val="822069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D31DFE-7332-4B8E-AA10-3C51C9D1DA33}" type="datetimeFigureOut">
              <a:rPr lang="en-US" smtClean="0"/>
              <a:pPr/>
              <a:t>1/14/2015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3EA69B-2A20-41DC-BDC1-AE6394A3CECD}" type="slidenum">
              <a:rPr lang="en-US" smtClean="0"/>
              <a:pPr/>
              <a:t>‹#›</a:t>
            </a:fld>
            <a:endParaRPr lang="en-US"/>
          </a:p>
        </p:txBody>
      </p:sp>
    </p:spTree>
    <p:extLst>
      <p:ext uri="{BB962C8B-B14F-4D97-AF65-F5344CB8AC3E}">
        <p14:creationId xmlns:p14="http://schemas.microsoft.com/office/powerpoint/2010/main" xmlns="" val="32977922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D31DFE-7332-4B8E-AA10-3C51C9D1DA33}" type="datetimeFigureOut">
              <a:rPr lang="en-US" smtClean="0"/>
              <a:pPr/>
              <a:t>1/14/2015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EA69B-2A20-41DC-BDC1-AE6394A3CECD}" type="slidenum">
              <a:rPr lang="en-US" smtClean="0"/>
              <a:pPr/>
              <a:t>‹#›</a:t>
            </a:fld>
            <a:endParaRPr lang="en-US"/>
          </a:p>
        </p:txBody>
      </p:sp>
    </p:spTree>
    <p:extLst>
      <p:ext uri="{BB962C8B-B14F-4D97-AF65-F5344CB8AC3E}">
        <p14:creationId xmlns:p14="http://schemas.microsoft.com/office/powerpoint/2010/main" xmlns="" val="29755114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hyperlink" Target="http://www.bls.gov/bls/blsresda.htm"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63526" y="2286000"/>
            <a:ext cx="7772400" cy="1447800"/>
          </a:xfrm>
        </p:spPr>
        <p:txBody>
          <a:bodyPr>
            <a:normAutofit fontScale="90000"/>
          </a:bodyPr>
          <a:lstStyle/>
          <a:p>
            <a:r>
              <a:rPr lang="en-US" b="1" dirty="0"/>
              <a:t>Demand and Preferences for Access to Federal Administrative Data: Results of a Survey</a:t>
            </a:r>
            <a:endParaRPr lang="en-US" dirty="0"/>
          </a:p>
        </p:txBody>
      </p:sp>
      <p:sp>
        <p:nvSpPr>
          <p:cNvPr id="3" name="Subtitle 2"/>
          <p:cNvSpPr>
            <a:spLocks noGrp="1"/>
          </p:cNvSpPr>
          <p:nvPr>
            <p:ph type="subTitle" idx="1"/>
          </p:nvPr>
        </p:nvSpPr>
        <p:spPr>
          <a:xfrm>
            <a:off x="381000" y="4572000"/>
            <a:ext cx="8458200" cy="1676400"/>
          </a:xfrm>
        </p:spPr>
        <p:txBody>
          <a:bodyPr>
            <a:noAutofit/>
          </a:bodyPr>
          <a:lstStyle/>
          <a:p>
            <a:r>
              <a:rPr lang="en-US" sz="2800" dirty="0">
                <a:solidFill>
                  <a:schemeClr val="accent1">
                    <a:lumMod val="50000"/>
                  </a:schemeClr>
                </a:solidFill>
              </a:rPr>
              <a:t>Katherine </a:t>
            </a:r>
            <a:r>
              <a:rPr lang="en-US" sz="2800" dirty="0" smtClean="0">
                <a:solidFill>
                  <a:schemeClr val="accent1">
                    <a:lumMod val="50000"/>
                  </a:schemeClr>
                </a:solidFill>
              </a:rPr>
              <a:t>Smith and </a:t>
            </a:r>
            <a:r>
              <a:rPr lang="en-US" sz="2800" dirty="0" err="1" smtClean="0">
                <a:solidFill>
                  <a:schemeClr val="accent1">
                    <a:lumMod val="50000"/>
                  </a:schemeClr>
                </a:solidFill>
              </a:rPr>
              <a:t>Luona</a:t>
            </a:r>
            <a:r>
              <a:rPr lang="en-US" sz="2800" dirty="0" smtClean="0">
                <a:solidFill>
                  <a:schemeClr val="accent1">
                    <a:lumMod val="50000"/>
                  </a:schemeClr>
                </a:solidFill>
              </a:rPr>
              <a:t> Lin</a:t>
            </a:r>
          </a:p>
          <a:p>
            <a:r>
              <a:rPr lang="en-US" sz="2800" dirty="0" smtClean="0">
                <a:solidFill>
                  <a:schemeClr val="accent1">
                    <a:lumMod val="50000"/>
                  </a:schemeClr>
                </a:solidFill>
              </a:rPr>
              <a:t>Council </a:t>
            </a:r>
            <a:r>
              <a:rPr lang="en-US" sz="2800" dirty="0">
                <a:solidFill>
                  <a:schemeClr val="accent1">
                    <a:lumMod val="50000"/>
                  </a:schemeClr>
                </a:solidFill>
              </a:rPr>
              <a:t>of Professional Associations on Federal Statistics</a:t>
            </a:r>
          </a:p>
          <a:p>
            <a:endParaRPr lang="en-US" sz="2800" dirty="0">
              <a:solidFill>
                <a:schemeClr val="accent1">
                  <a:lumMod val="50000"/>
                </a:schemeClr>
              </a:solidFill>
            </a:endParaRPr>
          </a:p>
        </p:txBody>
      </p:sp>
      <p:pic>
        <p:nvPicPr>
          <p:cNvPr id="4" name="Picture 3"/>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3597226" y="0"/>
            <a:ext cx="1905000" cy="1905000"/>
          </a:xfrm>
          <a:prstGeom prst="rect">
            <a:avLst/>
          </a:prstGeom>
        </p:spPr>
      </p:pic>
    </p:spTree>
    <p:extLst>
      <p:ext uri="{BB962C8B-B14F-4D97-AF65-F5344CB8AC3E}">
        <p14:creationId xmlns:p14="http://schemas.microsoft.com/office/powerpoint/2010/main" xmlns="" val="31979263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Distribution Among Specialties Similar to AEA Membership with Exceptions</a:t>
            </a:r>
            <a:endParaRPr lang="en-US" dirty="0"/>
          </a:p>
        </p:txBody>
      </p:sp>
      <p:pic>
        <p:nvPicPr>
          <p:cNvPr id="1026" name="Picture 2" descr="C:\Users\Ed\Downloads\Pie Chart.pn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1381287"/>
            <a:ext cx="10520022" cy="475488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412507956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Example of Choice Sets</a:t>
            </a:r>
            <a:endParaRPr lang="en-US" sz="3600" b="1" dirty="0"/>
          </a:p>
        </p:txBody>
      </p:sp>
      <p:graphicFrame>
        <p:nvGraphicFramePr>
          <p:cNvPr id="5" name="Table 4"/>
          <p:cNvGraphicFramePr>
            <a:graphicFrameLocks noGrp="1"/>
          </p:cNvGraphicFramePr>
          <p:nvPr>
            <p:extLst>
              <p:ext uri="{D42A27DB-BD31-4B8C-83A1-F6EECF244321}">
                <p14:modId xmlns:p14="http://schemas.microsoft.com/office/powerpoint/2010/main" xmlns="" val="3899461567"/>
              </p:ext>
            </p:extLst>
          </p:nvPr>
        </p:nvGraphicFramePr>
        <p:xfrm>
          <a:off x="304800" y="1371600"/>
          <a:ext cx="8610600" cy="4800600"/>
        </p:xfrm>
        <a:graphic>
          <a:graphicData uri="http://schemas.openxmlformats.org/drawingml/2006/table">
            <a:tbl>
              <a:tblPr>
                <a:tableStyleId>{7DF18680-E054-41AD-8BC1-D1AEF772440D}</a:tableStyleId>
              </a:tblPr>
              <a:tblGrid>
                <a:gridCol w="8610600"/>
              </a:tblGrid>
              <a:tr h="533400">
                <a:tc>
                  <a:txBody>
                    <a:bodyPr/>
                    <a:lstStyle/>
                    <a:p>
                      <a:pPr algn="l" fontAlgn="b"/>
                      <a:r>
                        <a:rPr lang="en-US" sz="1800" u="none" strike="noStrike" cap="none" spc="0" dirty="0">
                          <a:ln w="10541" cmpd="sng">
                            <a:solidFill>
                              <a:schemeClr val="accent1">
                                <a:shade val="88000"/>
                                <a:satMod val="110000"/>
                              </a:schemeClr>
                            </a:solidFill>
                            <a:prstDash val="solid"/>
                          </a:ln>
                          <a:effectLst/>
                        </a:rPr>
                        <a:t>Bureau of Labor Statistics: Quarterly Census of </a:t>
                      </a:r>
                      <a:r>
                        <a:rPr lang="en-US" sz="1800" u="none" strike="noStrike" cap="none" spc="0" dirty="0" smtClean="0">
                          <a:ln w="10541" cmpd="sng">
                            <a:solidFill>
                              <a:schemeClr val="accent1">
                                <a:shade val="88000"/>
                                <a:satMod val="110000"/>
                              </a:schemeClr>
                            </a:solidFill>
                            <a:prstDash val="solid"/>
                          </a:ln>
                          <a:effectLst/>
                        </a:rPr>
                        <a:t>Employment </a:t>
                      </a:r>
                      <a:r>
                        <a:rPr lang="en-US" sz="1800" u="none" strike="noStrike" cap="none" spc="0" dirty="0">
                          <a:ln w="10541" cmpd="sng">
                            <a:solidFill>
                              <a:schemeClr val="accent1">
                                <a:shade val="88000"/>
                                <a:satMod val="110000"/>
                              </a:schemeClr>
                            </a:solidFill>
                            <a:prstDash val="solid"/>
                          </a:ln>
                          <a:effectLst/>
                        </a:rPr>
                        <a:t>and Wages</a:t>
                      </a:r>
                      <a:endParaRPr lang="en-US" sz="1800" b="1" i="0" u="none" strike="noStrike"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latin typeface="Calibri" panose="020F0502020204030204" pitchFamily="34" charset="0"/>
                      </a:endParaRPr>
                    </a:p>
                  </a:txBody>
                  <a:tcPr marL="9525" marR="9525" marT="9525" marB="0" anchor="b"/>
                </a:tc>
              </a:tr>
              <a:tr h="533400">
                <a:tc>
                  <a:txBody>
                    <a:bodyPr/>
                    <a:lstStyle/>
                    <a:p>
                      <a:pPr algn="l" fontAlgn="b"/>
                      <a:r>
                        <a:rPr lang="en-US" sz="1800" u="none" strike="noStrike" cap="none" spc="0" dirty="0" smtClean="0">
                          <a:ln w="10541" cmpd="sng">
                            <a:solidFill>
                              <a:schemeClr val="accent1">
                                <a:shade val="88000"/>
                                <a:satMod val="110000"/>
                              </a:schemeClr>
                            </a:solidFill>
                            <a:prstDash val="solid"/>
                          </a:ln>
                          <a:effectLst/>
                        </a:rPr>
                        <a:t>Census: Longitudinal Employer-Household Dynamics Data</a:t>
                      </a:r>
                      <a:endParaRPr lang="en-US" sz="1800" b="1" i="0" u="none" strike="noStrike"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latin typeface="Calibri" panose="020F0502020204030204" pitchFamily="34" charset="0"/>
                      </a:endParaRPr>
                    </a:p>
                  </a:txBody>
                  <a:tcPr marL="9525" marR="9525" marT="9525" marB="0" anchor="b"/>
                </a:tc>
              </a:tr>
              <a:tr h="533400">
                <a:tc>
                  <a:txBody>
                    <a:bodyPr/>
                    <a:lstStyle/>
                    <a:p>
                      <a:pPr algn="l" fontAlgn="b"/>
                      <a:r>
                        <a:rPr lang="en-US" sz="1800" u="none" strike="noStrike" cap="none" spc="0" dirty="0">
                          <a:ln w="10541" cmpd="sng">
                            <a:solidFill>
                              <a:schemeClr val="accent1">
                                <a:shade val="88000"/>
                                <a:satMod val="110000"/>
                              </a:schemeClr>
                            </a:solidFill>
                            <a:prstDash val="solid"/>
                          </a:ln>
                          <a:effectLst/>
                        </a:rPr>
                        <a:t>Department of Labor, Office of Foreign Labor Certification: H-1B Data</a:t>
                      </a:r>
                      <a:endParaRPr lang="en-US" sz="1800" b="1" i="0" u="none" strike="noStrike"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latin typeface="Calibri" panose="020F0502020204030204" pitchFamily="34" charset="0"/>
                      </a:endParaRPr>
                    </a:p>
                  </a:txBody>
                  <a:tcPr marL="9525" marR="9525" marT="9525" marB="0" anchor="b"/>
                </a:tc>
              </a:tr>
              <a:tr h="533400">
                <a:tc>
                  <a:txBody>
                    <a:bodyPr/>
                    <a:lstStyle/>
                    <a:p>
                      <a:pPr algn="l" fontAlgn="b"/>
                      <a:r>
                        <a:rPr lang="en-US" sz="1800" u="none" strike="noStrike" cap="none" spc="0" dirty="0">
                          <a:ln w="10541" cmpd="sng">
                            <a:solidFill>
                              <a:schemeClr val="accent1">
                                <a:shade val="88000"/>
                                <a:satMod val="110000"/>
                              </a:schemeClr>
                            </a:solidFill>
                            <a:prstDash val="solid"/>
                          </a:ln>
                          <a:effectLst/>
                        </a:rPr>
                        <a:t>Department of Health and Human Services: National Directory of New Hires Data </a:t>
                      </a:r>
                      <a:endParaRPr lang="en-US" sz="1800" b="1" i="0" u="none" strike="noStrike"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latin typeface="Calibri" panose="020F0502020204030204" pitchFamily="34" charset="0"/>
                      </a:endParaRPr>
                    </a:p>
                  </a:txBody>
                  <a:tcPr marL="9525" marR="9525" marT="9525" marB="0" anchor="b"/>
                </a:tc>
              </a:tr>
              <a:tr h="533400">
                <a:tc>
                  <a:txBody>
                    <a:bodyPr/>
                    <a:lstStyle/>
                    <a:p>
                      <a:pPr algn="l" fontAlgn="b"/>
                      <a:r>
                        <a:rPr lang="en-US" sz="1800" u="none" strike="noStrike" cap="none" spc="0" dirty="0">
                          <a:ln w="10541" cmpd="sng">
                            <a:solidFill>
                              <a:schemeClr val="accent1">
                                <a:shade val="88000"/>
                                <a:satMod val="110000"/>
                              </a:schemeClr>
                            </a:solidFill>
                            <a:prstDash val="solid"/>
                          </a:ln>
                          <a:effectLst/>
                        </a:rPr>
                        <a:t>Department of Homeland Security: Immigration Statistics</a:t>
                      </a:r>
                      <a:endParaRPr lang="en-US" sz="1800" b="1" i="0" u="none" strike="noStrike"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latin typeface="Calibri" panose="020F0502020204030204" pitchFamily="34" charset="0"/>
                      </a:endParaRPr>
                    </a:p>
                  </a:txBody>
                  <a:tcPr marL="9525" marR="9525" marT="9525" marB="0" anchor="b"/>
                </a:tc>
              </a:tr>
              <a:tr h="533400">
                <a:tc>
                  <a:txBody>
                    <a:bodyPr/>
                    <a:lstStyle/>
                    <a:p>
                      <a:pPr algn="l" fontAlgn="b"/>
                      <a:r>
                        <a:rPr lang="en-US" sz="1800" u="none" strike="noStrike" cap="none" spc="0" dirty="0">
                          <a:ln w="10541" cmpd="sng">
                            <a:solidFill>
                              <a:schemeClr val="accent1">
                                <a:shade val="88000"/>
                                <a:satMod val="110000"/>
                              </a:schemeClr>
                            </a:solidFill>
                            <a:prstDash val="solid"/>
                          </a:ln>
                          <a:effectLst/>
                        </a:rPr>
                        <a:t>Internal Revenue Services: Employer's Quarterly Federal Tax Return (Form 941)</a:t>
                      </a:r>
                      <a:endParaRPr lang="en-US" sz="1800" b="1" i="0" u="none" strike="noStrike"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latin typeface="Calibri" panose="020F0502020204030204" pitchFamily="34" charset="0"/>
                      </a:endParaRPr>
                    </a:p>
                  </a:txBody>
                  <a:tcPr marL="9525" marR="9525" marT="9525" marB="0" anchor="b"/>
                </a:tc>
              </a:tr>
              <a:tr h="533400">
                <a:tc>
                  <a:txBody>
                    <a:bodyPr/>
                    <a:lstStyle/>
                    <a:p>
                      <a:pPr algn="l" fontAlgn="b"/>
                      <a:r>
                        <a:rPr lang="en-US" sz="1800" u="none" strike="noStrike" cap="none" spc="0" dirty="0">
                          <a:ln w="10541" cmpd="sng">
                            <a:solidFill>
                              <a:schemeClr val="accent1">
                                <a:shade val="88000"/>
                                <a:satMod val="110000"/>
                              </a:schemeClr>
                            </a:solidFill>
                            <a:prstDash val="solid"/>
                          </a:ln>
                          <a:effectLst/>
                        </a:rPr>
                        <a:t>Occupational Safety and Health Administration (OSHA): Enforcement Data (Inspection Data)</a:t>
                      </a:r>
                      <a:endParaRPr lang="en-US" sz="1800" b="1" i="0" u="none" strike="noStrike"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latin typeface="Calibri" panose="020F0502020204030204" pitchFamily="34" charset="0"/>
                      </a:endParaRPr>
                    </a:p>
                  </a:txBody>
                  <a:tcPr marL="9525" marR="9525" marT="9525" marB="0" anchor="b"/>
                </a:tc>
              </a:tr>
              <a:tr h="533400">
                <a:tc>
                  <a:txBody>
                    <a:bodyPr/>
                    <a:lstStyle/>
                    <a:p>
                      <a:pPr algn="l" fontAlgn="b"/>
                      <a:r>
                        <a:rPr lang="en-US" sz="1800" u="none" strike="noStrike" cap="none" spc="0" dirty="0">
                          <a:ln w="10541" cmpd="sng">
                            <a:solidFill>
                              <a:schemeClr val="accent1">
                                <a:shade val="88000"/>
                                <a:satMod val="110000"/>
                              </a:schemeClr>
                            </a:solidFill>
                            <a:prstDash val="solid"/>
                          </a:ln>
                          <a:effectLst/>
                        </a:rPr>
                        <a:t>OSHA: Work-related Injury and Illness Data and Worker Fatalities/Catastrophes Report </a:t>
                      </a:r>
                      <a:endParaRPr lang="en-US" sz="1800" b="1" i="0" u="none" strike="noStrike"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latin typeface="Calibri" panose="020F0502020204030204" pitchFamily="34" charset="0"/>
                      </a:endParaRPr>
                    </a:p>
                  </a:txBody>
                  <a:tcPr marL="9525" marR="9525" marT="9525" marB="0" anchor="b"/>
                </a:tc>
              </a:tr>
              <a:tr h="533400">
                <a:tc>
                  <a:txBody>
                    <a:bodyPr/>
                    <a:lstStyle/>
                    <a:p>
                      <a:pPr algn="l" fontAlgn="b"/>
                      <a:r>
                        <a:rPr lang="en-US" sz="1800" u="none" strike="noStrike" cap="none" spc="0" dirty="0">
                          <a:ln w="10541" cmpd="sng">
                            <a:solidFill>
                              <a:schemeClr val="accent1">
                                <a:shade val="88000"/>
                                <a:satMod val="110000"/>
                              </a:schemeClr>
                            </a:solidFill>
                            <a:prstDash val="solid"/>
                          </a:ln>
                          <a:effectLst/>
                        </a:rPr>
                        <a:t>Social Security Administration: Earnings and Employment Data </a:t>
                      </a:r>
                      <a:endParaRPr lang="en-US" sz="1800" b="1" i="0" u="none" strike="noStrike"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latin typeface="Calibri" panose="020F0502020204030204" pitchFamily="34" charset="0"/>
                      </a:endParaRPr>
                    </a:p>
                  </a:txBody>
                  <a:tcPr marL="9525" marR="9525" marT="9525" marB="0" anchor="b"/>
                </a:tc>
              </a:tr>
            </a:tbl>
          </a:graphicData>
        </a:graphic>
      </p:graphicFrame>
    </p:spTree>
    <p:extLst>
      <p:ext uri="{BB962C8B-B14F-4D97-AF65-F5344CB8AC3E}">
        <p14:creationId xmlns:p14="http://schemas.microsoft.com/office/powerpoint/2010/main" xmlns="" val="322394631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t>Most Relevant  (to all) Labor and Demographic Administrative Data </a:t>
            </a:r>
            <a:endParaRPr lang="en-US" sz="3600" b="1" dirty="0"/>
          </a:p>
        </p:txBody>
      </p:sp>
      <p:sp>
        <p:nvSpPr>
          <p:cNvPr id="4" name="Content Placeholder 3"/>
          <p:cNvSpPr>
            <a:spLocks noGrp="1"/>
          </p:cNvSpPr>
          <p:nvPr>
            <p:ph idx="1"/>
          </p:nvPr>
        </p:nvSpPr>
        <p:spPr/>
        <p:txBody>
          <a:bodyPr/>
          <a:lstStyle/>
          <a:p>
            <a:r>
              <a:rPr lang="en-US" b="1" dirty="0" smtClean="0">
                <a:solidFill>
                  <a:srgbClr val="C00000"/>
                </a:solidFill>
              </a:rPr>
              <a:t>Quarterly Census of Employment and Wages from BLS</a:t>
            </a:r>
          </a:p>
          <a:p>
            <a:r>
              <a:rPr lang="en-US" b="1" dirty="0" smtClean="0">
                <a:solidFill>
                  <a:srgbClr val="C00000"/>
                </a:solidFill>
              </a:rPr>
              <a:t>Longitudinal Employer-Household Dynamics Data from the Census</a:t>
            </a:r>
          </a:p>
          <a:p>
            <a:r>
              <a:rPr lang="en-US" b="1" dirty="0" smtClean="0"/>
              <a:t>Earnings and Employment Data from the Social Security Administration</a:t>
            </a:r>
          </a:p>
          <a:p>
            <a:r>
              <a:rPr lang="en-US" b="1" dirty="0" smtClean="0">
                <a:solidFill>
                  <a:srgbClr val="0070C0"/>
                </a:solidFill>
              </a:rPr>
              <a:t>OSHA Inspection and Enforcement Data</a:t>
            </a:r>
            <a:endParaRPr lang="en-US" b="1" dirty="0">
              <a:solidFill>
                <a:srgbClr val="0070C0"/>
              </a:solidFill>
            </a:endParaRPr>
          </a:p>
        </p:txBody>
      </p:sp>
    </p:spTree>
    <p:extLst>
      <p:ext uri="{BB962C8B-B14F-4D97-AF65-F5344CB8AC3E}">
        <p14:creationId xmlns:p14="http://schemas.microsoft.com/office/powerpoint/2010/main" xmlns="" val="421876486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a:t>Most Relevant </a:t>
            </a:r>
            <a:r>
              <a:rPr lang="en-US" sz="3600" b="1" dirty="0" smtClean="0"/>
              <a:t>and/or </a:t>
            </a:r>
            <a:r>
              <a:rPr lang="en-US" sz="3600" b="1" dirty="0"/>
              <a:t>Important (to all)</a:t>
            </a:r>
            <a:br>
              <a:rPr lang="en-US" sz="3600" b="1" dirty="0"/>
            </a:br>
            <a:r>
              <a:rPr lang="en-US" sz="3600" b="1" dirty="0" smtClean="0"/>
              <a:t>Welfare Administrative Data</a:t>
            </a:r>
            <a:endParaRPr lang="en-US" sz="3600" dirty="0"/>
          </a:p>
        </p:txBody>
      </p:sp>
      <p:sp>
        <p:nvSpPr>
          <p:cNvPr id="3" name="Content Placeholder 2"/>
          <p:cNvSpPr>
            <a:spLocks noGrp="1"/>
          </p:cNvSpPr>
          <p:nvPr>
            <p:ph idx="1"/>
          </p:nvPr>
        </p:nvSpPr>
        <p:spPr/>
        <p:txBody>
          <a:bodyPr>
            <a:normAutofit fontScale="85000" lnSpcReduction="10000"/>
          </a:bodyPr>
          <a:lstStyle/>
          <a:p>
            <a:r>
              <a:rPr lang="en-US" b="1" dirty="0">
                <a:solidFill>
                  <a:srgbClr val="C00000"/>
                </a:solidFill>
              </a:rPr>
              <a:t>ERS SNAP </a:t>
            </a:r>
            <a:r>
              <a:rPr lang="en-US" b="1" dirty="0" smtClean="0">
                <a:solidFill>
                  <a:srgbClr val="C00000"/>
                </a:solidFill>
              </a:rPr>
              <a:t>Data System </a:t>
            </a:r>
            <a:r>
              <a:rPr lang="en-US" sz="2200" b="1" dirty="0" smtClean="0"/>
              <a:t>(Not used because of restrictions)</a:t>
            </a:r>
            <a:endParaRPr lang="en-US" sz="2200" b="1" dirty="0" smtClean="0">
              <a:solidFill>
                <a:srgbClr val="C00000"/>
              </a:solidFill>
            </a:endParaRPr>
          </a:p>
          <a:p>
            <a:r>
              <a:rPr lang="en-US" b="1" dirty="0" smtClean="0">
                <a:solidFill>
                  <a:srgbClr val="C00000"/>
                </a:solidFill>
              </a:rPr>
              <a:t>CMS Data </a:t>
            </a:r>
            <a:r>
              <a:rPr lang="en-US" b="1" dirty="0">
                <a:solidFill>
                  <a:srgbClr val="C00000"/>
                </a:solidFill>
              </a:rPr>
              <a:t>on Children’s Health Insurance </a:t>
            </a:r>
            <a:r>
              <a:rPr lang="en-US" b="1" dirty="0" smtClean="0">
                <a:solidFill>
                  <a:srgbClr val="C00000"/>
                </a:solidFill>
              </a:rPr>
              <a:t>Program</a:t>
            </a:r>
            <a:r>
              <a:rPr lang="en-US" sz="2000" b="1" dirty="0" smtClean="0">
                <a:solidFill>
                  <a:srgbClr val="C00000"/>
                </a:solidFill>
              </a:rPr>
              <a:t> </a:t>
            </a:r>
            <a:r>
              <a:rPr lang="en-US" sz="2000" b="1" dirty="0" smtClean="0"/>
              <a:t>(</a:t>
            </a:r>
            <a:r>
              <a:rPr lang="en-US" sz="2400" b="1" dirty="0" smtClean="0"/>
              <a:t>Not used because of restrictions)</a:t>
            </a:r>
          </a:p>
          <a:p>
            <a:r>
              <a:rPr lang="en-US" b="1" dirty="0" smtClean="0">
                <a:solidFill>
                  <a:srgbClr val="C00000"/>
                </a:solidFill>
              </a:rPr>
              <a:t>Social </a:t>
            </a:r>
            <a:r>
              <a:rPr lang="en-US" b="1" dirty="0">
                <a:solidFill>
                  <a:srgbClr val="C00000"/>
                </a:solidFill>
              </a:rPr>
              <a:t>Security Program </a:t>
            </a:r>
            <a:r>
              <a:rPr lang="en-US" b="1" dirty="0" smtClean="0">
                <a:solidFill>
                  <a:srgbClr val="C00000"/>
                </a:solidFill>
              </a:rPr>
              <a:t>Data </a:t>
            </a:r>
            <a:r>
              <a:rPr lang="en-US" sz="2000" b="1" dirty="0" smtClean="0">
                <a:solidFill>
                  <a:srgbClr val="C00000"/>
                </a:solidFill>
              </a:rPr>
              <a:t>(</a:t>
            </a:r>
            <a:r>
              <a:rPr lang="en-US" sz="2400" b="1" dirty="0" smtClean="0"/>
              <a:t>Not </a:t>
            </a:r>
            <a:r>
              <a:rPr lang="en-US" sz="2400" b="1" dirty="0"/>
              <a:t>used because of restrictions</a:t>
            </a:r>
            <a:r>
              <a:rPr lang="en-US" sz="2400" b="1" dirty="0" smtClean="0"/>
              <a:t>)</a:t>
            </a:r>
            <a:endParaRPr lang="en-US" b="1" dirty="0" smtClean="0">
              <a:solidFill>
                <a:srgbClr val="C00000"/>
              </a:solidFill>
            </a:endParaRPr>
          </a:p>
          <a:p>
            <a:r>
              <a:rPr lang="en-US" b="1" dirty="0" smtClean="0"/>
              <a:t>TANF Program Data </a:t>
            </a:r>
            <a:r>
              <a:rPr lang="en-US" sz="2000" b="1" dirty="0" smtClean="0"/>
              <a:t>(Not used because of restrictions)</a:t>
            </a:r>
            <a:endParaRPr lang="en-US" b="1" dirty="0" smtClean="0"/>
          </a:p>
          <a:p>
            <a:r>
              <a:rPr lang="en-US" b="1" dirty="0" smtClean="0"/>
              <a:t>Department </a:t>
            </a:r>
            <a:r>
              <a:rPr lang="en-US" b="1" dirty="0"/>
              <a:t>of </a:t>
            </a:r>
            <a:r>
              <a:rPr lang="en-US" b="1" dirty="0" smtClean="0"/>
              <a:t>Labor, Retirement </a:t>
            </a:r>
            <a:r>
              <a:rPr lang="en-US" b="1" dirty="0"/>
              <a:t>and Welfare Benefit Plan </a:t>
            </a:r>
            <a:r>
              <a:rPr lang="en-US" b="1" dirty="0" smtClean="0"/>
              <a:t>Data</a:t>
            </a:r>
          </a:p>
          <a:p>
            <a:r>
              <a:rPr lang="en-US" b="1" dirty="0">
                <a:solidFill>
                  <a:schemeClr val="tx2"/>
                </a:solidFill>
              </a:rPr>
              <a:t>Veterans Benefits Administration Reports </a:t>
            </a:r>
            <a:r>
              <a:rPr lang="en-US" b="1" dirty="0" smtClean="0">
                <a:solidFill>
                  <a:schemeClr val="tx2"/>
                </a:solidFill>
              </a:rPr>
              <a:t>Data</a:t>
            </a:r>
          </a:p>
          <a:p>
            <a:r>
              <a:rPr lang="en-US" b="1" dirty="0" smtClean="0">
                <a:solidFill>
                  <a:schemeClr val="tx2"/>
                </a:solidFill>
              </a:rPr>
              <a:t>HUD </a:t>
            </a:r>
            <a:r>
              <a:rPr lang="en-US" b="1" dirty="0">
                <a:solidFill>
                  <a:schemeClr val="tx2"/>
                </a:solidFill>
              </a:rPr>
              <a:t>National Low Income Housing Tax Credit Database</a:t>
            </a:r>
          </a:p>
          <a:p>
            <a:endParaRPr lang="en-US" b="1" dirty="0">
              <a:solidFill>
                <a:schemeClr val="accent1"/>
              </a:solidFill>
            </a:endParaRPr>
          </a:p>
        </p:txBody>
      </p:sp>
    </p:spTree>
    <p:extLst>
      <p:ext uri="{BB962C8B-B14F-4D97-AF65-F5344CB8AC3E}">
        <p14:creationId xmlns:p14="http://schemas.microsoft.com/office/powerpoint/2010/main" xmlns="" val="500539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Most Relevant and Important (to all) Health Administrative Data Sets</a:t>
            </a:r>
            <a:endParaRPr lang="en-US" b="1" dirty="0"/>
          </a:p>
        </p:txBody>
      </p:sp>
      <p:sp>
        <p:nvSpPr>
          <p:cNvPr id="3" name="Content Placeholder 2"/>
          <p:cNvSpPr>
            <a:spLocks noGrp="1"/>
          </p:cNvSpPr>
          <p:nvPr>
            <p:ph idx="1"/>
          </p:nvPr>
        </p:nvSpPr>
        <p:spPr/>
        <p:txBody>
          <a:bodyPr/>
          <a:lstStyle/>
          <a:p>
            <a:r>
              <a:rPr lang="en-US" b="1" dirty="0" smtClean="0">
                <a:solidFill>
                  <a:srgbClr val="C00000"/>
                </a:solidFill>
              </a:rPr>
              <a:t>CMS National Health Expenditures Data </a:t>
            </a:r>
          </a:p>
          <a:p>
            <a:r>
              <a:rPr lang="en-US" b="1" dirty="0" smtClean="0">
                <a:solidFill>
                  <a:srgbClr val="C00000"/>
                </a:solidFill>
              </a:rPr>
              <a:t>NCHS National Vital Statistics </a:t>
            </a:r>
          </a:p>
          <a:p>
            <a:r>
              <a:rPr lang="en-US" b="1" dirty="0" smtClean="0"/>
              <a:t>AHQR Health Care Utilization Data</a:t>
            </a:r>
          </a:p>
          <a:p>
            <a:r>
              <a:rPr lang="en-US" b="1" dirty="0" smtClean="0"/>
              <a:t>CMS Medicare Claims Data</a:t>
            </a:r>
          </a:p>
          <a:p>
            <a:endParaRPr lang="en-US" dirty="0"/>
          </a:p>
        </p:txBody>
      </p:sp>
    </p:spTree>
    <p:extLst>
      <p:ext uri="{BB962C8B-B14F-4D97-AF65-F5344CB8AC3E}">
        <p14:creationId xmlns:p14="http://schemas.microsoft.com/office/powerpoint/2010/main" xmlns="" val="305675589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t>Most Relevant and Important (to all) </a:t>
            </a:r>
            <a:br>
              <a:rPr lang="en-US" sz="3600" b="1" dirty="0" smtClean="0"/>
            </a:br>
            <a:r>
              <a:rPr lang="en-US" sz="3600" b="1" dirty="0" smtClean="0"/>
              <a:t>International Development Admin. Data</a:t>
            </a:r>
            <a:endParaRPr lang="en-US" sz="3600" b="1" dirty="0"/>
          </a:p>
        </p:txBody>
      </p:sp>
      <p:sp>
        <p:nvSpPr>
          <p:cNvPr id="3" name="Content Placeholder 2"/>
          <p:cNvSpPr>
            <a:spLocks noGrp="1"/>
          </p:cNvSpPr>
          <p:nvPr>
            <p:ph idx="1"/>
          </p:nvPr>
        </p:nvSpPr>
        <p:spPr/>
        <p:txBody>
          <a:bodyPr/>
          <a:lstStyle/>
          <a:p>
            <a:r>
              <a:rPr lang="en-US" b="1" dirty="0" smtClean="0">
                <a:solidFill>
                  <a:srgbClr val="C00000"/>
                </a:solidFill>
              </a:rPr>
              <a:t>BEA data on Foreign Direct Investment</a:t>
            </a:r>
          </a:p>
          <a:p>
            <a:r>
              <a:rPr lang="en-US" b="1" dirty="0" smtClean="0">
                <a:solidFill>
                  <a:srgbClr val="C00000"/>
                </a:solidFill>
              </a:rPr>
              <a:t>BEA International Accounts data</a:t>
            </a:r>
          </a:p>
          <a:p>
            <a:r>
              <a:rPr lang="en-US" b="1" dirty="0" smtClean="0">
                <a:solidFill>
                  <a:srgbClr val="C00000"/>
                </a:solidFill>
              </a:rPr>
              <a:t>Foreign Exchange Rates Data from the Federal Reserve.</a:t>
            </a:r>
            <a:endParaRPr lang="en-US" b="1" dirty="0">
              <a:solidFill>
                <a:srgbClr val="C00000"/>
              </a:solidFill>
            </a:endParaRPr>
          </a:p>
        </p:txBody>
      </p:sp>
    </p:spTree>
    <p:extLst>
      <p:ext uri="{BB962C8B-B14F-4D97-AF65-F5344CB8AC3E}">
        <p14:creationId xmlns:p14="http://schemas.microsoft.com/office/powerpoint/2010/main" xmlns="" val="266369338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81000"/>
            <a:ext cx="8763000" cy="1143000"/>
          </a:xfrm>
        </p:spPr>
        <p:txBody>
          <a:bodyPr>
            <a:noAutofit/>
          </a:bodyPr>
          <a:lstStyle/>
          <a:p>
            <a:r>
              <a:rPr lang="en-US" sz="3600" b="1" dirty="0" smtClean="0"/>
              <a:t>Most Relevant and Important (to all) </a:t>
            </a:r>
            <a:br>
              <a:rPr lang="en-US" sz="3600" b="1" dirty="0" smtClean="0"/>
            </a:br>
            <a:r>
              <a:rPr lang="en-US" sz="3600" b="1" dirty="0" smtClean="0"/>
              <a:t>Natural Resources  Administrative Data</a:t>
            </a:r>
            <a:endParaRPr lang="en-US" sz="3600" b="1" dirty="0"/>
          </a:p>
        </p:txBody>
      </p:sp>
      <p:sp>
        <p:nvSpPr>
          <p:cNvPr id="3" name="Content Placeholder 2"/>
          <p:cNvSpPr>
            <a:spLocks noGrp="1"/>
          </p:cNvSpPr>
          <p:nvPr>
            <p:ph idx="1"/>
          </p:nvPr>
        </p:nvSpPr>
        <p:spPr/>
        <p:txBody>
          <a:bodyPr/>
          <a:lstStyle/>
          <a:p>
            <a:r>
              <a:rPr lang="en-US" b="1" dirty="0" smtClean="0">
                <a:solidFill>
                  <a:srgbClr val="C00000"/>
                </a:solidFill>
              </a:rPr>
              <a:t>Cropland data by National Agricultural Statistics Service </a:t>
            </a:r>
          </a:p>
          <a:p>
            <a:r>
              <a:rPr lang="en-US" b="1" dirty="0" smtClean="0">
                <a:solidFill>
                  <a:srgbClr val="C00000"/>
                </a:solidFill>
              </a:rPr>
              <a:t>USGS Land Cover and Land Use Data</a:t>
            </a:r>
          </a:p>
          <a:p>
            <a:r>
              <a:rPr lang="en-US" b="1" dirty="0" smtClean="0">
                <a:solidFill>
                  <a:srgbClr val="C00000"/>
                </a:solidFill>
              </a:rPr>
              <a:t>USGS Water Resources Data </a:t>
            </a:r>
          </a:p>
          <a:p>
            <a:r>
              <a:rPr lang="en-US" b="1" u="none" strike="noStrike" dirty="0" smtClean="0">
                <a:solidFill>
                  <a:srgbClr val="0070C0"/>
                </a:solidFill>
                <a:effectLst/>
              </a:rPr>
              <a:t>National Marine Fisheries Service: Commercial and Recreational Fisheries Statistics</a:t>
            </a:r>
            <a:endParaRPr lang="en-US" b="1" i="0" u="none" strike="noStrike" dirty="0" smtClean="0">
              <a:solidFill>
                <a:srgbClr val="0070C0"/>
              </a:solidFill>
              <a:effectLst/>
              <a:latin typeface="Calibri" panose="020F0502020204030204" pitchFamily="34" charset="0"/>
            </a:endParaRPr>
          </a:p>
          <a:p>
            <a:endParaRPr lang="en-US" dirty="0">
              <a:solidFill>
                <a:srgbClr val="C00000"/>
              </a:solidFill>
            </a:endParaRPr>
          </a:p>
        </p:txBody>
      </p:sp>
    </p:spTree>
    <p:extLst>
      <p:ext uri="{BB962C8B-B14F-4D97-AF65-F5344CB8AC3E}">
        <p14:creationId xmlns:p14="http://schemas.microsoft.com/office/powerpoint/2010/main" xmlns="" val="376186008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533400"/>
            <a:ext cx="8229600" cy="1143000"/>
          </a:xfrm>
        </p:spPr>
        <p:txBody>
          <a:bodyPr>
            <a:noAutofit/>
          </a:bodyPr>
          <a:lstStyle/>
          <a:p>
            <a:r>
              <a:rPr lang="en-US" sz="3600" b="1" dirty="0" smtClean="0"/>
              <a:t>Most Relevant and Important (to all) Urban, Regional  and Transportation Administrative Data</a:t>
            </a:r>
            <a:endParaRPr lang="en-US" sz="3600" b="1" dirty="0"/>
          </a:p>
        </p:txBody>
      </p:sp>
      <p:sp>
        <p:nvSpPr>
          <p:cNvPr id="3" name="Content Placeholder 2"/>
          <p:cNvSpPr>
            <a:spLocks noGrp="1"/>
          </p:cNvSpPr>
          <p:nvPr>
            <p:ph idx="1"/>
          </p:nvPr>
        </p:nvSpPr>
        <p:spPr>
          <a:xfrm>
            <a:off x="609600" y="2303283"/>
            <a:ext cx="8229600" cy="3487918"/>
          </a:xfrm>
        </p:spPr>
        <p:txBody>
          <a:bodyPr/>
          <a:lstStyle/>
          <a:p>
            <a:r>
              <a:rPr lang="en-US" b="1" dirty="0" smtClean="0">
                <a:solidFill>
                  <a:srgbClr val="C00000"/>
                </a:solidFill>
              </a:rPr>
              <a:t>County and Zip Code Business Patterns Data from Census</a:t>
            </a:r>
          </a:p>
          <a:p>
            <a:r>
              <a:rPr lang="en-US" b="1" dirty="0" smtClean="0">
                <a:solidFill>
                  <a:srgbClr val="0070C0"/>
                </a:solidFill>
              </a:rPr>
              <a:t>BTS Air Carrier Statistics, </a:t>
            </a:r>
          </a:p>
          <a:p>
            <a:r>
              <a:rPr lang="en-US" b="1" dirty="0" smtClean="0">
                <a:solidFill>
                  <a:srgbClr val="0070C0"/>
                </a:solidFill>
              </a:rPr>
              <a:t>EPA Superfund Database</a:t>
            </a:r>
          </a:p>
          <a:p>
            <a:r>
              <a:rPr lang="en-US" b="1" dirty="0" smtClean="0">
                <a:solidFill>
                  <a:srgbClr val="0070C0"/>
                </a:solidFill>
              </a:rPr>
              <a:t>HUD Fair Market Rents Data</a:t>
            </a:r>
          </a:p>
          <a:p>
            <a:endParaRPr lang="en-US" dirty="0" smtClean="0">
              <a:solidFill>
                <a:srgbClr val="C00000"/>
              </a:solidFill>
            </a:endParaRPr>
          </a:p>
        </p:txBody>
      </p:sp>
    </p:spTree>
    <p:extLst>
      <p:ext uri="{BB962C8B-B14F-4D97-AF65-F5344CB8AC3E}">
        <p14:creationId xmlns:p14="http://schemas.microsoft.com/office/powerpoint/2010/main" xmlns="" val="135665916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a:t>Most Relevant and Important (to all</a:t>
            </a:r>
            <a:r>
              <a:rPr lang="en-US" sz="3600" b="1" dirty="0" smtClean="0"/>
              <a:t>)</a:t>
            </a:r>
            <a:br>
              <a:rPr lang="en-US" sz="3600" b="1" dirty="0" smtClean="0"/>
            </a:br>
            <a:r>
              <a:rPr lang="en-US" sz="3600" b="1" dirty="0" smtClean="0"/>
              <a:t>Macroeconomic Admin. Data</a:t>
            </a:r>
            <a:endParaRPr lang="en-US" sz="3600" dirty="0"/>
          </a:p>
        </p:txBody>
      </p:sp>
      <p:sp>
        <p:nvSpPr>
          <p:cNvPr id="3" name="Content Placeholder 2"/>
          <p:cNvSpPr>
            <a:spLocks noGrp="1"/>
          </p:cNvSpPr>
          <p:nvPr>
            <p:ph idx="1"/>
          </p:nvPr>
        </p:nvSpPr>
        <p:spPr/>
        <p:txBody>
          <a:bodyPr/>
          <a:lstStyle/>
          <a:p>
            <a:pPr marL="285750" indent="-285750"/>
            <a:r>
              <a:rPr lang="en-US" b="1" dirty="0">
                <a:solidFill>
                  <a:srgbClr val="C00000"/>
                </a:solidFill>
              </a:rPr>
              <a:t>BEA </a:t>
            </a:r>
            <a:r>
              <a:rPr lang="en-US" b="1" dirty="0" smtClean="0">
                <a:solidFill>
                  <a:srgbClr val="C00000"/>
                </a:solidFill>
              </a:rPr>
              <a:t>National Income and Product Accounts </a:t>
            </a:r>
          </a:p>
          <a:p>
            <a:pPr marL="285750" indent="-285750"/>
            <a:r>
              <a:rPr lang="en-US" b="1" dirty="0" smtClean="0">
                <a:solidFill>
                  <a:srgbClr val="C00000"/>
                </a:solidFill>
              </a:rPr>
              <a:t>IRS </a:t>
            </a:r>
            <a:r>
              <a:rPr lang="en-US" b="1" dirty="0">
                <a:solidFill>
                  <a:srgbClr val="C00000"/>
                </a:solidFill>
              </a:rPr>
              <a:t>corporate and individual tax statistics</a:t>
            </a:r>
          </a:p>
          <a:p>
            <a:pPr marL="285750" indent="-285750"/>
            <a:r>
              <a:rPr lang="en-US" b="1" dirty="0" smtClean="0"/>
              <a:t>Department of Treasury Interest </a:t>
            </a:r>
            <a:r>
              <a:rPr lang="en-US" b="1" dirty="0"/>
              <a:t>Rate </a:t>
            </a:r>
            <a:r>
              <a:rPr lang="en-US" b="1" dirty="0" smtClean="0"/>
              <a:t>Statistics</a:t>
            </a:r>
          </a:p>
          <a:p>
            <a:pPr marL="285750" indent="-285750"/>
            <a:r>
              <a:rPr lang="en-US" b="1" dirty="0" smtClean="0"/>
              <a:t>Government </a:t>
            </a:r>
            <a:r>
              <a:rPr lang="en-US" b="1" dirty="0"/>
              <a:t>Expenditure and Receipts data </a:t>
            </a:r>
            <a:r>
              <a:rPr lang="en-US" b="1" dirty="0" smtClean="0"/>
              <a:t>from </a:t>
            </a:r>
            <a:r>
              <a:rPr lang="en-US" b="1" dirty="0"/>
              <a:t>the Federal Reserve</a:t>
            </a:r>
          </a:p>
          <a:p>
            <a:endParaRPr lang="en-US" dirty="0"/>
          </a:p>
        </p:txBody>
      </p:sp>
    </p:spTree>
    <p:extLst>
      <p:ext uri="{BB962C8B-B14F-4D97-AF65-F5344CB8AC3E}">
        <p14:creationId xmlns:p14="http://schemas.microsoft.com/office/powerpoint/2010/main" xmlns="" val="292460598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a:t>Most Relevant and Important (to all)</a:t>
            </a:r>
            <a:br>
              <a:rPr lang="en-US" sz="3600" b="1" dirty="0"/>
            </a:br>
            <a:r>
              <a:rPr lang="en-US" sz="3600" b="1" dirty="0" smtClean="0"/>
              <a:t>Business Administrative Data</a:t>
            </a:r>
            <a:endParaRPr lang="en-US" sz="3600" dirty="0"/>
          </a:p>
        </p:txBody>
      </p:sp>
      <p:sp>
        <p:nvSpPr>
          <p:cNvPr id="3" name="Content Placeholder 2"/>
          <p:cNvSpPr>
            <a:spLocks noGrp="1"/>
          </p:cNvSpPr>
          <p:nvPr>
            <p:ph idx="1"/>
          </p:nvPr>
        </p:nvSpPr>
        <p:spPr/>
        <p:txBody>
          <a:bodyPr/>
          <a:lstStyle/>
          <a:p>
            <a:r>
              <a:rPr lang="en-US" b="1" dirty="0">
                <a:solidFill>
                  <a:srgbClr val="C00000"/>
                </a:solidFill>
              </a:rPr>
              <a:t>Census Business Register Data and Longitudinal Business </a:t>
            </a:r>
            <a:r>
              <a:rPr lang="en-US" b="1" dirty="0" smtClean="0">
                <a:solidFill>
                  <a:srgbClr val="C00000"/>
                </a:solidFill>
              </a:rPr>
              <a:t>Database</a:t>
            </a:r>
          </a:p>
          <a:p>
            <a:r>
              <a:rPr lang="en-US" b="1" dirty="0" smtClean="0">
                <a:solidFill>
                  <a:srgbClr val="C00000"/>
                </a:solidFill>
              </a:rPr>
              <a:t>Consumer </a:t>
            </a:r>
            <a:r>
              <a:rPr lang="en-US" b="1" dirty="0">
                <a:solidFill>
                  <a:srgbClr val="C00000"/>
                </a:solidFill>
              </a:rPr>
              <a:t>Credit Data </a:t>
            </a:r>
            <a:r>
              <a:rPr lang="en-US" b="1" dirty="0" smtClean="0">
                <a:solidFill>
                  <a:srgbClr val="C00000"/>
                </a:solidFill>
              </a:rPr>
              <a:t>from </a:t>
            </a:r>
            <a:r>
              <a:rPr lang="en-US" b="1" dirty="0">
                <a:solidFill>
                  <a:srgbClr val="C00000"/>
                </a:solidFill>
              </a:rPr>
              <a:t>the Federal </a:t>
            </a:r>
            <a:r>
              <a:rPr lang="en-US" b="1" dirty="0" smtClean="0">
                <a:solidFill>
                  <a:srgbClr val="C00000"/>
                </a:solidFill>
              </a:rPr>
              <a:t>Reserve</a:t>
            </a:r>
          </a:p>
          <a:p>
            <a:r>
              <a:rPr lang="en-US" b="1" dirty="0">
                <a:solidFill>
                  <a:schemeClr val="tx2"/>
                </a:solidFill>
              </a:rPr>
              <a:t>SEC Electronic Records and Filings </a:t>
            </a:r>
            <a:r>
              <a:rPr lang="en-US" b="1" dirty="0" smtClean="0">
                <a:solidFill>
                  <a:schemeClr val="tx2"/>
                </a:solidFill>
              </a:rPr>
              <a:t>Data</a:t>
            </a:r>
            <a:endParaRPr lang="en-US" b="1" dirty="0">
              <a:solidFill>
                <a:schemeClr val="tx2"/>
              </a:solidFill>
            </a:endParaRPr>
          </a:p>
        </p:txBody>
      </p:sp>
    </p:spTree>
    <p:extLst>
      <p:ext uri="{BB962C8B-B14F-4D97-AF65-F5344CB8AC3E}">
        <p14:creationId xmlns:p14="http://schemas.microsoft.com/office/powerpoint/2010/main" xmlns="" val="31903608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4926" y="1752600"/>
            <a:ext cx="8229600" cy="1143000"/>
          </a:xfrm>
        </p:spPr>
        <p:txBody>
          <a:bodyPr>
            <a:normAutofit fontScale="90000"/>
          </a:bodyPr>
          <a:lstStyle/>
          <a:p>
            <a:r>
              <a:rPr lang="en-US" b="1" dirty="0" smtClean="0"/>
              <a:t>Council of Professional Associations on Federal Statistics (COPAFS)</a:t>
            </a:r>
            <a:endParaRPr lang="en-US" b="1" dirty="0"/>
          </a:p>
        </p:txBody>
      </p:sp>
      <p:sp>
        <p:nvSpPr>
          <p:cNvPr id="3" name="Content Placeholder 2"/>
          <p:cNvSpPr>
            <a:spLocks noGrp="1"/>
          </p:cNvSpPr>
          <p:nvPr>
            <p:ph idx="1"/>
          </p:nvPr>
        </p:nvSpPr>
        <p:spPr/>
        <p:txBody>
          <a:bodyPr/>
          <a:lstStyle/>
          <a:p>
            <a:endParaRPr lang="en-US" dirty="0" smtClean="0"/>
          </a:p>
          <a:p>
            <a:endParaRPr lang="en-US" dirty="0"/>
          </a:p>
          <a:p>
            <a:endParaRPr lang="en-US" dirty="0" smtClean="0"/>
          </a:p>
          <a:p>
            <a:r>
              <a:rPr lang="en-US" b="1" dirty="0" smtClean="0">
                <a:solidFill>
                  <a:srgbClr val="0070C0"/>
                </a:solidFill>
              </a:rPr>
              <a:t>COPAFS mission</a:t>
            </a:r>
          </a:p>
          <a:p>
            <a:r>
              <a:rPr lang="en-US" b="1" dirty="0" smtClean="0">
                <a:solidFill>
                  <a:srgbClr val="0070C0"/>
                </a:solidFill>
              </a:rPr>
              <a:t>Status of federal statistical agencies</a:t>
            </a:r>
          </a:p>
        </p:txBody>
      </p:sp>
      <p:pic>
        <p:nvPicPr>
          <p:cNvPr id="4" name="Picture 3"/>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3554437" y="304800"/>
            <a:ext cx="1188720" cy="1188720"/>
          </a:xfrm>
          <a:prstGeom prst="rect">
            <a:avLst/>
          </a:prstGeom>
        </p:spPr>
      </p:pic>
    </p:spTree>
    <p:extLst>
      <p:ext uri="{BB962C8B-B14F-4D97-AF65-F5344CB8AC3E}">
        <p14:creationId xmlns:p14="http://schemas.microsoft.com/office/powerpoint/2010/main" xmlns="" val="16671067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9677400" cy="1143000"/>
          </a:xfrm>
        </p:spPr>
        <p:txBody>
          <a:bodyPr>
            <a:noAutofit/>
          </a:bodyPr>
          <a:lstStyle/>
          <a:p>
            <a:r>
              <a:rPr lang="en-US" sz="3600" b="1" dirty="0" smtClean="0">
                <a:solidFill>
                  <a:schemeClr val="accent1"/>
                </a:solidFill>
              </a:rPr>
              <a:t>Ten Most Relevant </a:t>
            </a:r>
            <a:r>
              <a:rPr lang="en-US" sz="3600" b="1" dirty="0">
                <a:solidFill>
                  <a:schemeClr val="accent1"/>
                </a:solidFill>
              </a:rPr>
              <a:t>and </a:t>
            </a:r>
            <a:r>
              <a:rPr lang="en-US" sz="3600" b="1" dirty="0" smtClean="0">
                <a:solidFill>
                  <a:schemeClr val="accent1"/>
                </a:solidFill>
              </a:rPr>
              <a:t>Important Data Sets </a:t>
            </a:r>
            <a:r>
              <a:rPr lang="en-US" sz="3600" b="1" dirty="0" smtClean="0"/>
              <a:t>Across All Categories</a:t>
            </a:r>
            <a:endParaRPr lang="en-US" sz="3600" b="1" dirty="0"/>
          </a:p>
        </p:txBody>
      </p:sp>
      <p:graphicFrame>
        <p:nvGraphicFramePr>
          <p:cNvPr id="4" name="Table 3"/>
          <p:cNvGraphicFramePr>
            <a:graphicFrameLocks noGrp="1"/>
          </p:cNvGraphicFramePr>
          <p:nvPr>
            <p:extLst>
              <p:ext uri="{D42A27DB-BD31-4B8C-83A1-F6EECF244321}">
                <p14:modId xmlns:p14="http://schemas.microsoft.com/office/powerpoint/2010/main" xmlns="" val="1233196503"/>
              </p:ext>
            </p:extLst>
          </p:nvPr>
        </p:nvGraphicFramePr>
        <p:xfrm>
          <a:off x="457200" y="914400"/>
          <a:ext cx="8229600" cy="5653424"/>
        </p:xfrm>
        <a:graphic>
          <a:graphicData uri="http://schemas.openxmlformats.org/drawingml/2006/table">
            <a:tbl>
              <a:tblPr>
                <a:tableStyleId>{7DF18680-E054-41AD-8BC1-D1AEF772440D}</a:tableStyleId>
              </a:tblPr>
              <a:tblGrid>
                <a:gridCol w="685800"/>
                <a:gridCol w="7543800"/>
              </a:tblGrid>
              <a:tr h="518708">
                <a:tc>
                  <a:txBody>
                    <a:bodyPr/>
                    <a:lstStyle/>
                    <a:p>
                      <a:pPr algn="ctr" fontAlgn="b"/>
                      <a:r>
                        <a:rPr lang="en-US" sz="2800" b="1" u="none" strike="noStrike" dirty="0">
                          <a:solidFill>
                            <a:sysClr val="windowText" lastClr="000000"/>
                          </a:solidFill>
                          <a:effectLst/>
                        </a:rPr>
                        <a:t>1</a:t>
                      </a:r>
                      <a:endParaRPr lang="en-US" sz="2800" b="1" i="0" u="none" strike="noStrike" dirty="0">
                        <a:solidFill>
                          <a:sysClr val="windowText" lastClr="000000"/>
                        </a:solidFill>
                        <a:effectLst/>
                        <a:latin typeface="Calibri" panose="020F0502020204030204" pitchFamily="34" charset="0"/>
                      </a:endParaRPr>
                    </a:p>
                  </a:txBody>
                  <a:tcPr marL="1564" marR="1564" marT="1564" marB="0" anchor="ctr">
                    <a:solidFill>
                      <a:schemeClr val="accent6">
                        <a:lumMod val="40000"/>
                        <a:lumOff val="60000"/>
                      </a:schemeClr>
                    </a:solidFill>
                  </a:tcPr>
                </a:tc>
                <a:tc>
                  <a:txBody>
                    <a:bodyPr/>
                    <a:lstStyle/>
                    <a:p>
                      <a:pPr algn="l" fontAlgn="b"/>
                      <a:r>
                        <a:rPr lang="en-US" sz="2800" b="1" u="none" strike="noStrike" dirty="0" smtClean="0">
                          <a:solidFill>
                            <a:sysClr val="windowText" lastClr="000000"/>
                          </a:solidFill>
                          <a:effectLst/>
                        </a:rPr>
                        <a:t>BLS </a:t>
                      </a:r>
                      <a:r>
                        <a:rPr lang="en-US" sz="2800" b="1" u="none" strike="noStrike" dirty="0">
                          <a:solidFill>
                            <a:sysClr val="windowText" lastClr="000000"/>
                          </a:solidFill>
                          <a:effectLst/>
                        </a:rPr>
                        <a:t>Quarterly Census of Employment and </a:t>
                      </a:r>
                      <a:r>
                        <a:rPr lang="en-US" sz="2800" b="1" u="none" strike="noStrike" dirty="0" smtClean="0">
                          <a:solidFill>
                            <a:sysClr val="windowText" lastClr="000000"/>
                          </a:solidFill>
                          <a:effectLst/>
                        </a:rPr>
                        <a:t>Wages</a:t>
                      </a:r>
                      <a:endParaRPr lang="en-US" sz="2800" b="1" i="0" u="none" strike="noStrike" dirty="0">
                        <a:solidFill>
                          <a:sysClr val="windowText" lastClr="000000"/>
                        </a:solidFill>
                        <a:effectLst/>
                        <a:latin typeface="Calibri" panose="020F0502020204030204" pitchFamily="34" charset="0"/>
                      </a:endParaRPr>
                    </a:p>
                  </a:txBody>
                  <a:tcPr marL="1564" marR="1564" marT="1564" marB="0" anchor="ctr">
                    <a:solidFill>
                      <a:schemeClr val="accent6">
                        <a:lumMod val="40000"/>
                        <a:lumOff val="60000"/>
                      </a:schemeClr>
                    </a:solidFill>
                  </a:tcPr>
                </a:tc>
              </a:tr>
              <a:tr h="382574">
                <a:tc>
                  <a:txBody>
                    <a:bodyPr/>
                    <a:lstStyle/>
                    <a:p>
                      <a:pPr algn="ctr" fontAlgn="b"/>
                      <a:r>
                        <a:rPr lang="en-US" sz="2800" b="1" u="none" strike="noStrike" dirty="0">
                          <a:solidFill>
                            <a:sysClr val="windowText" lastClr="000000"/>
                          </a:solidFill>
                          <a:effectLst/>
                        </a:rPr>
                        <a:t>2</a:t>
                      </a:r>
                      <a:endParaRPr lang="en-US" sz="2800" b="1" i="0" u="none" strike="noStrike" dirty="0">
                        <a:solidFill>
                          <a:sysClr val="windowText" lastClr="000000"/>
                        </a:solidFill>
                        <a:effectLst/>
                        <a:latin typeface="Calibri" panose="020F0502020204030204" pitchFamily="34" charset="0"/>
                      </a:endParaRPr>
                    </a:p>
                  </a:txBody>
                  <a:tcPr marL="1564" marR="1564" marT="1564" marB="0" anchor="ctr"/>
                </a:tc>
                <a:tc>
                  <a:txBody>
                    <a:bodyPr/>
                    <a:lstStyle/>
                    <a:p>
                      <a:pPr algn="l" fontAlgn="b"/>
                      <a:r>
                        <a:rPr lang="en-US" sz="2800" b="1" u="none" strike="noStrike" dirty="0" smtClean="0">
                          <a:solidFill>
                            <a:sysClr val="windowText" lastClr="000000"/>
                          </a:solidFill>
                          <a:effectLst/>
                        </a:rPr>
                        <a:t>BEA </a:t>
                      </a:r>
                      <a:r>
                        <a:rPr lang="en-US" sz="2800" b="1" u="none" strike="noStrike" dirty="0">
                          <a:solidFill>
                            <a:sysClr val="windowText" lastClr="000000"/>
                          </a:solidFill>
                          <a:effectLst/>
                        </a:rPr>
                        <a:t>National Income and Product </a:t>
                      </a:r>
                      <a:r>
                        <a:rPr lang="en-US" sz="2800" b="1" u="none" strike="noStrike" dirty="0" smtClean="0">
                          <a:solidFill>
                            <a:sysClr val="windowText" lastClr="000000"/>
                          </a:solidFill>
                          <a:effectLst/>
                        </a:rPr>
                        <a:t>Accounts</a:t>
                      </a:r>
                      <a:endParaRPr lang="en-US" sz="2800" b="1" i="0" u="none" strike="noStrike" dirty="0">
                        <a:solidFill>
                          <a:sysClr val="windowText" lastClr="000000"/>
                        </a:solidFill>
                        <a:effectLst/>
                        <a:latin typeface="Calibri" panose="020F0502020204030204" pitchFamily="34" charset="0"/>
                      </a:endParaRPr>
                    </a:p>
                  </a:txBody>
                  <a:tcPr marL="1564" marR="1564" marT="1564" marB="0" anchor="ctr"/>
                </a:tc>
              </a:tr>
              <a:tr h="763750">
                <a:tc>
                  <a:txBody>
                    <a:bodyPr/>
                    <a:lstStyle/>
                    <a:p>
                      <a:pPr algn="ctr" fontAlgn="b"/>
                      <a:r>
                        <a:rPr lang="en-US" sz="2800" b="1" u="none" strike="noStrike" dirty="0">
                          <a:solidFill>
                            <a:sysClr val="windowText" lastClr="000000"/>
                          </a:solidFill>
                          <a:effectLst/>
                        </a:rPr>
                        <a:t>3</a:t>
                      </a:r>
                      <a:endParaRPr lang="en-US" sz="2800" b="1" i="0" u="none" strike="noStrike" dirty="0">
                        <a:solidFill>
                          <a:sysClr val="windowText" lastClr="000000"/>
                        </a:solidFill>
                        <a:effectLst/>
                        <a:latin typeface="Calibri" panose="020F0502020204030204" pitchFamily="34" charset="0"/>
                      </a:endParaRPr>
                    </a:p>
                  </a:txBody>
                  <a:tcPr marL="1564" marR="1564" marT="1564" marB="0" anchor="ctr">
                    <a:solidFill>
                      <a:schemeClr val="accent6">
                        <a:lumMod val="40000"/>
                        <a:lumOff val="60000"/>
                      </a:schemeClr>
                    </a:solidFill>
                  </a:tcPr>
                </a:tc>
                <a:tc>
                  <a:txBody>
                    <a:bodyPr/>
                    <a:lstStyle/>
                    <a:p>
                      <a:pPr algn="l" fontAlgn="b"/>
                      <a:r>
                        <a:rPr lang="en-US" sz="2800" b="1" u="none" strike="noStrike" dirty="0">
                          <a:solidFill>
                            <a:sysClr val="windowText" lastClr="000000"/>
                          </a:solidFill>
                          <a:effectLst/>
                        </a:rPr>
                        <a:t>Census: Longitudinal Employer-Household Dynamics Data</a:t>
                      </a:r>
                      <a:endParaRPr lang="en-US" sz="2800" b="1" i="0" u="none" strike="noStrike" dirty="0">
                        <a:solidFill>
                          <a:sysClr val="windowText" lastClr="000000"/>
                        </a:solidFill>
                        <a:effectLst/>
                        <a:latin typeface="Calibri" panose="020F0502020204030204" pitchFamily="34" charset="0"/>
                      </a:endParaRPr>
                    </a:p>
                  </a:txBody>
                  <a:tcPr marL="1564" marR="1564" marT="1564" marB="0" anchor="ctr">
                    <a:solidFill>
                      <a:schemeClr val="accent6">
                        <a:lumMod val="40000"/>
                        <a:lumOff val="60000"/>
                      </a:schemeClr>
                    </a:solidFill>
                  </a:tcPr>
                </a:tc>
              </a:tr>
              <a:tr h="382574">
                <a:tc>
                  <a:txBody>
                    <a:bodyPr/>
                    <a:lstStyle/>
                    <a:p>
                      <a:pPr algn="ctr" fontAlgn="b"/>
                      <a:r>
                        <a:rPr lang="en-US" sz="2800" b="1" u="none" strike="noStrike" dirty="0">
                          <a:solidFill>
                            <a:sysClr val="windowText" lastClr="000000"/>
                          </a:solidFill>
                          <a:effectLst/>
                        </a:rPr>
                        <a:t>4</a:t>
                      </a:r>
                      <a:endParaRPr lang="en-US" sz="2800" b="1" i="0" u="none" strike="noStrike" dirty="0">
                        <a:solidFill>
                          <a:sysClr val="windowText" lastClr="000000"/>
                        </a:solidFill>
                        <a:effectLst/>
                        <a:latin typeface="Calibri" panose="020F0502020204030204" pitchFamily="34" charset="0"/>
                      </a:endParaRPr>
                    </a:p>
                  </a:txBody>
                  <a:tcPr marL="1564" marR="1564" marT="1564" marB="0" anchor="ctr"/>
                </a:tc>
                <a:tc>
                  <a:txBody>
                    <a:bodyPr/>
                    <a:lstStyle/>
                    <a:p>
                      <a:pPr algn="l" fontAlgn="b"/>
                      <a:r>
                        <a:rPr lang="en-US" sz="2800" b="1" u="none" strike="noStrike" dirty="0">
                          <a:solidFill>
                            <a:sysClr val="windowText" lastClr="000000"/>
                          </a:solidFill>
                          <a:effectLst/>
                        </a:rPr>
                        <a:t>Census: County and Zip Code Business </a:t>
                      </a:r>
                      <a:r>
                        <a:rPr lang="en-US" sz="2800" b="1" u="none" strike="noStrike" dirty="0" smtClean="0">
                          <a:solidFill>
                            <a:sysClr val="windowText" lastClr="000000"/>
                          </a:solidFill>
                          <a:effectLst/>
                        </a:rPr>
                        <a:t>Patterns</a:t>
                      </a:r>
                      <a:endParaRPr lang="en-US" sz="2800" b="1" i="0" u="none" strike="noStrike" dirty="0">
                        <a:solidFill>
                          <a:sysClr val="windowText" lastClr="000000"/>
                        </a:solidFill>
                        <a:effectLst/>
                        <a:latin typeface="Calibri" panose="020F0502020204030204" pitchFamily="34" charset="0"/>
                      </a:endParaRPr>
                    </a:p>
                  </a:txBody>
                  <a:tcPr marL="1564" marR="1564" marT="1564" marB="0" anchor="ctr"/>
                </a:tc>
              </a:tr>
              <a:tr h="382574">
                <a:tc>
                  <a:txBody>
                    <a:bodyPr/>
                    <a:lstStyle/>
                    <a:p>
                      <a:pPr algn="ctr" fontAlgn="b"/>
                      <a:r>
                        <a:rPr lang="en-US" sz="2800" b="1" u="none" strike="noStrike" dirty="0">
                          <a:solidFill>
                            <a:sysClr val="windowText" lastClr="000000"/>
                          </a:solidFill>
                          <a:effectLst/>
                        </a:rPr>
                        <a:t>5</a:t>
                      </a:r>
                      <a:endParaRPr lang="en-US" sz="2800" b="1" i="0" u="none" strike="noStrike" dirty="0">
                        <a:solidFill>
                          <a:sysClr val="windowText" lastClr="000000"/>
                        </a:solidFill>
                        <a:effectLst/>
                        <a:latin typeface="Calibri" panose="020F0502020204030204" pitchFamily="34" charset="0"/>
                      </a:endParaRPr>
                    </a:p>
                  </a:txBody>
                  <a:tcPr marL="1564" marR="1564" marT="1564" marB="0" anchor="ctr">
                    <a:solidFill>
                      <a:schemeClr val="accent6">
                        <a:lumMod val="40000"/>
                        <a:lumOff val="60000"/>
                      </a:schemeClr>
                    </a:solidFill>
                  </a:tcPr>
                </a:tc>
                <a:tc>
                  <a:txBody>
                    <a:bodyPr/>
                    <a:lstStyle/>
                    <a:p>
                      <a:pPr algn="l" fontAlgn="b"/>
                      <a:r>
                        <a:rPr lang="en-US" sz="2800" b="1" u="none" strike="noStrike" dirty="0">
                          <a:solidFill>
                            <a:sysClr val="windowText" lastClr="000000"/>
                          </a:solidFill>
                          <a:effectLst/>
                        </a:rPr>
                        <a:t>Social Security </a:t>
                      </a:r>
                      <a:r>
                        <a:rPr lang="en-US" sz="2800" b="1" u="none" strike="noStrike" dirty="0" smtClean="0">
                          <a:solidFill>
                            <a:sysClr val="windowText" lastClr="000000"/>
                          </a:solidFill>
                          <a:effectLst/>
                        </a:rPr>
                        <a:t>Admin. </a:t>
                      </a:r>
                      <a:r>
                        <a:rPr lang="en-US" sz="2800" b="1" u="none" strike="noStrike" dirty="0">
                          <a:solidFill>
                            <a:sysClr val="windowText" lastClr="000000"/>
                          </a:solidFill>
                          <a:effectLst/>
                        </a:rPr>
                        <a:t>Earnings and </a:t>
                      </a:r>
                      <a:r>
                        <a:rPr lang="en-US" sz="2800" b="1" u="none" strike="noStrike" dirty="0" smtClean="0">
                          <a:solidFill>
                            <a:sysClr val="windowText" lastClr="000000"/>
                          </a:solidFill>
                          <a:effectLst/>
                        </a:rPr>
                        <a:t>Employment</a:t>
                      </a:r>
                      <a:endParaRPr lang="en-US" sz="2800" b="1" i="0" u="none" strike="noStrike" dirty="0">
                        <a:solidFill>
                          <a:sysClr val="windowText" lastClr="000000"/>
                        </a:solidFill>
                        <a:effectLst/>
                        <a:latin typeface="Calibri" panose="020F0502020204030204" pitchFamily="34" charset="0"/>
                      </a:endParaRPr>
                    </a:p>
                  </a:txBody>
                  <a:tcPr marL="1564" marR="1564" marT="1564" marB="0" anchor="ctr">
                    <a:solidFill>
                      <a:schemeClr val="accent6">
                        <a:lumMod val="40000"/>
                        <a:lumOff val="60000"/>
                      </a:schemeClr>
                    </a:solidFill>
                  </a:tcPr>
                </a:tc>
              </a:tr>
              <a:tr h="382574">
                <a:tc>
                  <a:txBody>
                    <a:bodyPr/>
                    <a:lstStyle/>
                    <a:p>
                      <a:pPr algn="ctr" fontAlgn="b"/>
                      <a:r>
                        <a:rPr lang="en-US" sz="2800" b="1" u="none" strike="noStrike" dirty="0">
                          <a:solidFill>
                            <a:sysClr val="windowText" lastClr="000000"/>
                          </a:solidFill>
                          <a:effectLst/>
                        </a:rPr>
                        <a:t>6</a:t>
                      </a:r>
                      <a:endParaRPr lang="en-US" sz="2800" b="1" i="0" u="none" strike="noStrike" dirty="0">
                        <a:solidFill>
                          <a:sysClr val="windowText" lastClr="000000"/>
                        </a:solidFill>
                        <a:effectLst/>
                        <a:latin typeface="Calibri" panose="020F0502020204030204" pitchFamily="34" charset="0"/>
                      </a:endParaRPr>
                    </a:p>
                  </a:txBody>
                  <a:tcPr marL="1564" marR="1564" marT="1564" marB="0" anchor="ctr"/>
                </a:tc>
                <a:tc>
                  <a:txBody>
                    <a:bodyPr/>
                    <a:lstStyle/>
                    <a:p>
                      <a:pPr algn="l" fontAlgn="b"/>
                      <a:r>
                        <a:rPr lang="en-US" sz="2800" b="1" u="none" strike="noStrike" dirty="0" smtClean="0">
                          <a:solidFill>
                            <a:sysClr val="windowText" lastClr="000000"/>
                          </a:solidFill>
                          <a:effectLst/>
                        </a:rPr>
                        <a:t>OSHA </a:t>
                      </a:r>
                      <a:r>
                        <a:rPr lang="en-US" sz="2800" b="1" u="none" strike="noStrike" dirty="0">
                          <a:solidFill>
                            <a:sysClr val="windowText" lastClr="000000"/>
                          </a:solidFill>
                          <a:effectLst/>
                        </a:rPr>
                        <a:t>Enforcement Data (Inspection Data)</a:t>
                      </a:r>
                      <a:endParaRPr lang="en-US" sz="2800" b="1" i="0" u="none" strike="noStrike" dirty="0">
                        <a:solidFill>
                          <a:sysClr val="windowText" lastClr="000000"/>
                        </a:solidFill>
                        <a:effectLst/>
                        <a:latin typeface="Calibri" panose="020F0502020204030204" pitchFamily="34" charset="0"/>
                      </a:endParaRPr>
                    </a:p>
                  </a:txBody>
                  <a:tcPr marL="1564" marR="1564" marT="1564" marB="0" anchor="ctr"/>
                </a:tc>
              </a:tr>
              <a:tr h="382574">
                <a:tc>
                  <a:txBody>
                    <a:bodyPr/>
                    <a:lstStyle/>
                    <a:p>
                      <a:pPr algn="ctr" fontAlgn="b"/>
                      <a:r>
                        <a:rPr lang="en-US" sz="2800" b="1" u="none" strike="noStrike" dirty="0">
                          <a:solidFill>
                            <a:sysClr val="windowText" lastClr="000000"/>
                          </a:solidFill>
                          <a:effectLst/>
                        </a:rPr>
                        <a:t>7</a:t>
                      </a:r>
                      <a:endParaRPr lang="en-US" sz="2800" b="1" i="0" u="none" strike="noStrike" dirty="0">
                        <a:solidFill>
                          <a:sysClr val="windowText" lastClr="000000"/>
                        </a:solidFill>
                        <a:effectLst/>
                        <a:latin typeface="Calibri" panose="020F0502020204030204" pitchFamily="34" charset="0"/>
                      </a:endParaRPr>
                    </a:p>
                  </a:txBody>
                  <a:tcPr marL="1564" marR="1564" marT="1564" marB="0" anchor="ctr">
                    <a:solidFill>
                      <a:schemeClr val="accent6">
                        <a:lumMod val="40000"/>
                        <a:lumOff val="60000"/>
                      </a:schemeClr>
                    </a:solidFill>
                  </a:tcPr>
                </a:tc>
                <a:tc>
                  <a:txBody>
                    <a:bodyPr/>
                    <a:lstStyle/>
                    <a:p>
                      <a:pPr algn="l" fontAlgn="b"/>
                      <a:r>
                        <a:rPr lang="en-US" sz="2800" b="1" u="none" strike="noStrike" dirty="0" smtClean="0">
                          <a:solidFill>
                            <a:sysClr val="windowText" lastClr="000000"/>
                          </a:solidFill>
                          <a:effectLst/>
                        </a:rPr>
                        <a:t>IRS: </a:t>
                      </a:r>
                      <a:r>
                        <a:rPr lang="en-US" sz="2800" b="1" u="none" strike="noStrike" dirty="0">
                          <a:solidFill>
                            <a:sysClr val="windowText" lastClr="000000"/>
                          </a:solidFill>
                          <a:effectLst/>
                        </a:rPr>
                        <a:t>Corporate </a:t>
                      </a:r>
                      <a:r>
                        <a:rPr lang="en-US" sz="2800" b="1" u="none" strike="noStrike" dirty="0" smtClean="0">
                          <a:solidFill>
                            <a:sysClr val="windowText" lastClr="000000"/>
                          </a:solidFill>
                          <a:effectLst/>
                        </a:rPr>
                        <a:t>and </a:t>
                      </a:r>
                      <a:r>
                        <a:rPr lang="en-US" sz="2800" b="1" u="none" strike="noStrike" dirty="0">
                          <a:solidFill>
                            <a:sysClr val="windowText" lastClr="000000"/>
                          </a:solidFill>
                          <a:effectLst/>
                        </a:rPr>
                        <a:t>Individual Tax Statistics</a:t>
                      </a:r>
                      <a:endParaRPr lang="en-US" sz="2800" b="1" i="0" u="none" strike="noStrike" dirty="0">
                        <a:solidFill>
                          <a:sysClr val="windowText" lastClr="000000"/>
                        </a:solidFill>
                        <a:effectLst/>
                        <a:latin typeface="Calibri" panose="020F0502020204030204" pitchFamily="34" charset="0"/>
                      </a:endParaRPr>
                    </a:p>
                  </a:txBody>
                  <a:tcPr marL="1564" marR="1564" marT="1564" marB="0" anchor="ctr">
                    <a:solidFill>
                      <a:schemeClr val="accent6">
                        <a:lumMod val="40000"/>
                        <a:lumOff val="60000"/>
                      </a:schemeClr>
                    </a:solidFill>
                  </a:tcPr>
                </a:tc>
              </a:tr>
              <a:tr h="763750">
                <a:tc>
                  <a:txBody>
                    <a:bodyPr/>
                    <a:lstStyle/>
                    <a:p>
                      <a:pPr algn="ctr" fontAlgn="b"/>
                      <a:r>
                        <a:rPr lang="en-US" sz="2800" b="1" u="none" strike="noStrike" dirty="0">
                          <a:solidFill>
                            <a:sysClr val="windowText" lastClr="000000"/>
                          </a:solidFill>
                          <a:effectLst/>
                        </a:rPr>
                        <a:t>8</a:t>
                      </a:r>
                      <a:endParaRPr lang="en-US" sz="2800" b="1" i="0" u="none" strike="noStrike" dirty="0">
                        <a:solidFill>
                          <a:sysClr val="windowText" lastClr="000000"/>
                        </a:solidFill>
                        <a:effectLst/>
                        <a:latin typeface="Calibri" panose="020F0502020204030204" pitchFamily="34" charset="0"/>
                      </a:endParaRPr>
                    </a:p>
                  </a:txBody>
                  <a:tcPr marL="1564" marR="1564" marT="1564" marB="0" anchor="ctr"/>
                </a:tc>
                <a:tc>
                  <a:txBody>
                    <a:bodyPr/>
                    <a:lstStyle/>
                    <a:p>
                      <a:pPr algn="l" fontAlgn="b"/>
                      <a:r>
                        <a:rPr lang="en-US" sz="2800" b="1" u="none" strike="noStrike" dirty="0">
                          <a:solidFill>
                            <a:sysClr val="windowText" lastClr="000000"/>
                          </a:solidFill>
                          <a:effectLst/>
                        </a:rPr>
                        <a:t>Census </a:t>
                      </a:r>
                      <a:r>
                        <a:rPr lang="en-US" sz="2800" b="1" u="none" strike="noStrike" dirty="0" smtClean="0">
                          <a:solidFill>
                            <a:sysClr val="windowText" lastClr="000000"/>
                          </a:solidFill>
                          <a:effectLst/>
                        </a:rPr>
                        <a:t>Business </a:t>
                      </a:r>
                      <a:r>
                        <a:rPr lang="en-US" sz="2800" b="1" u="none" strike="noStrike" dirty="0">
                          <a:solidFill>
                            <a:sysClr val="windowText" lastClr="000000"/>
                          </a:solidFill>
                          <a:effectLst/>
                        </a:rPr>
                        <a:t>Register </a:t>
                      </a:r>
                      <a:r>
                        <a:rPr lang="en-US" sz="2800" b="1" u="none" strike="noStrike" dirty="0" smtClean="0">
                          <a:solidFill>
                            <a:sysClr val="windowText" lastClr="000000"/>
                          </a:solidFill>
                          <a:effectLst/>
                        </a:rPr>
                        <a:t>and </a:t>
                      </a:r>
                      <a:r>
                        <a:rPr lang="en-US" sz="2800" b="1" u="none" strike="noStrike" dirty="0">
                          <a:solidFill>
                            <a:sysClr val="windowText" lastClr="000000"/>
                          </a:solidFill>
                          <a:effectLst/>
                        </a:rPr>
                        <a:t>Longitudinal Business </a:t>
                      </a:r>
                      <a:r>
                        <a:rPr lang="en-US" sz="2800" b="1" u="none" strike="noStrike" dirty="0" smtClean="0">
                          <a:solidFill>
                            <a:sysClr val="windowText" lastClr="000000"/>
                          </a:solidFill>
                          <a:effectLst/>
                        </a:rPr>
                        <a:t>Data</a:t>
                      </a:r>
                      <a:endParaRPr lang="en-US" sz="2800" b="1" i="0" u="none" strike="noStrike" dirty="0">
                        <a:solidFill>
                          <a:sysClr val="windowText" lastClr="000000"/>
                        </a:solidFill>
                        <a:effectLst/>
                        <a:latin typeface="Calibri" panose="020F0502020204030204" pitchFamily="34" charset="0"/>
                      </a:endParaRPr>
                    </a:p>
                  </a:txBody>
                  <a:tcPr marL="1564" marR="1564" marT="1564" marB="0" anchor="ctr"/>
                </a:tc>
              </a:tr>
              <a:tr h="382574">
                <a:tc>
                  <a:txBody>
                    <a:bodyPr/>
                    <a:lstStyle/>
                    <a:p>
                      <a:pPr algn="ctr" fontAlgn="b"/>
                      <a:r>
                        <a:rPr lang="en-US" sz="2800" b="1" u="none" strike="noStrike" dirty="0">
                          <a:solidFill>
                            <a:sysClr val="windowText" lastClr="000000"/>
                          </a:solidFill>
                          <a:effectLst/>
                        </a:rPr>
                        <a:t>9</a:t>
                      </a:r>
                      <a:endParaRPr lang="en-US" sz="2800" b="1" i="0" u="none" strike="noStrike" dirty="0">
                        <a:solidFill>
                          <a:sysClr val="windowText" lastClr="000000"/>
                        </a:solidFill>
                        <a:effectLst/>
                        <a:latin typeface="Calibri" panose="020F0502020204030204" pitchFamily="34" charset="0"/>
                      </a:endParaRPr>
                    </a:p>
                  </a:txBody>
                  <a:tcPr marL="1564" marR="1564" marT="1564" marB="0" anchor="ctr">
                    <a:solidFill>
                      <a:schemeClr val="accent6">
                        <a:lumMod val="40000"/>
                        <a:lumOff val="60000"/>
                      </a:schemeClr>
                    </a:solidFill>
                  </a:tcPr>
                </a:tc>
                <a:tc>
                  <a:txBody>
                    <a:bodyPr/>
                    <a:lstStyle/>
                    <a:p>
                      <a:pPr algn="l" fontAlgn="b"/>
                      <a:r>
                        <a:rPr lang="en-US" sz="2800" b="1" u="none" strike="noStrike" dirty="0">
                          <a:solidFill>
                            <a:sysClr val="windowText" lastClr="000000"/>
                          </a:solidFill>
                          <a:effectLst/>
                        </a:rPr>
                        <a:t>Department of Treasury: Interest Rate Statistics</a:t>
                      </a:r>
                      <a:endParaRPr lang="en-US" sz="2800" b="1" i="0" u="none" strike="noStrike" dirty="0">
                        <a:solidFill>
                          <a:sysClr val="windowText" lastClr="000000"/>
                        </a:solidFill>
                        <a:effectLst/>
                        <a:latin typeface="Calibri" panose="020F0502020204030204" pitchFamily="34" charset="0"/>
                      </a:endParaRPr>
                    </a:p>
                  </a:txBody>
                  <a:tcPr marL="1564" marR="1564" marT="1564" marB="0" anchor="ctr">
                    <a:solidFill>
                      <a:schemeClr val="accent6">
                        <a:lumMod val="40000"/>
                        <a:lumOff val="60000"/>
                      </a:schemeClr>
                    </a:solidFill>
                  </a:tcPr>
                </a:tc>
              </a:tr>
              <a:tr h="763750">
                <a:tc>
                  <a:txBody>
                    <a:bodyPr/>
                    <a:lstStyle/>
                    <a:p>
                      <a:pPr algn="ctr" fontAlgn="b"/>
                      <a:r>
                        <a:rPr lang="en-US" sz="2800" b="1" u="none" strike="noStrike" dirty="0">
                          <a:solidFill>
                            <a:sysClr val="windowText" lastClr="000000"/>
                          </a:solidFill>
                          <a:effectLst/>
                        </a:rPr>
                        <a:t>10</a:t>
                      </a:r>
                      <a:endParaRPr lang="en-US" sz="2800" b="1" i="0" u="none" strike="noStrike" dirty="0">
                        <a:solidFill>
                          <a:sysClr val="windowText" lastClr="000000"/>
                        </a:solidFill>
                        <a:effectLst/>
                        <a:latin typeface="Calibri" panose="020F0502020204030204" pitchFamily="34" charset="0"/>
                      </a:endParaRPr>
                    </a:p>
                  </a:txBody>
                  <a:tcPr marL="1564" marR="1564" marT="1564" marB="0" anchor="ctr"/>
                </a:tc>
                <a:tc>
                  <a:txBody>
                    <a:bodyPr/>
                    <a:lstStyle/>
                    <a:p>
                      <a:pPr algn="l" fontAlgn="b"/>
                      <a:r>
                        <a:rPr lang="en-US" sz="2800" b="1" u="none" strike="noStrike" dirty="0">
                          <a:solidFill>
                            <a:sysClr val="windowText" lastClr="000000"/>
                          </a:solidFill>
                          <a:effectLst/>
                        </a:rPr>
                        <a:t>OSHA: Work-related Injury and Illness Data and Worker Fatalities/Catastrophes Report (FAT/CAT)</a:t>
                      </a:r>
                      <a:endParaRPr lang="en-US" sz="2800" b="1" i="0" u="none" strike="noStrike" dirty="0">
                        <a:solidFill>
                          <a:sysClr val="windowText" lastClr="000000"/>
                        </a:solidFill>
                        <a:effectLst/>
                        <a:latin typeface="Calibri" panose="020F0502020204030204" pitchFamily="34" charset="0"/>
                      </a:endParaRPr>
                    </a:p>
                  </a:txBody>
                  <a:tcPr marL="1564" marR="1564" marT="1564" marB="0" anchor="ctr"/>
                </a:tc>
              </a:tr>
            </a:tbl>
          </a:graphicData>
        </a:graphic>
      </p:graphicFrame>
    </p:spTree>
    <p:extLst>
      <p:ext uri="{BB962C8B-B14F-4D97-AF65-F5344CB8AC3E}">
        <p14:creationId xmlns:p14="http://schemas.microsoft.com/office/powerpoint/2010/main" xmlns="" val="76239244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xmlns="" val="2165387357"/>
              </p:ext>
            </p:extLst>
          </p:nvPr>
        </p:nvGraphicFramePr>
        <p:xfrm>
          <a:off x="1" y="152400"/>
          <a:ext cx="9220200" cy="6611301"/>
        </p:xfrm>
        <a:graphic>
          <a:graphicData uri="http://schemas.openxmlformats.org/drawingml/2006/table">
            <a:tbl>
              <a:tblPr>
                <a:tableStyleId>{5C22544A-7EE6-4342-B048-85BDC9FD1C3A}</a:tableStyleId>
              </a:tblPr>
              <a:tblGrid>
                <a:gridCol w="505155"/>
                <a:gridCol w="2986496"/>
                <a:gridCol w="282731"/>
                <a:gridCol w="558953"/>
                <a:gridCol w="443590"/>
                <a:gridCol w="363969"/>
                <a:gridCol w="357470"/>
                <a:gridCol w="558953"/>
                <a:gridCol w="463085"/>
                <a:gridCol w="357470"/>
                <a:gridCol w="311972"/>
                <a:gridCol w="454962"/>
                <a:gridCol w="493959"/>
                <a:gridCol w="1081435"/>
              </a:tblGrid>
              <a:tr h="1470711">
                <a:tc>
                  <a:txBody>
                    <a:bodyPr/>
                    <a:lstStyle/>
                    <a:p>
                      <a:pPr algn="ctr" fontAlgn="b"/>
                      <a:r>
                        <a:rPr lang="en-US" sz="1400" u="none" strike="noStrike" dirty="0" smtClean="0">
                          <a:effectLst/>
                        </a:rPr>
                        <a:t>Rank</a:t>
                      </a:r>
                      <a:endParaRPr lang="en-US" sz="1400" b="0" i="0" u="none" strike="noStrike" dirty="0">
                        <a:solidFill>
                          <a:srgbClr val="000000"/>
                        </a:solidFill>
                        <a:effectLst/>
                        <a:latin typeface="Calibri" panose="020F0502020204030204" pitchFamily="34" charset="0"/>
                      </a:endParaRPr>
                    </a:p>
                  </a:txBody>
                  <a:tcPr marL="4349" marR="4349" marT="5799" marB="0" anchor="ctr"/>
                </a:tc>
                <a:tc>
                  <a:txBody>
                    <a:bodyPr/>
                    <a:lstStyle/>
                    <a:p>
                      <a:pPr algn="ctr" fontAlgn="b"/>
                      <a:r>
                        <a:rPr lang="en-US" sz="1400" u="none" strike="noStrike" dirty="0">
                          <a:effectLst/>
                        </a:rPr>
                        <a:t>Data Sets</a:t>
                      </a:r>
                      <a:endParaRPr lang="en-US" sz="1400" b="0" i="0" u="none" strike="noStrike" dirty="0">
                        <a:solidFill>
                          <a:srgbClr val="000000"/>
                        </a:solidFill>
                        <a:effectLst/>
                        <a:latin typeface="Calibri" panose="020F0502020204030204" pitchFamily="34" charset="0"/>
                      </a:endParaRPr>
                    </a:p>
                  </a:txBody>
                  <a:tcPr marL="4349" marR="4349" marT="5799" marB="0" anchor="ctr"/>
                </a:tc>
                <a:tc>
                  <a:txBody>
                    <a:bodyPr/>
                    <a:lstStyle/>
                    <a:p>
                      <a:pPr algn="ctr" fontAlgn="b"/>
                      <a:r>
                        <a:rPr lang="en-US" sz="1400" u="none" strike="noStrike" dirty="0">
                          <a:effectLst/>
                        </a:rPr>
                        <a:t>Number of Areas</a:t>
                      </a:r>
                      <a:endParaRPr lang="en-US" sz="1400" b="0" i="0" u="none" strike="noStrike" dirty="0">
                        <a:solidFill>
                          <a:srgbClr val="000000"/>
                        </a:solidFill>
                        <a:effectLst/>
                        <a:latin typeface="Calibri" panose="020F0502020204030204" pitchFamily="34" charset="0"/>
                      </a:endParaRPr>
                    </a:p>
                  </a:txBody>
                  <a:tcPr marL="4349" marR="4349" marT="5799" marB="0" vert="vert270" anchor="ctr"/>
                </a:tc>
                <a:tc>
                  <a:txBody>
                    <a:bodyPr/>
                    <a:lstStyle/>
                    <a:p>
                      <a:pPr algn="ctr" fontAlgn="b"/>
                      <a:r>
                        <a:rPr lang="en-US" sz="1400" u="none" strike="noStrike" dirty="0">
                          <a:effectLst/>
                        </a:rPr>
                        <a:t>Macroeconomics</a:t>
                      </a:r>
                      <a:endParaRPr lang="en-US" sz="1400" b="0" i="0" u="none" strike="noStrike" dirty="0">
                        <a:solidFill>
                          <a:srgbClr val="000000"/>
                        </a:solidFill>
                        <a:effectLst/>
                        <a:latin typeface="Calibri" panose="020F0502020204030204" pitchFamily="34" charset="0"/>
                      </a:endParaRPr>
                    </a:p>
                  </a:txBody>
                  <a:tcPr marL="4349" marR="4349" marT="5799" marB="0" vert="vert270" anchor="ctr"/>
                </a:tc>
                <a:tc>
                  <a:txBody>
                    <a:bodyPr/>
                    <a:lstStyle/>
                    <a:p>
                      <a:pPr algn="ctr" fontAlgn="b"/>
                      <a:r>
                        <a:rPr lang="en-US" sz="1400" u="none" strike="noStrike" dirty="0" smtClean="0">
                          <a:effectLst/>
                        </a:rPr>
                        <a:t>International</a:t>
                      </a:r>
                      <a:endParaRPr lang="en-US" sz="1400" b="0" i="0" u="none" strike="noStrike" dirty="0">
                        <a:solidFill>
                          <a:srgbClr val="000000"/>
                        </a:solidFill>
                        <a:effectLst/>
                        <a:latin typeface="Calibri" panose="020F0502020204030204" pitchFamily="34" charset="0"/>
                      </a:endParaRPr>
                    </a:p>
                  </a:txBody>
                  <a:tcPr marL="4349" marR="4349" marT="5799" marB="0" vert="vert270" anchor="ctr"/>
                </a:tc>
                <a:tc>
                  <a:txBody>
                    <a:bodyPr/>
                    <a:lstStyle/>
                    <a:p>
                      <a:pPr algn="ctr" fontAlgn="b"/>
                      <a:r>
                        <a:rPr lang="en-US" sz="1400" u="none" strike="noStrike" dirty="0" smtClean="0">
                          <a:effectLst/>
                        </a:rPr>
                        <a:t>Financial</a:t>
                      </a:r>
                      <a:endParaRPr lang="en-US" sz="1400" b="0" i="0" u="none" strike="noStrike" dirty="0">
                        <a:solidFill>
                          <a:srgbClr val="000000"/>
                        </a:solidFill>
                        <a:effectLst/>
                        <a:latin typeface="Calibri" panose="020F0502020204030204" pitchFamily="34" charset="0"/>
                      </a:endParaRPr>
                    </a:p>
                  </a:txBody>
                  <a:tcPr marL="4349" marR="4349" marT="5799" marB="0" vert="vert270" anchor="ctr"/>
                </a:tc>
                <a:tc>
                  <a:txBody>
                    <a:bodyPr/>
                    <a:lstStyle/>
                    <a:p>
                      <a:pPr algn="ctr" fontAlgn="b"/>
                      <a:r>
                        <a:rPr lang="en-US" sz="1400" u="none" strike="noStrike" dirty="0">
                          <a:effectLst/>
                        </a:rPr>
                        <a:t>Public Economics</a:t>
                      </a:r>
                      <a:endParaRPr lang="en-US" sz="1400" b="0" i="0" u="none" strike="noStrike" dirty="0">
                        <a:solidFill>
                          <a:srgbClr val="000000"/>
                        </a:solidFill>
                        <a:effectLst/>
                        <a:latin typeface="Calibri" panose="020F0502020204030204" pitchFamily="34" charset="0"/>
                      </a:endParaRPr>
                    </a:p>
                  </a:txBody>
                  <a:tcPr marL="4349" marR="4349" marT="5799" marB="0" vert="vert270" anchor="ctr"/>
                </a:tc>
                <a:tc>
                  <a:txBody>
                    <a:bodyPr/>
                    <a:lstStyle/>
                    <a:p>
                      <a:pPr algn="ctr" fontAlgn="b"/>
                      <a:r>
                        <a:rPr lang="en-US" sz="1400" u="none" strike="noStrike" dirty="0">
                          <a:effectLst/>
                        </a:rPr>
                        <a:t>Health, Education, Welfare</a:t>
                      </a:r>
                      <a:endParaRPr lang="en-US" sz="1400" b="0" i="0" u="none" strike="noStrike" dirty="0">
                        <a:solidFill>
                          <a:srgbClr val="000000"/>
                        </a:solidFill>
                        <a:effectLst/>
                        <a:latin typeface="Calibri" panose="020F0502020204030204" pitchFamily="34" charset="0"/>
                      </a:endParaRPr>
                    </a:p>
                  </a:txBody>
                  <a:tcPr marL="4349" marR="4349" marT="5799" marB="0" vert="vert270" anchor="ctr"/>
                </a:tc>
                <a:tc>
                  <a:txBody>
                    <a:bodyPr/>
                    <a:lstStyle/>
                    <a:p>
                      <a:pPr algn="ctr" fontAlgn="b"/>
                      <a:r>
                        <a:rPr lang="en-US" sz="1400" u="none" strike="noStrike" dirty="0">
                          <a:effectLst/>
                        </a:rPr>
                        <a:t>Labor and </a:t>
                      </a:r>
                      <a:r>
                        <a:rPr lang="en-US" sz="1400" u="none" strike="noStrike" dirty="0" smtClean="0">
                          <a:effectLst/>
                        </a:rPr>
                        <a:t>Demographic</a:t>
                      </a:r>
                      <a:endParaRPr lang="en-US" sz="1400" b="0" i="0" u="none" strike="noStrike" dirty="0">
                        <a:solidFill>
                          <a:srgbClr val="000000"/>
                        </a:solidFill>
                        <a:effectLst/>
                        <a:latin typeface="Calibri" panose="020F0502020204030204" pitchFamily="34" charset="0"/>
                      </a:endParaRPr>
                    </a:p>
                  </a:txBody>
                  <a:tcPr marL="4349" marR="4349" marT="5799" marB="0" vert="vert270" anchor="ctr"/>
                </a:tc>
                <a:tc>
                  <a:txBody>
                    <a:bodyPr/>
                    <a:lstStyle/>
                    <a:p>
                      <a:pPr algn="ctr" fontAlgn="b"/>
                      <a:r>
                        <a:rPr lang="en-US" sz="1400" u="none" strike="noStrike" dirty="0">
                          <a:effectLst/>
                        </a:rPr>
                        <a:t>Law and Economics</a:t>
                      </a:r>
                      <a:endParaRPr lang="en-US" sz="1400" b="0" i="0" u="none" strike="noStrike" dirty="0">
                        <a:solidFill>
                          <a:srgbClr val="000000"/>
                        </a:solidFill>
                        <a:effectLst/>
                        <a:latin typeface="Calibri" panose="020F0502020204030204" pitchFamily="34" charset="0"/>
                      </a:endParaRPr>
                    </a:p>
                  </a:txBody>
                  <a:tcPr marL="4349" marR="4349" marT="5799" marB="0" vert="vert270" anchor="ctr"/>
                </a:tc>
                <a:tc>
                  <a:txBody>
                    <a:bodyPr/>
                    <a:lstStyle/>
                    <a:p>
                      <a:pPr algn="ctr" fontAlgn="b"/>
                      <a:r>
                        <a:rPr lang="en-US" sz="1400" u="none" strike="noStrike" dirty="0">
                          <a:effectLst/>
                        </a:rPr>
                        <a:t>Business</a:t>
                      </a:r>
                      <a:endParaRPr lang="en-US" sz="1400" b="0" i="0" u="none" strike="noStrike" dirty="0">
                        <a:solidFill>
                          <a:srgbClr val="000000"/>
                        </a:solidFill>
                        <a:effectLst/>
                        <a:latin typeface="Calibri" panose="020F0502020204030204" pitchFamily="34" charset="0"/>
                      </a:endParaRPr>
                    </a:p>
                  </a:txBody>
                  <a:tcPr marL="4349" marR="4349" marT="5799" marB="0" vert="vert270" anchor="ctr"/>
                </a:tc>
                <a:tc>
                  <a:txBody>
                    <a:bodyPr/>
                    <a:lstStyle/>
                    <a:p>
                      <a:pPr algn="ctr" fontAlgn="b"/>
                      <a:r>
                        <a:rPr lang="en-US" sz="1400" u="none" strike="noStrike" dirty="0">
                          <a:effectLst/>
                        </a:rPr>
                        <a:t>Economic Development</a:t>
                      </a:r>
                      <a:endParaRPr lang="en-US" sz="1400" b="0" i="0" u="none" strike="noStrike" dirty="0">
                        <a:solidFill>
                          <a:srgbClr val="000000"/>
                        </a:solidFill>
                        <a:effectLst/>
                        <a:latin typeface="Calibri" panose="020F0502020204030204" pitchFamily="34" charset="0"/>
                      </a:endParaRPr>
                    </a:p>
                  </a:txBody>
                  <a:tcPr marL="4349" marR="4349" marT="5799" marB="0" vert="vert270" anchor="ctr"/>
                </a:tc>
                <a:tc>
                  <a:txBody>
                    <a:bodyPr/>
                    <a:lstStyle/>
                    <a:p>
                      <a:pPr algn="ctr" fontAlgn="b"/>
                      <a:r>
                        <a:rPr lang="en-US" sz="1400" u="none" strike="noStrike" dirty="0">
                          <a:effectLst/>
                        </a:rPr>
                        <a:t>Agricultural, Environmental, and Natural Resources</a:t>
                      </a:r>
                      <a:endParaRPr lang="en-US" sz="1400" b="0" i="0" u="none" strike="noStrike" dirty="0">
                        <a:solidFill>
                          <a:srgbClr val="000000"/>
                        </a:solidFill>
                        <a:effectLst/>
                        <a:latin typeface="Calibri" panose="020F0502020204030204" pitchFamily="34" charset="0"/>
                      </a:endParaRPr>
                    </a:p>
                  </a:txBody>
                  <a:tcPr marL="4349" marR="4349" marT="5799" marB="0" vert="vert270" anchor="ctr"/>
                </a:tc>
                <a:tc>
                  <a:txBody>
                    <a:bodyPr/>
                    <a:lstStyle/>
                    <a:p>
                      <a:pPr algn="ctr" fontAlgn="b"/>
                      <a:r>
                        <a:rPr lang="en-US" sz="1400" u="none" strike="noStrike" dirty="0">
                          <a:effectLst/>
                        </a:rPr>
                        <a:t>Regional, Real Estate and </a:t>
                      </a:r>
                      <a:r>
                        <a:rPr lang="en-US" sz="1400" u="none" strike="noStrike" dirty="0" smtClean="0">
                          <a:effectLst/>
                        </a:rPr>
                        <a:t>Transportation</a:t>
                      </a:r>
                      <a:endParaRPr lang="en-US" sz="1400" b="0" i="0" u="none" strike="noStrike" dirty="0">
                        <a:solidFill>
                          <a:srgbClr val="000000"/>
                        </a:solidFill>
                        <a:effectLst/>
                        <a:latin typeface="Calibri" panose="020F0502020204030204" pitchFamily="34" charset="0"/>
                      </a:endParaRPr>
                    </a:p>
                  </a:txBody>
                  <a:tcPr marL="4349" marR="4349" marT="5799" marB="0" vert="vert270" anchor="ctr"/>
                </a:tc>
              </a:tr>
              <a:tr h="467583">
                <a:tc>
                  <a:txBody>
                    <a:bodyPr/>
                    <a:lstStyle/>
                    <a:p>
                      <a:pPr algn="ctr" fontAlgn="b"/>
                      <a:r>
                        <a:rPr lang="en-US" sz="1400" u="none" strike="noStrike" dirty="0">
                          <a:effectLst/>
                        </a:rPr>
                        <a:t>1</a:t>
                      </a:r>
                      <a:endParaRPr lang="en-US" sz="1400" b="0" i="0" u="none" strike="noStrike" dirty="0">
                        <a:solidFill>
                          <a:srgbClr val="000000"/>
                        </a:solidFill>
                        <a:effectLst/>
                        <a:latin typeface="Calibri" panose="020F0502020204030204" pitchFamily="34" charset="0"/>
                      </a:endParaRPr>
                    </a:p>
                  </a:txBody>
                  <a:tcPr marL="4349" marR="4349" marT="5799" marB="0" anchor="ctr"/>
                </a:tc>
                <a:tc>
                  <a:txBody>
                    <a:bodyPr/>
                    <a:lstStyle/>
                    <a:p>
                      <a:pPr algn="l" fontAlgn="b"/>
                      <a:r>
                        <a:rPr lang="en-US" sz="1400" u="none" strike="noStrike" dirty="0">
                          <a:effectLst/>
                        </a:rPr>
                        <a:t>Bureau of Labor Statistics: Quarterly Census of Employment and Wages</a:t>
                      </a:r>
                      <a:endParaRPr lang="en-US" sz="1400" b="0" i="0" u="none" strike="noStrike" dirty="0">
                        <a:solidFill>
                          <a:srgbClr val="000000"/>
                        </a:solidFill>
                        <a:effectLst/>
                        <a:latin typeface="Calibri" panose="020F0502020204030204" pitchFamily="34" charset="0"/>
                      </a:endParaRPr>
                    </a:p>
                  </a:txBody>
                  <a:tcPr marL="4349" marR="4349" marT="5799" marB="0" anchor="ctr"/>
                </a:tc>
                <a:tc>
                  <a:txBody>
                    <a:bodyPr/>
                    <a:lstStyle/>
                    <a:p>
                      <a:pPr algn="r" fontAlgn="b"/>
                      <a:r>
                        <a:rPr lang="en-US" sz="1400" u="none" strike="noStrike" dirty="0">
                          <a:effectLst/>
                        </a:rPr>
                        <a:t>2</a:t>
                      </a:r>
                      <a:endParaRPr lang="en-US" sz="1400" b="0" i="0" u="none" strike="noStrike" dirty="0">
                        <a:solidFill>
                          <a:srgbClr val="000000"/>
                        </a:solidFill>
                        <a:effectLst/>
                        <a:latin typeface="Calibri" panose="020F0502020204030204" pitchFamily="34" charset="0"/>
                      </a:endParaRPr>
                    </a:p>
                  </a:txBody>
                  <a:tcPr marL="4349" marR="4349" marT="5799" marB="0" anchor="ctr"/>
                </a:tc>
                <a:tc>
                  <a:txBody>
                    <a:bodyPr/>
                    <a:lstStyle/>
                    <a:p>
                      <a:pPr algn="ctr" fontAlgn="ctr"/>
                      <a:r>
                        <a:rPr lang="en-US" sz="1400" u="none" strike="noStrike">
                          <a:effectLst/>
                        </a:rPr>
                        <a:t>✓</a:t>
                      </a:r>
                      <a:endParaRPr lang="en-US" sz="1400" b="0" i="0" u="none" strike="noStrike">
                        <a:solidFill>
                          <a:srgbClr val="000000"/>
                        </a:solidFill>
                        <a:effectLst/>
                        <a:latin typeface="Calibri" panose="020F0502020204030204" pitchFamily="34" charset="0"/>
                      </a:endParaRPr>
                    </a:p>
                  </a:txBody>
                  <a:tcPr marL="4349" marR="4349" marT="5799" marB="0" anchor="ct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4349" marR="4349" marT="5799" marB="0" anchor="b"/>
                </a:tc>
                <a:tc>
                  <a:txBody>
                    <a:bodyPr/>
                    <a:lstStyle/>
                    <a:p>
                      <a:pPr algn="l" fontAlgn="b"/>
                      <a:endParaRPr lang="en-US" sz="1400" b="0" i="0" u="none" strike="noStrike">
                        <a:solidFill>
                          <a:srgbClr val="000000"/>
                        </a:solidFill>
                        <a:effectLst/>
                        <a:latin typeface="Calibri" panose="020F0502020204030204" pitchFamily="34" charset="0"/>
                      </a:endParaRPr>
                    </a:p>
                  </a:txBody>
                  <a:tcPr marL="4349" marR="4349" marT="5799" marB="0" anchor="b"/>
                </a:tc>
                <a:tc>
                  <a:txBody>
                    <a:bodyPr/>
                    <a:lstStyle/>
                    <a:p>
                      <a:pPr algn="l" fontAlgn="b"/>
                      <a:endParaRPr lang="en-US" sz="1400" b="0" i="0" u="none" strike="noStrike">
                        <a:solidFill>
                          <a:srgbClr val="000000"/>
                        </a:solidFill>
                        <a:effectLst/>
                        <a:latin typeface="Calibri" panose="020F0502020204030204" pitchFamily="34" charset="0"/>
                      </a:endParaRPr>
                    </a:p>
                  </a:txBody>
                  <a:tcPr marL="4349" marR="4349" marT="5799" marB="0" anchor="b"/>
                </a:tc>
                <a:tc>
                  <a:txBody>
                    <a:bodyPr/>
                    <a:lstStyle/>
                    <a:p>
                      <a:pPr algn="l" fontAlgn="b"/>
                      <a:endParaRPr lang="en-US" sz="1400" b="0" i="0" u="none" strike="noStrike">
                        <a:solidFill>
                          <a:srgbClr val="000000"/>
                        </a:solidFill>
                        <a:effectLst/>
                        <a:latin typeface="Calibri" panose="020F0502020204030204" pitchFamily="34" charset="0"/>
                      </a:endParaRPr>
                    </a:p>
                  </a:txBody>
                  <a:tcPr marL="4349" marR="4349" marT="5799" marB="0" anchor="b"/>
                </a:tc>
                <a:tc>
                  <a:txBody>
                    <a:bodyPr/>
                    <a:lstStyle/>
                    <a:p>
                      <a:pPr algn="ctr" fontAlgn="ctr"/>
                      <a:r>
                        <a:rPr lang="en-US" sz="1400" u="none" strike="noStrike" dirty="0">
                          <a:effectLst/>
                        </a:rPr>
                        <a:t>✓</a:t>
                      </a:r>
                      <a:endParaRPr lang="en-US" sz="1400" b="0" i="0" u="none" strike="noStrike" dirty="0">
                        <a:solidFill>
                          <a:srgbClr val="000000"/>
                        </a:solidFill>
                        <a:effectLst/>
                        <a:latin typeface="Calibri" panose="020F0502020204030204" pitchFamily="34" charset="0"/>
                      </a:endParaRPr>
                    </a:p>
                  </a:txBody>
                  <a:tcPr marL="4349" marR="4349" marT="5799" marB="0" anchor="ctr"/>
                </a:tc>
                <a:tc>
                  <a:txBody>
                    <a:bodyPr/>
                    <a:lstStyle/>
                    <a:p>
                      <a:pPr algn="l" fontAlgn="b"/>
                      <a:endParaRPr lang="en-US" sz="1400" b="0" i="0" u="none" strike="noStrike">
                        <a:solidFill>
                          <a:srgbClr val="000000"/>
                        </a:solidFill>
                        <a:effectLst/>
                        <a:latin typeface="Calibri" panose="020F0502020204030204" pitchFamily="34" charset="0"/>
                      </a:endParaRPr>
                    </a:p>
                  </a:txBody>
                  <a:tcPr marL="4349" marR="4349" marT="5799" marB="0" anchor="b"/>
                </a:tc>
                <a:tc>
                  <a:txBody>
                    <a:bodyPr/>
                    <a:lstStyle/>
                    <a:p>
                      <a:pPr algn="l" fontAlgn="b"/>
                      <a:endParaRPr lang="en-US" sz="1400" b="0" i="0" u="none" strike="noStrike">
                        <a:solidFill>
                          <a:srgbClr val="000000"/>
                        </a:solidFill>
                        <a:effectLst/>
                        <a:latin typeface="Calibri" panose="020F0502020204030204" pitchFamily="34" charset="0"/>
                      </a:endParaRPr>
                    </a:p>
                  </a:txBody>
                  <a:tcPr marL="4349" marR="4349" marT="5799" marB="0" anchor="b"/>
                </a:tc>
                <a:tc>
                  <a:txBody>
                    <a:bodyPr/>
                    <a:lstStyle/>
                    <a:p>
                      <a:pPr algn="l" fontAlgn="b"/>
                      <a:endParaRPr lang="en-US" sz="1400" b="0" i="0" u="none" strike="noStrike">
                        <a:solidFill>
                          <a:srgbClr val="000000"/>
                        </a:solidFill>
                        <a:effectLst/>
                        <a:latin typeface="Calibri" panose="020F0502020204030204" pitchFamily="34" charset="0"/>
                      </a:endParaRPr>
                    </a:p>
                  </a:txBody>
                  <a:tcPr marL="4349" marR="4349" marT="5799" marB="0" anchor="b"/>
                </a:tc>
                <a:tc>
                  <a:txBody>
                    <a:bodyPr/>
                    <a:lstStyle/>
                    <a:p>
                      <a:pPr algn="l" fontAlgn="b"/>
                      <a:endParaRPr lang="en-US" sz="1400" b="0" i="0" u="none" strike="noStrike">
                        <a:solidFill>
                          <a:srgbClr val="000000"/>
                        </a:solidFill>
                        <a:effectLst/>
                        <a:latin typeface="Calibri" panose="020F0502020204030204" pitchFamily="34" charset="0"/>
                      </a:endParaRPr>
                    </a:p>
                  </a:txBody>
                  <a:tcPr marL="4349" marR="4349" marT="5799" marB="0" anchor="b"/>
                </a:tc>
                <a:tc>
                  <a:txBody>
                    <a:bodyPr/>
                    <a:lstStyle/>
                    <a:p>
                      <a:pPr algn="l" fontAlgn="b"/>
                      <a:endParaRPr lang="en-US" sz="1400" b="0" i="0" u="none" strike="noStrike">
                        <a:solidFill>
                          <a:srgbClr val="000000"/>
                        </a:solidFill>
                        <a:effectLst/>
                        <a:latin typeface="Calibri" panose="020F0502020204030204" pitchFamily="34" charset="0"/>
                      </a:endParaRPr>
                    </a:p>
                  </a:txBody>
                  <a:tcPr marL="4349" marR="4349" marT="5799" marB="0" anchor="b"/>
                </a:tc>
              </a:tr>
              <a:tr h="562249">
                <a:tc>
                  <a:txBody>
                    <a:bodyPr/>
                    <a:lstStyle/>
                    <a:p>
                      <a:pPr algn="ctr" fontAlgn="b"/>
                      <a:r>
                        <a:rPr lang="en-US" sz="1400" u="none" strike="noStrike" dirty="0">
                          <a:effectLst/>
                        </a:rPr>
                        <a:t>2</a:t>
                      </a:r>
                      <a:endParaRPr lang="en-US" sz="1400" b="0" i="0" u="none" strike="noStrike" dirty="0">
                        <a:solidFill>
                          <a:srgbClr val="000000"/>
                        </a:solidFill>
                        <a:effectLst/>
                        <a:latin typeface="Calibri" panose="020F0502020204030204" pitchFamily="34" charset="0"/>
                      </a:endParaRPr>
                    </a:p>
                  </a:txBody>
                  <a:tcPr marL="4349" marR="4349" marT="5799" marB="0" anchor="ctr"/>
                </a:tc>
                <a:tc>
                  <a:txBody>
                    <a:bodyPr/>
                    <a:lstStyle/>
                    <a:p>
                      <a:pPr algn="l" fontAlgn="b"/>
                      <a:r>
                        <a:rPr lang="en-US" sz="1400" u="none" strike="noStrike" dirty="0">
                          <a:effectLst/>
                        </a:rPr>
                        <a:t>Bureau of Economic Analysis: National Income and Product Accounts (NIPA) Data</a:t>
                      </a:r>
                      <a:endParaRPr lang="en-US" sz="1400" b="0" i="0" u="none" strike="noStrike" dirty="0">
                        <a:solidFill>
                          <a:srgbClr val="000000"/>
                        </a:solidFill>
                        <a:effectLst/>
                        <a:latin typeface="Calibri" panose="020F0502020204030204" pitchFamily="34" charset="0"/>
                      </a:endParaRPr>
                    </a:p>
                  </a:txBody>
                  <a:tcPr marL="4349" marR="4349" marT="5799" marB="0" anchor="ctr"/>
                </a:tc>
                <a:tc>
                  <a:txBody>
                    <a:bodyPr/>
                    <a:lstStyle/>
                    <a:p>
                      <a:pPr algn="r" fontAlgn="b"/>
                      <a:r>
                        <a:rPr lang="en-US" sz="1400" u="none" strike="noStrike" dirty="0">
                          <a:effectLst/>
                        </a:rPr>
                        <a:t>5</a:t>
                      </a:r>
                      <a:endParaRPr lang="en-US" sz="1400" b="0" i="0" u="none" strike="noStrike" dirty="0">
                        <a:solidFill>
                          <a:srgbClr val="000000"/>
                        </a:solidFill>
                        <a:effectLst/>
                        <a:latin typeface="Calibri" panose="020F0502020204030204" pitchFamily="34" charset="0"/>
                      </a:endParaRPr>
                    </a:p>
                  </a:txBody>
                  <a:tcPr marL="4349" marR="4349" marT="5799" marB="0" anchor="ctr"/>
                </a:tc>
                <a:tc>
                  <a:txBody>
                    <a:bodyPr/>
                    <a:lstStyle/>
                    <a:p>
                      <a:pPr algn="ctr" fontAlgn="ctr"/>
                      <a:r>
                        <a:rPr lang="en-US" sz="1400" u="none" strike="noStrike" dirty="0">
                          <a:effectLst/>
                        </a:rPr>
                        <a:t>✓</a:t>
                      </a:r>
                      <a:endParaRPr lang="en-US" sz="1400" b="0" i="0" u="none" strike="noStrike" dirty="0">
                        <a:solidFill>
                          <a:srgbClr val="000000"/>
                        </a:solidFill>
                        <a:effectLst/>
                        <a:latin typeface="Calibri" panose="020F0502020204030204" pitchFamily="34" charset="0"/>
                      </a:endParaRPr>
                    </a:p>
                  </a:txBody>
                  <a:tcPr marL="4349" marR="4349" marT="5799" marB="0" anchor="ctr"/>
                </a:tc>
                <a:tc>
                  <a:txBody>
                    <a:bodyPr/>
                    <a:lstStyle/>
                    <a:p>
                      <a:pPr algn="ctr" fontAlgn="ctr"/>
                      <a:r>
                        <a:rPr lang="en-US" sz="1400" u="none" strike="noStrike" dirty="0">
                          <a:effectLst/>
                        </a:rPr>
                        <a:t>✓</a:t>
                      </a:r>
                      <a:endParaRPr lang="en-US" sz="1400" b="0" i="0" u="none" strike="noStrike" dirty="0">
                        <a:solidFill>
                          <a:srgbClr val="000000"/>
                        </a:solidFill>
                        <a:effectLst/>
                        <a:latin typeface="Calibri" panose="020F0502020204030204" pitchFamily="34" charset="0"/>
                      </a:endParaRPr>
                    </a:p>
                  </a:txBody>
                  <a:tcPr marL="4349" marR="4349" marT="5799" marB="0" anchor="ctr"/>
                </a:tc>
                <a:tc>
                  <a:txBody>
                    <a:bodyPr/>
                    <a:lstStyle/>
                    <a:p>
                      <a:pPr algn="ctr" fontAlgn="ctr"/>
                      <a:r>
                        <a:rPr lang="en-US" sz="1400" u="none" strike="noStrike" dirty="0">
                          <a:effectLst/>
                        </a:rPr>
                        <a:t>✓</a:t>
                      </a:r>
                      <a:endParaRPr lang="en-US" sz="1400" b="0" i="0" u="none" strike="noStrike" dirty="0">
                        <a:solidFill>
                          <a:srgbClr val="000000"/>
                        </a:solidFill>
                        <a:effectLst/>
                        <a:latin typeface="Calibri" panose="020F0502020204030204" pitchFamily="34" charset="0"/>
                      </a:endParaRPr>
                    </a:p>
                  </a:txBody>
                  <a:tcPr marL="4349" marR="4349" marT="5799" marB="0" anchor="ct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4349" marR="4349" marT="5799" marB="0" anchor="b"/>
                </a:tc>
                <a:tc>
                  <a:txBody>
                    <a:bodyPr/>
                    <a:lstStyle/>
                    <a:p>
                      <a:pPr algn="l" fontAlgn="b"/>
                      <a:endParaRPr lang="en-US" sz="1400" b="0" i="0" u="none" strike="noStrike" dirty="0">
                        <a:solidFill>
                          <a:srgbClr val="000000"/>
                        </a:solidFill>
                        <a:effectLst/>
                        <a:latin typeface="Calibri" panose="020F0502020204030204" pitchFamily="34" charset="0"/>
                      </a:endParaRPr>
                    </a:p>
                  </a:txBody>
                  <a:tcPr marL="4349" marR="4349" marT="5799" marB="0" anchor="b"/>
                </a:tc>
                <a:tc>
                  <a:txBody>
                    <a:bodyPr/>
                    <a:lstStyle/>
                    <a:p>
                      <a:pPr algn="l" fontAlgn="b"/>
                      <a:endParaRPr lang="en-US" sz="1400" b="0" i="0" u="none" strike="noStrike" dirty="0">
                        <a:solidFill>
                          <a:srgbClr val="000000"/>
                        </a:solidFill>
                        <a:effectLst/>
                        <a:latin typeface="Calibri" panose="020F0502020204030204" pitchFamily="34" charset="0"/>
                      </a:endParaRPr>
                    </a:p>
                  </a:txBody>
                  <a:tcPr marL="4349" marR="4349" marT="5799" marB="0" anchor="b"/>
                </a:tc>
                <a:tc>
                  <a:txBody>
                    <a:bodyPr/>
                    <a:lstStyle/>
                    <a:p>
                      <a:pPr algn="l" fontAlgn="b"/>
                      <a:endParaRPr lang="en-US" sz="1400" b="0" i="0" u="none" strike="noStrike" dirty="0">
                        <a:solidFill>
                          <a:srgbClr val="000000"/>
                        </a:solidFill>
                        <a:effectLst/>
                        <a:latin typeface="Calibri" panose="020F0502020204030204" pitchFamily="34" charset="0"/>
                      </a:endParaRPr>
                    </a:p>
                  </a:txBody>
                  <a:tcPr marL="4349" marR="4349" marT="5799" marB="0" anchor="b"/>
                </a:tc>
                <a:tc>
                  <a:txBody>
                    <a:bodyPr/>
                    <a:lstStyle/>
                    <a:p>
                      <a:pPr algn="l" fontAlgn="b"/>
                      <a:endParaRPr lang="en-US" sz="1400" b="0" i="0" u="none" strike="noStrike" dirty="0">
                        <a:solidFill>
                          <a:srgbClr val="000000"/>
                        </a:solidFill>
                        <a:effectLst/>
                        <a:latin typeface="Calibri" panose="020F0502020204030204" pitchFamily="34" charset="0"/>
                      </a:endParaRPr>
                    </a:p>
                  </a:txBody>
                  <a:tcPr marL="4349" marR="4349" marT="5799" marB="0" anchor="b"/>
                </a:tc>
                <a:tc>
                  <a:txBody>
                    <a:bodyPr/>
                    <a:lstStyle/>
                    <a:p>
                      <a:pPr algn="ctr" fontAlgn="ctr"/>
                      <a:r>
                        <a:rPr lang="en-US" sz="1400" u="none" strike="noStrike" dirty="0">
                          <a:effectLst/>
                        </a:rPr>
                        <a:t>✓</a:t>
                      </a:r>
                      <a:endParaRPr lang="en-US" sz="1400" b="0" i="0" u="none" strike="noStrike" dirty="0">
                        <a:solidFill>
                          <a:srgbClr val="000000"/>
                        </a:solidFill>
                        <a:effectLst/>
                        <a:latin typeface="Calibri" panose="020F0502020204030204" pitchFamily="34" charset="0"/>
                      </a:endParaRPr>
                    </a:p>
                  </a:txBody>
                  <a:tcPr marL="4349" marR="4349" marT="5799" marB="0" anchor="ct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4349" marR="4349" marT="5799" marB="0" anchor="b"/>
                </a:tc>
                <a:tc>
                  <a:txBody>
                    <a:bodyPr/>
                    <a:lstStyle/>
                    <a:p>
                      <a:pPr algn="ctr" fontAlgn="ctr"/>
                      <a:r>
                        <a:rPr lang="en-US" sz="1400" u="none" strike="noStrike" dirty="0">
                          <a:effectLst/>
                        </a:rPr>
                        <a:t>✓</a:t>
                      </a:r>
                      <a:endParaRPr lang="en-US" sz="1400" b="0" i="0" u="none" strike="noStrike" dirty="0">
                        <a:solidFill>
                          <a:srgbClr val="000000"/>
                        </a:solidFill>
                        <a:effectLst/>
                        <a:latin typeface="Calibri" panose="020F0502020204030204" pitchFamily="34" charset="0"/>
                      </a:endParaRPr>
                    </a:p>
                  </a:txBody>
                  <a:tcPr marL="4349" marR="4349" marT="5799" marB="0" anchor="ctr"/>
                </a:tc>
              </a:tr>
              <a:tr h="467583">
                <a:tc>
                  <a:txBody>
                    <a:bodyPr/>
                    <a:lstStyle/>
                    <a:p>
                      <a:pPr algn="ctr" fontAlgn="b"/>
                      <a:r>
                        <a:rPr lang="en-US" sz="1400" u="none" strike="noStrike" dirty="0">
                          <a:effectLst/>
                        </a:rPr>
                        <a:t>3</a:t>
                      </a:r>
                      <a:endParaRPr lang="en-US" sz="1400" b="0" i="0" u="none" strike="noStrike" dirty="0">
                        <a:solidFill>
                          <a:srgbClr val="000000"/>
                        </a:solidFill>
                        <a:effectLst/>
                        <a:latin typeface="Calibri" panose="020F0502020204030204" pitchFamily="34" charset="0"/>
                      </a:endParaRPr>
                    </a:p>
                  </a:txBody>
                  <a:tcPr marL="4349" marR="4349" marT="5799" marB="0" anchor="ctr"/>
                </a:tc>
                <a:tc>
                  <a:txBody>
                    <a:bodyPr/>
                    <a:lstStyle/>
                    <a:p>
                      <a:pPr algn="l" fontAlgn="b"/>
                      <a:r>
                        <a:rPr lang="en-US" sz="1400" u="none" strike="noStrike" dirty="0">
                          <a:effectLst/>
                        </a:rPr>
                        <a:t>Census: Longitudinal Employer-Household Dynamics Data</a:t>
                      </a:r>
                      <a:endParaRPr lang="en-US" sz="1400" b="0" i="0" u="none" strike="noStrike" dirty="0">
                        <a:solidFill>
                          <a:srgbClr val="000000"/>
                        </a:solidFill>
                        <a:effectLst/>
                        <a:latin typeface="Calibri" panose="020F0502020204030204" pitchFamily="34" charset="0"/>
                      </a:endParaRPr>
                    </a:p>
                  </a:txBody>
                  <a:tcPr marL="4349" marR="4349" marT="5799" marB="0" anchor="ctr"/>
                </a:tc>
                <a:tc>
                  <a:txBody>
                    <a:bodyPr/>
                    <a:lstStyle/>
                    <a:p>
                      <a:pPr algn="r" fontAlgn="b"/>
                      <a:r>
                        <a:rPr lang="en-US" sz="1400" u="none" strike="noStrike">
                          <a:effectLst/>
                        </a:rPr>
                        <a:t>2</a:t>
                      </a:r>
                      <a:endParaRPr lang="en-US" sz="1400" b="0" i="0" u="none" strike="noStrike">
                        <a:solidFill>
                          <a:srgbClr val="000000"/>
                        </a:solidFill>
                        <a:effectLst/>
                        <a:latin typeface="Calibri" panose="020F0502020204030204" pitchFamily="34" charset="0"/>
                      </a:endParaRPr>
                    </a:p>
                  </a:txBody>
                  <a:tcPr marL="4349" marR="4349" marT="5799" marB="0" anchor="ct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4349" marR="4349" marT="5799" marB="0" anchor="b"/>
                </a:tc>
                <a:tc>
                  <a:txBody>
                    <a:bodyPr/>
                    <a:lstStyle/>
                    <a:p>
                      <a:pPr algn="l" fontAlgn="b"/>
                      <a:endParaRPr lang="en-US" sz="1400" b="0" i="0" u="none" strike="noStrike">
                        <a:solidFill>
                          <a:srgbClr val="000000"/>
                        </a:solidFill>
                        <a:effectLst/>
                        <a:latin typeface="Calibri" panose="020F0502020204030204" pitchFamily="34" charset="0"/>
                      </a:endParaRPr>
                    </a:p>
                  </a:txBody>
                  <a:tcPr marL="4349" marR="4349" marT="5799" marB="0" anchor="b"/>
                </a:tc>
                <a:tc>
                  <a:txBody>
                    <a:bodyPr/>
                    <a:lstStyle/>
                    <a:p>
                      <a:pPr algn="l" fontAlgn="b"/>
                      <a:endParaRPr lang="en-US" sz="1400" b="0" i="0" u="none" strike="noStrike" dirty="0">
                        <a:solidFill>
                          <a:srgbClr val="000000"/>
                        </a:solidFill>
                        <a:effectLst/>
                        <a:latin typeface="Calibri" panose="020F0502020204030204" pitchFamily="34" charset="0"/>
                      </a:endParaRPr>
                    </a:p>
                  </a:txBody>
                  <a:tcPr marL="4349" marR="4349" marT="5799" marB="0" anchor="b"/>
                </a:tc>
                <a:tc>
                  <a:txBody>
                    <a:bodyPr/>
                    <a:lstStyle/>
                    <a:p>
                      <a:pPr algn="l" fontAlgn="b"/>
                      <a:endParaRPr lang="en-US" sz="1400" b="0" i="0" u="none" strike="noStrike" dirty="0">
                        <a:solidFill>
                          <a:srgbClr val="000000"/>
                        </a:solidFill>
                        <a:effectLst/>
                        <a:latin typeface="Calibri" panose="020F0502020204030204" pitchFamily="34" charset="0"/>
                      </a:endParaRPr>
                    </a:p>
                  </a:txBody>
                  <a:tcPr marL="4349" marR="4349" marT="5799" marB="0" anchor="b"/>
                </a:tc>
                <a:tc>
                  <a:txBody>
                    <a:bodyPr/>
                    <a:lstStyle/>
                    <a:p>
                      <a:pPr algn="l" fontAlgn="b"/>
                      <a:endParaRPr lang="en-US" sz="1400" b="0" i="0" u="none" strike="noStrike">
                        <a:solidFill>
                          <a:srgbClr val="000000"/>
                        </a:solidFill>
                        <a:effectLst/>
                        <a:latin typeface="Calibri" panose="020F0502020204030204" pitchFamily="34" charset="0"/>
                      </a:endParaRPr>
                    </a:p>
                  </a:txBody>
                  <a:tcPr marL="4349" marR="4349" marT="5799" marB="0" anchor="b"/>
                </a:tc>
                <a:tc>
                  <a:txBody>
                    <a:bodyPr/>
                    <a:lstStyle/>
                    <a:p>
                      <a:pPr algn="ctr" fontAlgn="ctr"/>
                      <a:r>
                        <a:rPr lang="en-US" sz="1400" u="none" strike="noStrike">
                          <a:effectLst/>
                        </a:rPr>
                        <a:t>✓</a:t>
                      </a:r>
                      <a:endParaRPr lang="en-US" sz="1400" b="0" i="0" u="none" strike="noStrike">
                        <a:solidFill>
                          <a:srgbClr val="000000"/>
                        </a:solidFill>
                        <a:effectLst/>
                        <a:latin typeface="Calibri" panose="020F0502020204030204" pitchFamily="34" charset="0"/>
                      </a:endParaRPr>
                    </a:p>
                  </a:txBody>
                  <a:tcPr marL="4349" marR="4349" marT="5799" marB="0" anchor="ct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4349" marR="4349" marT="5799" marB="0" anchor="b"/>
                </a:tc>
                <a:tc>
                  <a:txBody>
                    <a:bodyPr/>
                    <a:lstStyle/>
                    <a:p>
                      <a:pPr algn="l" fontAlgn="b"/>
                      <a:endParaRPr lang="en-US" sz="1400" b="0" i="0" u="none" strike="noStrike">
                        <a:solidFill>
                          <a:srgbClr val="000000"/>
                        </a:solidFill>
                        <a:effectLst/>
                        <a:latin typeface="Calibri" panose="020F0502020204030204" pitchFamily="34" charset="0"/>
                      </a:endParaRPr>
                    </a:p>
                  </a:txBody>
                  <a:tcPr marL="4349" marR="4349" marT="5799" marB="0" anchor="b"/>
                </a:tc>
                <a:tc>
                  <a:txBody>
                    <a:bodyPr/>
                    <a:lstStyle/>
                    <a:p>
                      <a:pPr algn="l" fontAlgn="b"/>
                      <a:endParaRPr lang="en-US" sz="1400" b="0" i="0" u="none" strike="noStrike">
                        <a:solidFill>
                          <a:srgbClr val="000000"/>
                        </a:solidFill>
                        <a:effectLst/>
                        <a:latin typeface="Calibri" panose="020F0502020204030204" pitchFamily="34" charset="0"/>
                      </a:endParaRPr>
                    </a:p>
                  </a:txBody>
                  <a:tcPr marL="4349" marR="4349" marT="5799" marB="0" anchor="b"/>
                </a:tc>
                <a:tc>
                  <a:txBody>
                    <a:bodyPr/>
                    <a:lstStyle/>
                    <a:p>
                      <a:pPr algn="l" fontAlgn="b"/>
                      <a:endParaRPr lang="en-US" sz="1400" b="0" i="0" u="none" strike="noStrike">
                        <a:solidFill>
                          <a:srgbClr val="000000"/>
                        </a:solidFill>
                        <a:effectLst/>
                        <a:latin typeface="Calibri" panose="020F0502020204030204" pitchFamily="34" charset="0"/>
                      </a:endParaRPr>
                    </a:p>
                  </a:txBody>
                  <a:tcPr marL="4349" marR="4349" marT="5799" marB="0" anchor="b"/>
                </a:tc>
                <a:tc>
                  <a:txBody>
                    <a:bodyPr/>
                    <a:lstStyle/>
                    <a:p>
                      <a:pPr algn="ctr" fontAlgn="ctr"/>
                      <a:r>
                        <a:rPr lang="en-US" sz="1400" u="none" strike="noStrike">
                          <a:effectLst/>
                        </a:rPr>
                        <a:t>✓</a:t>
                      </a:r>
                      <a:endParaRPr lang="en-US" sz="1400" b="0" i="0" u="none" strike="noStrike">
                        <a:solidFill>
                          <a:srgbClr val="000000"/>
                        </a:solidFill>
                        <a:effectLst/>
                        <a:latin typeface="Calibri" panose="020F0502020204030204" pitchFamily="34" charset="0"/>
                      </a:endParaRPr>
                    </a:p>
                  </a:txBody>
                  <a:tcPr marL="4349" marR="4349" marT="5799" marB="0" anchor="ctr"/>
                </a:tc>
              </a:tr>
              <a:tr h="376515">
                <a:tc>
                  <a:txBody>
                    <a:bodyPr/>
                    <a:lstStyle/>
                    <a:p>
                      <a:pPr algn="ctr" fontAlgn="b"/>
                      <a:r>
                        <a:rPr lang="en-US" sz="1400" u="none" strike="noStrike" dirty="0">
                          <a:effectLst/>
                        </a:rPr>
                        <a:t>4</a:t>
                      </a:r>
                      <a:endParaRPr lang="en-US" sz="1400" b="0" i="0" u="none" strike="noStrike" dirty="0">
                        <a:solidFill>
                          <a:srgbClr val="000000"/>
                        </a:solidFill>
                        <a:effectLst/>
                        <a:latin typeface="Calibri" panose="020F0502020204030204" pitchFamily="34" charset="0"/>
                      </a:endParaRPr>
                    </a:p>
                  </a:txBody>
                  <a:tcPr marL="4349" marR="4349" marT="5799" marB="0" anchor="ctr"/>
                </a:tc>
                <a:tc>
                  <a:txBody>
                    <a:bodyPr/>
                    <a:lstStyle/>
                    <a:p>
                      <a:pPr algn="l" fontAlgn="b"/>
                      <a:r>
                        <a:rPr lang="en-US" sz="1400" u="none" strike="noStrike" dirty="0">
                          <a:effectLst/>
                        </a:rPr>
                        <a:t>Census: County and Zip Code Business Patterns Data</a:t>
                      </a:r>
                      <a:endParaRPr lang="en-US" sz="1400" b="0" i="0" u="none" strike="noStrike" dirty="0">
                        <a:solidFill>
                          <a:srgbClr val="000000"/>
                        </a:solidFill>
                        <a:effectLst/>
                        <a:latin typeface="Calibri" panose="020F0502020204030204" pitchFamily="34" charset="0"/>
                      </a:endParaRPr>
                    </a:p>
                  </a:txBody>
                  <a:tcPr marL="4349" marR="4349" marT="5799" marB="0" anchor="ctr"/>
                </a:tc>
                <a:tc>
                  <a:txBody>
                    <a:bodyPr/>
                    <a:lstStyle/>
                    <a:p>
                      <a:pPr algn="r" fontAlgn="b"/>
                      <a:r>
                        <a:rPr lang="en-US" sz="1400" u="none" strike="noStrike">
                          <a:effectLst/>
                        </a:rPr>
                        <a:t>2</a:t>
                      </a:r>
                      <a:endParaRPr lang="en-US" sz="1400" b="0" i="0" u="none" strike="noStrike">
                        <a:solidFill>
                          <a:srgbClr val="000000"/>
                        </a:solidFill>
                        <a:effectLst/>
                        <a:latin typeface="Calibri" panose="020F0502020204030204" pitchFamily="34" charset="0"/>
                      </a:endParaRPr>
                    </a:p>
                  </a:txBody>
                  <a:tcPr marL="4349" marR="4349" marT="5799" marB="0" anchor="ct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4349" marR="4349" marT="5799" marB="0" anchor="b"/>
                </a:tc>
                <a:tc>
                  <a:txBody>
                    <a:bodyPr/>
                    <a:lstStyle/>
                    <a:p>
                      <a:pPr algn="ctr" fontAlgn="ctr"/>
                      <a:r>
                        <a:rPr lang="en-US" sz="1400" u="none" strike="noStrike">
                          <a:effectLst/>
                        </a:rPr>
                        <a:t>✓</a:t>
                      </a:r>
                      <a:endParaRPr lang="en-US" sz="1400" b="0" i="0" u="none" strike="noStrike">
                        <a:solidFill>
                          <a:srgbClr val="000000"/>
                        </a:solidFill>
                        <a:effectLst/>
                        <a:latin typeface="Calibri" panose="020F0502020204030204" pitchFamily="34" charset="0"/>
                      </a:endParaRPr>
                    </a:p>
                  </a:txBody>
                  <a:tcPr marL="4349" marR="4349" marT="5799" marB="0" anchor="ctr"/>
                </a:tc>
                <a:tc>
                  <a:txBody>
                    <a:bodyPr/>
                    <a:lstStyle/>
                    <a:p>
                      <a:pPr algn="l" fontAlgn="b"/>
                      <a:endParaRPr lang="en-US" sz="1400" b="0" i="0" u="none" strike="noStrike">
                        <a:solidFill>
                          <a:srgbClr val="000000"/>
                        </a:solidFill>
                        <a:effectLst/>
                        <a:latin typeface="Calibri" panose="020F0502020204030204" pitchFamily="34" charset="0"/>
                      </a:endParaRPr>
                    </a:p>
                  </a:txBody>
                  <a:tcPr marL="4349" marR="4349" marT="5799" marB="0" anchor="b"/>
                </a:tc>
                <a:tc>
                  <a:txBody>
                    <a:bodyPr/>
                    <a:lstStyle/>
                    <a:p>
                      <a:pPr algn="l" fontAlgn="b"/>
                      <a:endParaRPr lang="en-US" sz="1400" b="0" i="0" u="none" strike="noStrike" dirty="0">
                        <a:solidFill>
                          <a:srgbClr val="000000"/>
                        </a:solidFill>
                        <a:effectLst/>
                        <a:latin typeface="Calibri" panose="020F0502020204030204" pitchFamily="34" charset="0"/>
                      </a:endParaRPr>
                    </a:p>
                  </a:txBody>
                  <a:tcPr marL="4349" marR="4349" marT="5799" marB="0" anchor="b"/>
                </a:tc>
                <a:tc>
                  <a:txBody>
                    <a:bodyPr/>
                    <a:lstStyle/>
                    <a:p>
                      <a:pPr algn="l" fontAlgn="b"/>
                      <a:endParaRPr lang="en-US" sz="1400" b="0" i="0" u="none" strike="noStrike" dirty="0">
                        <a:solidFill>
                          <a:srgbClr val="000000"/>
                        </a:solidFill>
                        <a:effectLst/>
                        <a:latin typeface="Calibri" panose="020F0502020204030204" pitchFamily="34" charset="0"/>
                      </a:endParaRPr>
                    </a:p>
                  </a:txBody>
                  <a:tcPr marL="4349" marR="4349" marT="5799" marB="0" anchor="b"/>
                </a:tc>
                <a:tc>
                  <a:txBody>
                    <a:bodyPr/>
                    <a:lstStyle/>
                    <a:p>
                      <a:pPr algn="l" fontAlgn="b"/>
                      <a:endParaRPr lang="en-US" sz="1400" b="0" i="0" u="none" strike="noStrike">
                        <a:solidFill>
                          <a:srgbClr val="000000"/>
                        </a:solidFill>
                        <a:effectLst/>
                        <a:latin typeface="Calibri" panose="020F0502020204030204" pitchFamily="34" charset="0"/>
                      </a:endParaRPr>
                    </a:p>
                  </a:txBody>
                  <a:tcPr marL="4349" marR="4349" marT="5799" marB="0" anchor="b"/>
                </a:tc>
                <a:tc>
                  <a:txBody>
                    <a:bodyPr/>
                    <a:lstStyle/>
                    <a:p>
                      <a:pPr algn="l" fontAlgn="b"/>
                      <a:endParaRPr lang="en-US" sz="1400" b="0" i="0" u="none" strike="noStrike">
                        <a:solidFill>
                          <a:srgbClr val="000000"/>
                        </a:solidFill>
                        <a:effectLst/>
                        <a:latin typeface="Calibri" panose="020F0502020204030204" pitchFamily="34" charset="0"/>
                      </a:endParaRPr>
                    </a:p>
                  </a:txBody>
                  <a:tcPr marL="4349" marR="4349" marT="5799" marB="0" anchor="b"/>
                </a:tc>
                <a:tc>
                  <a:txBody>
                    <a:bodyPr/>
                    <a:lstStyle/>
                    <a:p>
                      <a:pPr algn="l" fontAlgn="b"/>
                      <a:endParaRPr lang="en-US" sz="1400" b="0" i="0" u="none" strike="noStrike">
                        <a:solidFill>
                          <a:srgbClr val="000000"/>
                        </a:solidFill>
                        <a:effectLst/>
                        <a:latin typeface="Calibri" panose="020F0502020204030204" pitchFamily="34" charset="0"/>
                      </a:endParaRPr>
                    </a:p>
                  </a:txBody>
                  <a:tcPr marL="4349" marR="4349" marT="5799" marB="0" anchor="b"/>
                </a:tc>
                <a:tc>
                  <a:txBody>
                    <a:bodyPr/>
                    <a:lstStyle/>
                    <a:p>
                      <a:pPr algn="l" fontAlgn="b"/>
                      <a:endParaRPr lang="en-US" sz="1400" b="0" i="0" u="none" strike="noStrike">
                        <a:solidFill>
                          <a:srgbClr val="000000"/>
                        </a:solidFill>
                        <a:effectLst/>
                        <a:latin typeface="Calibri" panose="020F0502020204030204" pitchFamily="34" charset="0"/>
                      </a:endParaRPr>
                    </a:p>
                  </a:txBody>
                  <a:tcPr marL="4349" marR="4349" marT="5799" marB="0" anchor="b"/>
                </a:tc>
                <a:tc>
                  <a:txBody>
                    <a:bodyPr/>
                    <a:lstStyle/>
                    <a:p>
                      <a:pPr algn="l" fontAlgn="b"/>
                      <a:endParaRPr lang="en-US" sz="1400" b="0" i="0" u="none" strike="noStrike">
                        <a:solidFill>
                          <a:srgbClr val="000000"/>
                        </a:solidFill>
                        <a:effectLst/>
                        <a:latin typeface="Calibri" panose="020F0502020204030204" pitchFamily="34" charset="0"/>
                      </a:endParaRPr>
                    </a:p>
                  </a:txBody>
                  <a:tcPr marL="4349" marR="4349" marT="5799" marB="0" anchor="b"/>
                </a:tc>
                <a:tc>
                  <a:txBody>
                    <a:bodyPr/>
                    <a:lstStyle/>
                    <a:p>
                      <a:pPr algn="ctr" fontAlgn="ctr"/>
                      <a:r>
                        <a:rPr lang="en-US" sz="1400" u="none" strike="noStrike">
                          <a:effectLst/>
                        </a:rPr>
                        <a:t>✓</a:t>
                      </a:r>
                      <a:endParaRPr lang="en-US" sz="1400" b="0" i="0" u="none" strike="noStrike">
                        <a:solidFill>
                          <a:srgbClr val="000000"/>
                        </a:solidFill>
                        <a:effectLst/>
                        <a:latin typeface="Calibri" panose="020F0502020204030204" pitchFamily="34" charset="0"/>
                      </a:endParaRPr>
                    </a:p>
                  </a:txBody>
                  <a:tcPr marL="4349" marR="4349" marT="5799" marB="0" anchor="ctr"/>
                </a:tc>
              </a:tr>
              <a:tr h="467583">
                <a:tc>
                  <a:txBody>
                    <a:bodyPr/>
                    <a:lstStyle/>
                    <a:p>
                      <a:pPr algn="ctr" fontAlgn="b"/>
                      <a:r>
                        <a:rPr lang="en-US" sz="1400" u="none" strike="noStrike">
                          <a:effectLst/>
                        </a:rPr>
                        <a:t>5</a:t>
                      </a:r>
                      <a:endParaRPr lang="en-US" sz="1400" b="0" i="0" u="none" strike="noStrike">
                        <a:solidFill>
                          <a:srgbClr val="000000"/>
                        </a:solidFill>
                        <a:effectLst/>
                        <a:latin typeface="Calibri" panose="020F0502020204030204" pitchFamily="34" charset="0"/>
                      </a:endParaRPr>
                    </a:p>
                  </a:txBody>
                  <a:tcPr marL="4349" marR="4349" marT="5799" marB="0" anchor="ctr"/>
                </a:tc>
                <a:tc>
                  <a:txBody>
                    <a:bodyPr/>
                    <a:lstStyle/>
                    <a:p>
                      <a:pPr algn="l" fontAlgn="b"/>
                      <a:r>
                        <a:rPr lang="en-US" sz="1400" u="none" strike="noStrike" dirty="0">
                          <a:effectLst/>
                        </a:rPr>
                        <a:t>Social Security Administration: Earnings and Employment Data</a:t>
                      </a:r>
                      <a:endParaRPr lang="en-US" sz="1400" b="0" i="0" u="none" strike="noStrike" dirty="0">
                        <a:solidFill>
                          <a:srgbClr val="000000"/>
                        </a:solidFill>
                        <a:effectLst/>
                        <a:latin typeface="Calibri" panose="020F0502020204030204" pitchFamily="34" charset="0"/>
                      </a:endParaRPr>
                    </a:p>
                  </a:txBody>
                  <a:tcPr marL="4349" marR="4349" marT="5799" marB="0" anchor="ctr"/>
                </a:tc>
                <a:tc>
                  <a:txBody>
                    <a:bodyPr/>
                    <a:lstStyle/>
                    <a:p>
                      <a:pPr algn="r" fontAlgn="b"/>
                      <a:r>
                        <a:rPr lang="en-US" sz="1400" u="none" strike="noStrike" dirty="0">
                          <a:effectLst/>
                        </a:rPr>
                        <a:t>3</a:t>
                      </a:r>
                      <a:endParaRPr lang="en-US" sz="1400" b="0" i="0" u="none" strike="noStrike" dirty="0">
                        <a:solidFill>
                          <a:srgbClr val="000000"/>
                        </a:solidFill>
                        <a:effectLst/>
                        <a:latin typeface="Calibri" panose="020F0502020204030204" pitchFamily="34" charset="0"/>
                      </a:endParaRPr>
                    </a:p>
                  </a:txBody>
                  <a:tcPr marL="4349" marR="4349" marT="5799" marB="0" anchor="ct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4349" marR="4349" marT="5799" marB="0" anchor="b"/>
                </a:tc>
                <a:tc>
                  <a:txBody>
                    <a:bodyPr/>
                    <a:lstStyle/>
                    <a:p>
                      <a:pPr algn="l" fontAlgn="b"/>
                      <a:endParaRPr lang="en-US" sz="1400" b="0" i="0" u="none" strike="noStrike" dirty="0">
                        <a:solidFill>
                          <a:srgbClr val="000000"/>
                        </a:solidFill>
                        <a:effectLst/>
                        <a:latin typeface="Calibri" panose="020F0502020204030204" pitchFamily="34" charset="0"/>
                      </a:endParaRPr>
                    </a:p>
                  </a:txBody>
                  <a:tcPr marL="4349" marR="4349" marT="5799" marB="0" anchor="b"/>
                </a:tc>
                <a:tc>
                  <a:txBody>
                    <a:bodyPr/>
                    <a:lstStyle/>
                    <a:p>
                      <a:pPr algn="l" fontAlgn="b"/>
                      <a:endParaRPr lang="en-US" sz="1400" b="0" i="0" u="none" strike="noStrike" dirty="0">
                        <a:solidFill>
                          <a:srgbClr val="000000"/>
                        </a:solidFill>
                        <a:effectLst/>
                        <a:latin typeface="Calibri" panose="020F0502020204030204" pitchFamily="34" charset="0"/>
                      </a:endParaRPr>
                    </a:p>
                  </a:txBody>
                  <a:tcPr marL="4349" marR="4349" marT="5799" marB="0" anchor="b"/>
                </a:tc>
                <a:tc>
                  <a:txBody>
                    <a:bodyPr/>
                    <a:lstStyle/>
                    <a:p>
                      <a:pPr algn="l" fontAlgn="b"/>
                      <a:endParaRPr lang="en-US" sz="1400" b="0" i="0" u="none" strike="noStrike" dirty="0">
                        <a:solidFill>
                          <a:srgbClr val="000000"/>
                        </a:solidFill>
                        <a:effectLst/>
                        <a:latin typeface="Calibri" panose="020F0502020204030204" pitchFamily="34" charset="0"/>
                      </a:endParaRPr>
                    </a:p>
                  </a:txBody>
                  <a:tcPr marL="4349" marR="4349" marT="5799" marB="0" anchor="b"/>
                </a:tc>
                <a:tc>
                  <a:txBody>
                    <a:bodyPr/>
                    <a:lstStyle/>
                    <a:p>
                      <a:pPr algn="ctr" fontAlgn="ctr"/>
                      <a:r>
                        <a:rPr lang="en-US" sz="1400" u="none" strike="noStrike" dirty="0">
                          <a:effectLst/>
                        </a:rPr>
                        <a:t>✓</a:t>
                      </a:r>
                      <a:endParaRPr lang="en-US" sz="1400" b="0" i="0" u="none" strike="noStrike" dirty="0">
                        <a:solidFill>
                          <a:srgbClr val="000000"/>
                        </a:solidFill>
                        <a:effectLst/>
                        <a:latin typeface="Calibri" panose="020F0502020204030204" pitchFamily="34" charset="0"/>
                      </a:endParaRPr>
                    </a:p>
                  </a:txBody>
                  <a:tcPr marL="4349" marR="4349" marT="5799" marB="0" anchor="ctr"/>
                </a:tc>
                <a:tc>
                  <a:txBody>
                    <a:bodyPr/>
                    <a:lstStyle/>
                    <a:p>
                      <a:pPr algn="ctr" fontAlgn="ctr"/>
                      <a:r>
                        <a:rPr lang="en-US" sz="1400" u="none" strike="noStrike" dirty="0">
                          <a:effectLst/>
                        </a:rPr>
                        <a:t>✓</a:t>
                      </a:r>
                      <a:endParaRPr lang="en-US" sz="1400" b="0" i="0" u="none" strike="noStrike" dirty="0">
                        <a:solidFill>
                          <a:srgbClr val="000000"/>
                        </a:solidFill>
                        <a:effectLst/>
                        <a:latin typeface="Calibri" panose="020F0502020204030204" pitchFamily="34" charset="0"/>
                      </a:endParaRPr>
                    </a:p>
                  </a:txBody>
                  <a:tcPr marL="4349" marR="4349" marT="5799" marB="0" anchor="ct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4349" marR="4349" marT="5799" marB="0" anchor="b"/>
                </a:tc>
                <a:tc>
                  <a:txBody>
                    <a:bodyPr/>
                    <a:lstStyle/>
                    <a:p>
                      <a:pPr algn="l" fontAlgn="b"/>
                      <a:endParaRPr lang="en-US" sz="1400" b="0" i="0" u="none" strike="noStrike" dirty="0">
                        <a:solidFill>
                          <a:srgbClr val="000000"/>
                        </a:solidFill>
                        <a:effectLst/>
                        <a:latin typeface="Calibri" panose="020F0502020204030204" pitchFamily="34" charset="0"/>
                      </a:endParaRPr>
                    </a:p>
                  </a:txBody>
                  <a:tcPr marL="4349" marR="4349" marT="5799" marB="0" anchor="b"/>
                </a:tc>
                <a:tc>
                  <a:txBody>
                    <a:bodyPr/>
                    <a:lstStyle/>
                    <a:p>
                      <a:pPr algn="l" fontAlgn="b"/>
                      <a:endParaRPr lang="en-US" sz="1400" b="0" i="0" u="none" strike="noStrike" dirty="0">
                        <a:solidFill>
                          <a:srgbClr val="000000"/>
                        </a:solidFill>
                        <a:effectLst/>
                        <a:latin typeface="Calibri" panose="020F0502020204030204" pitchFamily="34" charset="0"/>
                      </a:endParaRPr>
                    </a:p>
                  </a:txBody>
                  <a:tcPr marL="4349" marR="4349" marT="5799" marB="0" anchor="b"/>
                </a:tc>
                <a:tc>
                  <a:txBody>
                    <a:bodyPr/>
                    <a:lstStyle/>
                    <a:p>
                      <a:pPr algn="l" fontAlgn="b"/>
                      <a:endParaRPr lang="en-US" sz="1400" b="0" i="0" u="none" strike="noStrike" dirty="0">
                        <a:solidFill>
                          <a:srgbClr val="000000"/>
                        </a:solidFill>
                        <a:effectLst/>
                        <a:latin typeface="Calibri" panose="020F0502020204030204" pitchFamily="34" charset="0"/>
                      </a:endParaRPr>
                    </a:p>
                  </a:txBody>
                  <a:tcPr marL="4349" marR="4349" marT="5799" marB="0" anchor="b"/>
                </a:tc>
                <a:tc>
                  <a:txBody>
                    <a:bodyPr/>
                    <a:lstStyle/>
                    <a:p>
                      <a:pPr algn="ctr" fontAlgn="ctr"/>
                      <a:r>
                        <a:rPr lang="en-US" sz="1400" u="none" strike="noStrike" dirty="0">
                          <a:effectLst/>
                        </a:rPr>
                        <a:t>✓</a:t>
                      </a:r>
                      <a:endParaRPr lang="en-US" sz="1400" b="0" i="0" u="none" strike="noStrike" dirty="0">
                        <a:solidFill>
                          <a:srgbClr val="000000"/>
                        </a:solidFill>
                        <a:effectLst/>
                        <a:latin typeface="Calibri" panose="020F0502020204030204" pitchFamily="34" charset="0"/>
                      </a:endParaRPr>
                    </a:p>
                  </a:txBody>
                  <a:tcPr marL="4349" marR="4349" marT="5799" marB="0" anchor="ctr"/>
                </a:tc>
              </a:tr>
              <a:tr h="562249">
                <a:tc>
                  <a:txBody>
                    <a:bodyPr/>
                    <a:lstStyle/>
                    <a:p>
                      <a:pPr algn="ctr" fontAlgn="b"/>
                      <a:r>
                        <a:rPr lang="en-US" sz="1400" u="none" strike="noStrike">
                          <a:effectLst/>
                        </a:rPr>
                        <a:t>6</a:t>
                      </a:r>
                      <a:endParaRPr lang="en-US" sz="1400" b="0" i="0" u="none" strike="noStrike">
                        <a:solidFill>
                          <a:srgbClr val="000000"/>
                        </a:solidFill>
                        <a:effectLst/>
                        <a:latin typeface="Calibri" panose="020F0502020204030204" pitchFamily="34" charset="0"/>
                      </a:endParaRPr>
                    </a:p>
                  </a:txBody>
                  <a:tcPr marL="4349" marR="4349" marT="5799" marB="0" anchor="ctr"/>
                </a:tc>
                <a:tc>
                  <a:txBody>
                    <a:bodyPr/>
                    <a:lstStyle/>
                    <a:p>
                      <a:pPr algn="l" fontAlgn="b"/>
                      <a:r>
                        <a:rPr lang="en-US" sz="1400" u="none" strike="noStrike" dirty="0">
                          <a:effectLst/>
                        </a:rPr>
                        <a:t>Occupational Safety and Health Administration (OSHA): Enforcement Data (Inspection Data)</a:t>
                      </a:r>
                      <a:endParaRPr lang="en-US" sz="1400" b="0" i="0" u="none" strike="noStrike" dirty="0">
                        <a:solidFill>
                          <a:srgbClr val="000000"/>
                        </a:solidFill>
                        <a:effectLst/>
                        <a:latin typeface="Calibri" panose="020F0502020204030204" pitchFamily="34" charset="0"/>
                      </a:endParaRPr>
                    </a:p>
                  </a:txBody>
                  <a:tcPr marL="4349" marR="4349" marT="5799" marB="0" anchor="ctr"/>
                </a:tc>
                <a:tc>
                  <a:txBody>
                    <a:bodyPr/>
                    <a:lstStyle/>
                    <a:p>
                      <a:pPr algn="r" fontAlgn="b"/>
                      <a:r>
                        <a:rPr lang="en-US" sz="1400" b="0" i="0" u="none" strike="noStrike" dirty="0">
                          <a:solidFill>
                            <a:schemeClr val="dk1"/>
                          </a:solidFill>
                          <a:effectLst/>
                          <a:latin typeface="+mn-lt"/>
                        </a:rPr>
                        <a:t>2</a:t>
                      </a:r>
                      <a:endParaRPr lang="en-US" sz="1400" b="0" i="0" u="none" strike="noStrike" dirty="0">
                        <a:solidFill>
                          <a:srgbClr val="000000"/>
                        </a:solidFill>
                        <a:effectLst/>
                        <a:latin typeface="Calibri" panose="020F0502020204030204" pitchFamily="34" charset="0"/>
                      </a:endParaRPr>
                    </a:p>
                  </a:txBody>
                  <a:tcPr marL="4349" marR="4349" marT="5799" marB="0" anchor="ct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4349" marR="4349" marT="5799" marB="0" anchor="b"/>
                </a:tc>
                <a:tc>
                  <a:txBody>
                    <a:bodyPr/>
                    <a:lstStyle/>
                    <a:p>
                      <a:pPr algn="l" fontAlgn="b"/>
                      <a:endParaRPr lang="en-US" sz="1400" b="0" i="0" u="none" strike="noStrike">
                        <a:solidFill>
                          <a:srgbClr val="000000"/>
                        </a:solidFill>
                        <a:effectLst/>
                        <a:latin typeface="Calibri" panose="020F0502020204030204" pitchFamily="34" charset="0"/>
                      </a:endParaRPr>
                    </a:p>
                  </a:txBody>
                  <a:tcPr marL="4349" marR="4349" marT="5799" marB="0" anchor="b"/>
                </a:tc>
                <a:tc>
                  <a:txBody>
                    <a:bodyPr/>
                    <a:lstStyle/>
                    <a:p>
                      <a:pPr algn="l" fontAlgn="b"/>
                      <a:endParaRPr lang="en-US" sz="1400" b="0" i="0" u="none" strike="noStrike">
                        <a:solidFill>
                          <a:srgbClr val="000000"/>
                        </a:solidFill>
                        <a:effectLst/>
                        <a:latin typeface="Calibri" panose="020F0502020204030204" pitchFamily="34" charset="0"/>
                      </a:endParaRPr>
                    </a:p>
                  </a:txBody>
                  <a:tcPr marL="4349" marR="4349" marT="5799" marB="0" anchor="b"/>
                </a:tc>
                <a:tc>
                  <a:txBody>
                    <a:bodyPr/>
                    <a:lstStyle/>
                    <a:p>
                      <a:pPr algn="l" fontAlgn="b"/>
                      <a:endParaRPr lang="en-US" sz="1400" b="0" i="0" u="none" strike="noStrike">
                        <a:solidFill>
                          <a:srgbClr val="000000"/>
                        </a:solidFill>
                        <a:effectLst/>
                        <a:latin typeface="Calibri" panose="020F0502020204030204" pitchFamily="34" charset="0"/>
                      </a:endParaRPr>
                    </a:p>
                  </a:txBody>
                  <a:tcPr marL="4349" marR="4349" marT="5799" marB="0" anchor="b"/>
                </a:tc>
                <a:tc>
                  <a:txBody>
                    <a:bodyPr/>
                    <a:lstStyle/>
                    <a:p>
                      <a:pPr algn="ctr" fontAlgn="ctr"/>
                      <a:r>
                        <a:rPr lang="en-US" sz="1400" u="none" strike="noStrike">
                          <a:effectLst/>
                        </a:rPr>
                        <a:t>✓</a:t>
                      </a:r>
                      <a:endParaRPr lang="en-US" sz="1400" b="0" i="0" u="none" strike="noStrike">
                        <a:solidFill>
                          <a:srgbClr val="000000"/>
                        </a:solidFill>
                        <a:effectLst/>
                        <a:latin typeface="Calibri" panose="020F0502020204030204" pitchFamily="34" charset="0"/>
                      </a:endParaRPr>
                    </a:p>
                  </a:txBody>
                  <a:tcPr marL="4349" marR="4349" marT="5799" marB="0" anchor="ctr"/>
                </a:tc>
                <a:tc>
                  <a:txBody>
                    <a:bodyPr/>
                    <a:lstStyle/>
                    <a:p>
                      <a:pPr algn="ctr" fontAlgn="ctr"/>
                      <a:r>
                        <a:rPr lang="en-US" sz="1400" u="none" strike="noStrike" dirty="0">
                          <a:effectLst/>
                        </a:rPr>
                        <a:t>✓</a:t>
                      </a:r>
                      <a:endParaRPr lang="en-US" sz="1400" b="0" i="0" u="none" strike="noStrike" dirty="0">
                        <a:solidFill>
                          <a:srgbClr val="000000"/>
                        </a:solidFill>
                        <a:effectLst/>
                        <a:latin typeface="Calibri" panose="020F0502020204030204" pitchFamily="34" charset="0"/>
                      </a:endParaRPr>
                    </a:p>
                  </a:txBody>
                  <a:tcPr marL="4349" marR="4349" marT="5799" marB="0" anchor="ctr"/>
                </a:tc>
                <a:tc>
                  <a:txBody>
                    <a:bodyPr/>
                    <a:lstStyle/>
                    <a:p>
                      <a:pPr algn="l" fontAlgn="b"/>
                      <a:endParaRPr lang="en-US" sz="1400" b="0" i="0" u="none" strike="noStrike">
                        <a:solidFill>
                          <a:srgbClr val="000000"/>
                        </a:solidFill>
                        <a:effectLst/>
                        <a:latin typeface="Calibri" panose="020F0502020204030204" pitchFamily="34" charset="0"/>
                      </a:endParaRPr>
                    </a:p>
                  </a:txBody>
                  <a:tcPr marL="4349" marR="4349" marT="5799" marB="0" anchor="b"/>
                </a:tc>
                <a:tc>
                  <a:txBody>
                    <a:bodyPr/>
                    <a:lstStyle/>
                    <a:p>
                      <a:pPr algn="l" fontAlgn="b"/>
                      <a:endParaRPr lang="en-US" sz="1400" b="0" i="0" u="none" strike="noStrike">
                        <a:solidFill>
                          <a:srgbClr val="000000"/>
                        </a:solidFill>
                        <a:effectLst/>
                        <a:latin typeface="Calibri" panose="020F0502020204030204" pitchFamily="34" charset="0"/>
                      </a:endParaRPr>
                    </a:p>
                  </a:txBody>
                  <a:tcPr marL="4349" marR="4349" marT="5799" marB="0" anchor="b"/>
                </a:tc>
                <a:tc>
                  <a:txBody>
                    <a:bodyPr/>
                    <a:lstStyle/>
                    <a:p>
                      <a:pPr algn="l" fontAlgn="b"/>
                      <a:endParaRPr lang="en-US" sz="1400" b="0" i="0" u="none" strike="noStrike">
                        <a:solidFill>
                          <a:srgbClr val="000000"/>
                        </a:solidFill>
                        <a:effectLst/>
                        <a:latin typeface="Calibri" panose="020F0502020204030204" pitchFamily="34" charset="0"/>
                      </a:endParaRPr>
                    </a:p>
                  </a:txBody>
                  <a:tcPr marL="4349" marR="4349" marT="5799" marB="0" anchor="b"/>
                </a:tc>
                <a:tc>
                  <a:txBody>
                    <a:bodyPr/>
                    <a:lstStyle/>
                    <a:p>
                      <a:pPr algn="l" fontAlgn="b"/>
                      <a:endParaRPr lang="en-US" sz="1400" b="0" i="0" u="none" strike="noStrike">
                        <a:solidFill>
                          <a:srgbClr val="000000"/>
                        </a:solidFill>
                        <a:effectLst/>
                        <a:latin typeface="Calibri" panose="020F0502020204030204" pitchFamily="34" charset="0"/>
                      </a:endParaRPr>
                    </a:p>
                  </a:txBody>
                  <a:tcPr marL="4349" marR="4349" marT="5799" marB="0" anchor="b"/>
                </a:tc>
                <a:tc>
                  <a:txBody>
                    <a:bodyPr/>
                    <a:lstStyle/>
                    <a:p>
                      <a:pPr algn="l" fontAlgn="b"/>
                      <a:endParaRPr lang="en-US" sz="1400" b="0" i="0" u="none" strike="noStrike">
                        <a:solidFill>
                          <a:srgbClr val="000000"/>
                        </a:solidFill>
                        <a:effectLst/>
                        <a:latin typeface="Calibri" panose="020F0502020204030204" pitchFamily="34" charset="0"/>
                      </a:endParaRPr>
                    </a:p>
                  </a:txBody>
                  <a:tcPr marL="4349" marR="4349" marT="5799" marB="0" anchor="b"/>
                </a:tc>
              </a:tr>
              <a:tr h="467583">
                <a:tc>
                  <a:txBody>
                    <a:bodyPr/>
                    <a:lstStyle/>
                    <a:p>
                      <a:pPr algn="ctr" fontAlgn="b"/>
                      <a:r>
                        <a:rPr lang="en-US" sz="1400" u="none" strike="noStrike">
                          <a:effectLst/>
                        </a:rPr>
                        <a:t>7</a:t>
                      </a:r>
                      <a:endParaRPr lang="en-US" sz="1400" b="0" i="0" u="none" strike="noStrike">
                        <a:solidFill>
                          <a:srgbClr val="000000"/>
                        </a:solidFill>
                        <a:effectLst/>
                        <a:latin typeface="Calibri" panose="020F0502020204030204" pitchFamily="34" charset="0"/>
                      </a:endParaRPr>
                    </a:p>
                  </a:txBody>
                  <a:tcPr marL="4349" marR="4349" marT="5799" marB="0" anchor="ctr"/>
                </a:tc>
                <a:tc>
                  <a:txBody>
                    <a:bodyPr/>
                    <a:lstStyle/>
                    <a:p>
                      <a:pPr algn="l" fontAlgn="b"/>
                      <a:r>
                        <a:rPr lang="en-US" sz="1400" u="none" strike="noStrike" dirty="0">
                          <a:effectLst/>
                        </a:rPr>
                        <a:t>Internal Revenue Service (IRS): Corporate Tax Statistics and Individual Tax Statistics</a:t>
                      </a:r>
                      <a:endParaRPr lang="en-US" sz="1400" b="0" i="0" u="none" strike="noStrike" dirty="0">
                        <a:solidFill>
                          <a:srgbClr val="000000"/>
                        </a:solidFill>
                        <a:effectLst/>
                        <a:latin typeface="Calibri" panose="020F0502020204030204" pitchFamily="34" charset="0"/>
                      </a:endParaRPr>
                    </a:p>
                  </a:txBody>
                  <a:tcPr marL="4349" marR="4349" marT="5799" marB="0" anchor="ctr"/>
                </a:tc>
                <a:tc>
                  <a:txBody>
                    <a:bodyPr/>
                    <a:lstStyle/>
                    <a:p>
                      <a:pPr algn="r" fontAlgn="b"/>
                      <a:r>
                        <a:rPr lang="en-US" sz="1400" u="none" strike="noStrike" dirty="0">
                          <a:effectLst/>
                        </a:rPr>
                        <a:t>4</a:t>
                      </a:r>
                      <a:endParaRPr lang="en-US" sz="1400" b="0" i="0" u="none" strike="noStrike" dirty="0">
                        <a:solidFill>
                          <a:srgbClr val="000000"/>
                        </a:solidFill>
                        <a:effectLst/>
                        <a:latin typeface="Calibri" panose="020F0502020204030204" pitchFamily="34" charset="0"/>
                      </a:endParaRPr>
                    </a:p>
                  </a:txBody>
                  <a:tcPr marL="4349" marR="4349" marT="5799" marB="0" anchor="ctr"/>
                </a:tc>
                <a:tc>
                  <a:txBody>
                    <a:bodyPr/>
                    <a:lstStyle/>
                    <a:p>
                      <a:pPr algn="ctr" fontAlgn="ctr"/>
                      <a:r>
                        <a:rPr lang="en-US" sz="1400" u="none" strike="noStrike" dirty="0">
                          <a:effectLst/>
                        </a:rPr>
                        <a:t>✓</a:t>
                      </a:r>
                      <a:endParaRPr lang="en-US" sz="1400" b="0" i="0" u="none" strike="noStrike" dirty="0">
                        <a:solidFill>
                          <a:srgbClr val="000000"/>
                        </a:solidFill>
                        <a:effectLst/>
                        <a:latin typeface="Calibri" panose="020F0502020204030204" pitchFamily="34" charset="0"/>
                      </a:endParaRPr>
                    </a:p>
                  </a:txBody>
                  <a:tcPr marL="4349" marR="4349" marT="5799" marB="0" anchor="ct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4349" marR="4349" marT="5799" marB="0" anchor="b"/>
                </a:tc>
                <a:tc>
                  <a:txBody>
                    <a:bodyPr/>
                    <a:lstStyle/>
                    <a:p>
                      <a:pPr algn="ctr" fontAlgn="ctr"/>
                      <a:r>
                        <a:rPr lang="en-US" sz="1400" u="none" strike="noStrike" dirty="0">
                          <a:effectLst/>
                        </a:rPr>
                        <a:t>✓</a:t>
                      </a:r>
                      <a:endParaRPr lang="en-US" sz="1400" b="0" i="0" u="none" strike="noStrike" dirty="0">
                        <a:solidFill>
                          <a:srgbClr val="000000"/>
                        </a:solidFill>
                        <a:effectLst/>
                        <a:latin typeface="Calibri" panose="020F0502020204030204" pitchFamily="34" charset="0"/>
                      </a:endParaRPr>
                    </a:p>
                  </a:txBody>
                  <a:tcPr marL="4349" marR="4349" marT="5799" marB="0" anchor="ctr"/>
                </a:tc>
                <a:tc>
                  <a:txBody>
                    <a:bodyPr/>
                    <a:lstStyle/>
                    <a:p>
                      <a:pPr algn="ctr" fontAlgn="ctr"/>
                      <a:r>
                        <a:rPr lang="en-US" sz="1400" u="none" strike="noStrike" dirty="0">
                          <a:effectLst/>
                        </a:rPr>
                        <a:t>✓</a:t>
                      </a:r>
                      <a:endParaRPr lang="en-US" sz="1400" b="0" i="0" u="none" strike="noStrike" dirty="0">
                        <a:solidFill>
                          <a:srgbClr val="000000"/>
                        </a:solidFill>
                        <a:effectLst/>
                        <a:latin typeface="Calibri" panose="020F0502020204030204" pitchFamily="34" charset="0"/>
                      </a:endParaRPr>
                    </a:p>
                  </a:txBody>
                  <a:tcPr marL="4349" marR="4349" marT="5799" marB="0" anchor="ct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4349" marR="4349" marT="5799" marB="0" anchor="b"/>
                </a:tc>
                <a:tc>
                  <a:txBody>
                    <a:bodyPr/>
                    <a:lstStyle/>
                    <a:p>
                      <a:pPr algn="l" fontAlgn="b"/>
                      <a:endParaRPr lang="en-US" sz="1400" b="0" i="0" u="none" strike="noStrike" dirty="0">
                        <a:solidFill>
                          <a:srgbClr val="000000"/>
                        </a:solidFill>
                        <a:effectLst/>
                        <a:latin typeface="Calibri" panose="020F0502020204030204" pitchFamily="34" charset="0"/>
                      </a:endParaRPr>
                    </a:p>
                  </a:txBody>
                  <a:tcPr marL="4349" marR="4349" marT="5799" marB="0" anchor="b"/>
                </a:tc>
                <a:tc>
                  <a:txBody>
                    <a:bodyPr/>
                    <a:lstStyle/>
                    <a:p>
                      <a:pPr algn="l" fontAlgn="b"/>
                      <a:endParaRPr lang="en-US" sz="1400" b="0" i="0" u="none" strike="noStrike" dirty="0">
                        <a:solidFill>
                          <a:srgbClr val="000000"/>
                        </a:solidFill>
                        <a:effectLst/>
                        <a:latin typeface="Calibri" panose="020F0502020204030204" pitchFamily="34" charset="0"/>
                      </a:endParaRPr>
                    </a:p>
                  </a:txBody>
                  <a:tcPr marL="4349" marR="4349" marT="5799" marB="0" anchor="b"/>
                </a:tc>
                <a:tc>
                  <a:txBody>
                    <a:bodyPr/>
                    <a:lstStyle/>
                    <a:p>
                      <a:pPr algn="l" fontAlgn="b"/>
                      <a:endParaRPr lang="en-US" sz="1400" b="0" i="0" u="none" strike="noStrike" dirty="0">
                        <a:solidFill>
                          <a:srgbClr val="000000"/>
                        </a:solidFill>
                        <a:effectLst/>
                        <a:latin typeface="Calibri" panose="020F0502020204030204" pitchFamily="34" charset="0"/>
                      </a:endParaRPr>
                    </a:p>
                  </a:txBody>
                  <a:tcPr marL="4349" marR="4349" marT="5799" marB="0" anchor="b"/>
                </a:tc>
                <a:tc>
                  <a:txBody>
                    <a:bodyPr/>
                    <a:lstStyle/>
                    <a:p>
                      <a:pPr algn="l" fontAlgn="b"/>
                      <a:endParaRPr lang="en-US" sz="1400" b="0" i="0" u="none" strike="noStrike" dirty="0">
                        <a:solidFill>
                          <a:srgbClr val="000000"/>
                        </a:solidFill>
                        <a:effectLst/>
                        <a:latin typeface="Calibri" panose="020F0502020204030204" pitchFamily="34" charset="0"/>
                      </a:endParaRPr>
                    </a:p>
                  </a:txBody>
                  <a:tcPr marL="4349" marR="4349" marT="5799" marB="0" anchor="b"/>
                </a:tc>
                <a:tc>
                  <a:txBody>
                    <a:bodyPr/>
                    <a:lstStyle/>
                    <a:p>
                      <a:pPr algn="l" fontAlgn="b"/>
                      <a:endParaRPr lang="en-US" sz="1400" b="0" i="0" u="none" strike="noStrike" dirty="0">
                        <a:solidFill>
                          <a:srgbClr val="000000"/>
                        </a:solidFill>
                        <a:effectLst/>
                        <a:latin typeface="Calibri" panose="020F0502020204030204" pitchFamily="34" charset="0"/>
                      </a:endParaRPr>
                    </a:p>
                  </a:txBody>
                  <a:tcPr marL="4349" marR="4349" marT="5799" marB="0" anchor="b"/>
                </a:tc>
                <a:tc>
                  <a:txBody>
                    <a:bodyPr/>
                    <a:lstStyle/>
                    <a:p>
                      <a:pPr algn="ctr" fontAlgn="ctr"/>
                      <a:r>
                        <a:rPr lang="en-US" sz="1400" u="none" strike="noStrike" dirty="0">
                          <a:effectLst/>
                        </a:rPr>
                        <a:t>✓</a:t>
                      </a:r>
                      <a:endParaRPr lang="en-US" sz="1400" b="0" i="0" u="none" strike="noStrike" dirty="0">
                        <a:solidFill>
                          <a:srgbClr val="000000"/>
                        </a:solidFill>
                        <a:effectLst/>
                        <a:latin typeface="Calibri" panose="020F0502020204030204" pitchFamily="34" charset="0"/>
                      </a:endParaRPr>
                    </a:p>
                  </a:txBody>
                  <a:tcPr marL="4349" marR="4349" marT="5799" marB="0" anchor="ctr"/>
                </a:tc>
              </a:tr>
              <a:tr h="467583">
                <a:tc>
                  <a:txBody>
                    <a:bodyPr/>
                    <a:lstStyle/>
                    <a:p>
                      <a:pPr algn="ctr" fontAlgn="b"/>
                      <a:r>
                        <a:rPr lang="en-US" sz="1400" u="none" strike="noStrike">
                          <a:effectLst/>
                        </a:rPr>
                        <a:t>8</a:t>
                      </a:r>
                      <a:endParaRPr lang="en-US" sz="1400" b="0" i="0" u="none" strike="noStrike">
                        <a:solidFill>
                          <a:srgbClr val="000000"/>
                        </a:solidFill>
                        <a:effectLst/>
                        <a:latin typeface="Calibri" panose="020F0502020204030204" pitchFamily="34" charset="0"/>
                      </a:endParaRPr>
                    </a:p>
                  </a:txBody>
                  <a:tcPr marL="4349" marR="4349" marT="5799" marB="0" anchor="ctr"/>
                </a:tc>
                <a:tc>
                  <a:txBody>
                    <a:bodyPr/>
                    <a:lstStyle/>
                    <a:p>
                      <a:pPr algn="l" fontAlgn="b"/>
                      <a:r>
                        <a:rPr lang="en-US" sz="1400" u="none" strike="noStrike" dirty="0">
                          <a:effectLst/>
                        </a:rPr>
                        <a:t>Census Bureau: Business Register Data and Longitudinal Business Database</a:t>
                      </a:r>
                      <a:endParaRPr lang="en-US" sz="1400" b="0" i="0" u="none" strike="noStrike" dirty="0">
                        <a:solidFill>
                          <a:srgbClr val="000000"/>
                        </a:solidFill>
                        <a:effectLst/>
                        <a:latin typeface="Calibri" panose="020F0502020204030204" pitchFamily="34" charset="0"/>
                      </a:endParaRPr>
                    </a:p>
                  </a:txBody>
                  <a:tcPr marL="4349" marR="4349" marT="5799" marB="0" anchor="ctr"/>
                </a:tc>
                <a:tc>
                  <a:txBody>
                    <a:bodyPr/>
                    <a:lstStyle/>
                    <a:p>
                      <a:pPr algn="r" fontAlgn="b"/>
                      <a:r>
                        <a:rPr lang="en-US" sz="1400" u="none" strike="noStrike" dirty="0">
                          <a:effectLst/>
                        </a:rPr>
                        <a:t>0</a:t>
                      </a:r>
                      <a:endParaRPr lang="en-US" sz="1400" b="0" i="0" u="none" strike="noStrike" dirty="0">
                        <a:solidFill>
                          <a:srgbClr val="000000"/>
                        </a:solidFill>
                        <a:effectLst/>
                        <a:latin typeface="Calibri" panose="020F0502020204030204" pitchFamily="34" charset="0"/>
                      </a:endParaRPr>
                    </a:p>
                  </a:txBody>
                  <a:tcPr marL="4349" marR="4349" marT="5799" marB="0" anchor="ct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4349" marR="4349" marT="5799" marB="0" anchor="b"/>
                </a:tc>
                <a:tc>
                  <a:txBody>
                    <a:bodyPr/>
                    <a:lstStyle/>
                    <a:p>
                      <a:pPr algn="l" fontAlgn="b"/>
                      <a:endParaRPr lang="en-US" sz="1400" b="0" i="0" u="none" strike="noStrike">
                        <a:solidFill>
                          <a:srgbClr val="000000"/>
                        </a:solidFill>
                        <a:effectLst/>
                        <a:latin typeface="Calibri" panose="020F0502020204030204" pitchFamily="34" charset="0"/>
                      </a:endParaRPr>
                    </a:p>
                  </a:txBody>
                  <a:tcPr marL="4349" marR="4349" marT="5799" marB="0" anchor="b"/>
                </a:tc>
                <a:tc>
                  <a:txBody>
                    <a:bodyPr/>
                    <a:lstStyle/>
                    <a:p>
                      <a:pPr algn="l" fontAlgn="b"/>
                      <a:endParaRPr lang="en-US" sz="1400" b="0" i="0" u="none" strike="noStrike">
                        <a:solidFill>
                          <a:srgbClr val="000000"/>
                        </a:solidFill>
                        <a:effectLst/>
                        <a:latin typeface="Calibri" panose="020F0502020204030204" pitchFamily="34" charset="0"/>
                      </a:endParaRPr>
                    </a:p>
                  </a:txBody>
                  <a:tcPr marL="4349" marR="4349" marT="5799" marB="0" anchor="b"/>
                </a:tc>
                <a:tc>
                  <a:txBody>
                    <a:bodyPr/>
                    <a:lstStyle/>
                    <a:p>
                      <a:pPr algn="l" fontAlgn="b"/>
                      <a:endParaRPr lang="en-US" sz="1400" b="0" i="0" u="none" strike="noStrike">
                        <a:solidFill>
                          <a:srgbClr val="000000"/>
                        </a:solidFill>
                        <a:effectLst/>
                        <a:latin typeface="Calibri" panose="020F0502020204030204" pitchFamily="34" charset="0"/>
                      </a:endParaRPr>
                    </a:p>
                  </a:txBody>
                  <a:tcPr marL="4349" marR="4349" marT="5799" marB="0" anchor="b"/>
                </a:tc>
                <a:tc>
                  <a:txBody>
                    <a:bodyPr/>
                    <a:lstStyle/>
                    <a:p>
                      <a:pPr algn="l" fontAlgn="b"/>
                      <a:endParaRPr lang="en-US" sz="1400" b="0" i="0" u="none" strike="noStrike">
                        <a:solidFill>
                          <a:srgbClr val="000000"/>
                        </a:solidFill>
                        <a:effectLst/>
                        <a:latin typeface="Calibri" panose="020F0502020204030204" pitchFamily="34" charset="0"/>
                      </a:endParaRPr>
                    </a:p>
                  </a:txBody>
                  <a:tcPr marL="4349" marR="4349" marT="5799" marB="0" anchor="b"/>
                </a:tc>
                <a:tc>
                  <a:txBody>
                    <a:bodyPr/>
                    <a:lstStyle/>
                    <a:p>
                      <a:pPr algn="l" fontAlgn="b"/>
                      <a:endParaRPr lang="en-US" sz="1400" b="0" i="0" u="none" strike="noStrike" dirty="0">
                        <a:solidFill>
                          <a:srgbClr val="000000"/>
                        </a:solidFill>
                        <a:effectLst/>
                        <a:latin typeface="Calibri" panose="020F0502020204030204" pitchFamily="34" charset="0"/>
                      </a:endParaRPr>
                    </a:p>
                  </a:txBody>
                  <a:tcPr marL="4349" marR="4349" marT="5799" marB="0" anchor="b"/>
                </a:tc>
                <a:tc>
                  <a:txBody>
                    <a:bodyPr/>
                    <a:lstStyle/>
                    <a:p>
                      <a:pPr algn="l" fontAlgn="b"/>
                      <a:endParaRPr lang="en-US" sz="1400" b="0" i="0" u="none" strike="noStrike" dirty="0">
                        <a:solidFill>
                          <a:srgbClr val="000000"/>
                        </a:solidFill>
                        <a:effectLst/>
                        <a:latin typeface="Calibri" panose="020F0502020204030204" pitchFamily="34" charset="0"/>
                      </a:endParaRPr>
                    </a:p>
                  </a:txBody>
                  <a:tcPr marL="4349" marR="4349" marT="5799" marB="0" anchor="b"/>
                </a:tc>
                <a:tc>
                  <a:txBody>
                    <a:bodyPr/>
                    <a:lstStyle/>
                    <a:p>
                      <a:pPr algn="l" fontAlgn="b"/>
                      <a:endParaRPr lang="en-US" sz="1400" b="0" i="0" u="none" strike="noStrike">
                        <a:solidFill>
                          <a:srgbClr val="000000"/>
                        </a:solidFill>
                        <a:effectLst/>
                        <a:latin typeface="Calibri" panose="020F0502020204030204" pitchFamily="34" charset="0"/>
                      </a:endParaRPr>
                    </a:p>
                  </a:txBody>
                  <a:tcPr marL="4349" marR="4349" marT="5799" marB="0" anchor="b"/>
                </a:tc>
                <a:tc>
                  <a:txBody>
                    <a:bodyPr/>
                    <a:lstStyle/>
                    <a:p>
                      <a:pPr algn="l" fontAlgn="b"/>
                      <a:endParaRPr lang="en-US" sz="1400" b="0" i="0" u="none" strike="noStrike">
                        <a:solidFill>
                          <a:srgbClr val="000000"/>
                        </a:solidFill>
                        <a:effectLst/>
                        <a:latin typeface="Calibri" panose="020F0502020204030204" pitchFamily="34" charset="0"/>
                      </a:endParaRPr>
                    </a:p>
                  </a:txBody>
                  <a:tcPr marL="4349" marR="4349" marT="5799" marB="0" anchor="b"/>
                </a:tc>
                <a:tc>
                  <a:txBody>
                    <a:bodyPr/>
                    <a:lstStyle/>
                    <a:p>
                      <a:pPr algn="l" fontAlgn="b"/>
                      <a:endParaRPr lang="en-US" sz="1400" b="0" i="0" u="none" strike="noStrike">
                        <a:solidFill>
                          <a:srgbClr val="000000"/>
                        </a:solidFill>
                        <a:effectLst/>
                        <a:latin typeface="Calibri" panose="020F0502020204030204" pitchFamily="34" charset="0"/>
                      </a:endParaRPr>
                    </a:p>
                  </a:txBody>
                  <a:tcPr marL="4349" marR="4349" marT="5799" marB="0" anchor="b"/>
                </a:tc>
                <a:tc>
                  <a:txBody>
                    <a:bodyPr/>
                    <a:lstStyle/>
                    <a:p>
                      <a:pPr algn="l" fontAlgn="b"/>
                      <a:endParaRPr lang="en-US" sz="1400" b="0" i="0" u="none" strike="noStrike">
                        <a:solidFill>
                          <a:srgbClr val="000000"/>
                        </a:solidFill>
                        <a:effectLst/>
                        <a:latin typeface="Calibri" panose="020F0502020204030204" pitchFamily="34" charset="0"/>
                      </a:endParaRPr>
                    </a:p>
                  </a:txBody>
                  <a:tcPr marL="4349" marR="4349" marT="5799" marB="0" anchor="b"/>
                </a:tc>
              </a:tr>
              <a:tr h="376515">
                <a:tc>
                  <a:txBody>
                    <a:bodyPr/>
                    <a:lstStyle/>
                    <a:p>
                      <a:pPr algn="ctr" fontAlgn="b"/>
                      <a:r>
                        <a:rPr lang="en-US" sz="1400" u="none" strike="noStrike">
                          <a:effectLst/>
                        </a:rPr>
                        <a:t>9</a:t>
                      </a:r>
                      <a:endParaRPr lang="en-US" sz="1400" b="0" i="0" u="none" strike="noStrike">
                        <a:solidFill>
                          <a:srgbClr val="000000"/>
                        </a:solidFill>
                        <a:effectLst/>
                        <a:latin typeface="Calibri" panose="020F0502020204030204" pitchFamily="34" charset="0"/>
                      </a:endParaRPr>
                    </a:p>
                  </a:txBody>
                  <a:tcPr marL="4349" marR="4349" marT="5799" marB="0" anchor="ctr"/>
                </a:tc>
                <a:tc>
                  <a:txBody>
                    <a:bodyPr/>
                    <a:lstStyle/>
                    <a:p>
                      <a:pPr algn="l" fontAlgn="b"/>
                      <a:r>
                        <a:rPr lang="en-US" sz="1400" u="none" strike="noStrike" dirty="0">
                          <a:effectLst/>
                        </a:rPr>
                        <a:t>Department of Treasury: Interest Rate Statistics</a:t>
                      </a:r>
                      <a:endParaRPr lang="en-US" sz="1400" b="0" i="0" u="none" strike="noStrike" dirty="0">
                        <a:solidFill>
                          <a:srgbClr val="000000"/>
                        </a:solidFill>
                        <a:effectLst/>
                        <a:latin typeface="Calibri" panose="020F0502020204030204" pitchFamily="34" charset="0"/>
                      </a:endParaRPr>
                    </a:p>
                  </a:txBody>
                  <a:tcPr marL="4349" marR="4349" marT="5799" marB="0" anchor="ctr"/>
                </a:tc>
                <a:tc>
                  <a:txBody>
                    <a:bodyPr/>
                    <a:lstStyle/>
                    <a:p>
                      <a:pPr algn="r" fontAlgn="b"/>
                      <a:r>
                        <a:rPr lang="en-US" sz="1400" u="none" strike="noStrike" dirty="0">
                          <a:effectLst/>
                        </a:rPr>
                        <a:t>5</a:t>
                      </a:r>
                      <a:endParaRPr lang="en-US" sz="1400" b="0" i="0" u="none" strike="noStrike" dirty="0">
                        <a:solidFill>
                          <a:srgbClr val="000000"/>
                        </a:solidFill>
                        <a:effectLst/>
                        <a:latin typeface="Calibri" panose="020F0502020204030204" pitchFamily="34" charset="0"/>
                      </a:endParaRPr>
                    </a:p>
                  </a:txBody>
                  <a:tcPr marL="4349" marR="4349" marT="5799" marB="0" anchor="ctr"/>
                </a:tc>
                <a:tc>
                  <a:txBody>
                    <a:bodyPr/>
                    <a:lstStyle/>
                    <a:p>
                      <a:pPr algn="ctr" fontAlgn="ctr"/>
                      <a:r>
                        <a:rPr lang="en-US" sz="1400" u="none" strike="noStrike" dirty="0">
                          <a:effectLst/>
                        </a:rPr>
                        <a:t>✓</a:t>
                      </a:r>
                      <a:endParaRPr lang="en-US" sz="1400" b="0" i="0" u="none" strike="noStrike" dirty="0">
                        <a:solidFill>
                          <a:srgbClr val="000000"/>
                        </a:solidFill>
                        <a:effectLst/>
                        <a:latin typeface="Calibri" panose="020F0502020204030204" pitchFamily="34" charset="0"/>
                      </a:endParaRPr>
                    </a:p>
                  </a:txBody>
                  <a:tcPr marL="4349" marR="4349" marT="5799" marB="0" anchor="ctr"/>
                </a:tc>
                <a:tc>
                  <a:txBody>
                    <a:bodyPr/>
                    <a:lstStyle/>
                    <a:p>
                      <a:pPr algn="ctr" fontAlgn="ctr"/>
                      <a:r>
                        <a:rPr lang="en-US" sz="1400" u="none" strike="noStrike" dirty="0">
                          <a:effectLst/>
                        </a:rPr>
                        <a:t>✓</a:t>
                      </a:r>
                      <a:endParaRPr lang="en-US" sz="1400" b="0" i="0" u="none" strike="noStrike" dirty="0">
                        <a:solidFill>
                          <a:srgbClr val="000000"/>
                        </a:solidFill>
                        <a:effectLst/>
                        <a:latin typeface="Calibri" panose="020F0502020204030204" pitchFamily="34" charset="0"/>
                      </a:endParaRPr>
                    </a:p>
                  </a:txBody>
                  <a:tcPr marL="4349" marR="4349" marT="5799" marB="0" anchor="ctr"/>
                </a:tc>
                <a:tc>
                  <a:txBody>
                    <a:bodyPr/>
                    <a:lstStyle/>
                    <a:p>
                      <a:pPr algn="ctr" fontAlgn="ctr"/>
                      <a:r>
                        <a:rPr lang="en-US" sz="1400" u="none" strike="noStrike" dirty="0">
                          <a:effectLst/>
                        </a:rPr>
                        <a:t>✓</a:t>
                      </a:r>
                      <a:endParaRPr lang="en-US" sz="1400" b="0" i="0" u="none" strike="noStrike" dirty="0">
                        <a:solidFill>
                          <a:srgbClr val="000000"/>
                        </a:solidFill>
                        <a:effectLst/>
                        <a:latin typeface="Calibri" panose="020F0502020204030204" pitchFamily="34" charset="0"/>
                      </a:endParaRPr>
                    </a:p>
                  </a:txBody>
                  <a:tcPr marL="4349" marR="4349" marT="5799" marB="0" anchor="ct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4349" marR="4349" marT="5799" marB="0" anchor="b"/>
                </a:tc>
                <a:tc>
                  <a:txBody>
                    <a:bodyPr/>
                    <a:lstStyle/>
                    <a:p>
                      <a:pPr algn="l" fontAlgn="b"/>
                      <a:endParaRPr lang="en-US" sz="1400" b="0" i="0" u="none" strike="noStrike" dirty="0">
                        <a:solidFill>
                          <a:srgbClr val="000000"/>
                        </a:solidFill>
                        <a:effectLst/>
                        <a:latin typeface="Calibri" panose="020F0502020204030204" pitchFamily="34" charset="0"/>
                      </a:endParaRPr>
                    </a:p>
                  </a:txBody>
                  <a:tcPr marL="4349" marR="4349" marT="5799" marB="0" anchor="b"/>
                </a:tc>
                <a:tc>
                  <a:txBody>
                    <a:bodyPr/>
                    <a:lstStyle/>
                    <a:p>
                      <a:pPr algn="l" fontAlgn="b"/>
                      <a:endParaRPr lang="en-US" sz="1400" b="0" i="0" u="none" strike="noStrike" dirty="0">
                        <a:solidFill>
                          <a:srgbClr val="000000"/>
                        </a:solidFill>
                        <a:effectLst/>
                        <a:latin typeface="Calibri" panose="020F0502020204030204" pitchFamily="34" charset="0"/>
                      </a:endParaRPr>
                    </a:p>
                  </a:txBody>
                  <a:tcPr marL="4349" marR="4349" marT="5799" marB="0" anchor="b"/>
                </a:tc>
                <a:tc>
                  <a:txBody>
                    <a:bodyPr/>
                    <a:lstStyle/>
                    <a:p>
                      <a:pPr algn="ctr" fontAlgn="ctr"/>
                      <a:r>
                        <a:rPr lang="en-US" sz="1400" u="none" strike="noStrike" dirty="0">
                          <a:effectLst/>
                        </a:rPr>
                        <a:t>✓</a:t>
                      </a:r>
                      <a:endParaRPr lang="en-US" sz="1400" b="0" i="0" u="none" strike="noStrike" dirty="0">
                        <a:solidFill>
                          <a:srgbClr val="000000"/>
                        </a:solidFill>
                        <a:effectLst/>
                        <a:latin typeface="Calibri" panose="020F0502020204030204" pitchFamily="34" charset="0"/>
                      </a:endParaRPr>
                    </a:p>
                  </a:txBody>
                  <a:tcPr marL="4349" marR="4349" marT="5799" marB="0" anchor="ctr"/>
                </a:tc>
                <a:tc>
                  <a:txBody>
                    <a:bodyPr/>
                    <a:lstStyle/>
                    <a:p>
                      <a:pPr algn="ctr" fontAlgn="ctr"/>
                      <a:r>
                        <a:rPr lang="en-US" sz="1400" u="none" strike="noStrike" dirty="0">
                          <a:effectLst/>
                        </a:rPr>
                        <a:t>✓</a:t>
                      </a:r>
                      <a:endParaRPr lang="en-US" sz="1400" b="0" i="0" u="none" strike="noStrike" dirty="0">
                        <a:solidFill>
                          <a:srgbClr val="000000"/>
                        </a:solidFill>
                        <a:effectLst/>
                        <a:latin typeface="Calibri" panose="020F0502020204030204" pitchFamily="34" charset="0"/>
                      </a:endParaRPr>
                    </a:p>
                  </a:txBody>
                  <a:tcPr marL="4349" marR="4349" marT="5799" marB="0" anchor="ct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4349" marR="4349" marT="5799" marB="0" anchor="b"/>
                </a:tc>
                <a:tc>
                  <a:txBody>
                    <a:bodyPr/>
                    <a:lstStyle/>
                    <a:p>
                      <a:pPr algn="ctr" fontAlgn="ctr"/>
                      <a:r>
                        <a:rPr lang="en-US" sz="1400" u="none" strike="noStrike" dirty="0">
                          <a:effectLst/>
                        </a:rPr>
                        <a:t>✓</a:t>
                      </a:r>
                      <a:endParaRPr lang="en-US" sz="1400" b="0" i="0" u="none" strike="noStrike" dirty="0">
                        <a:solidFill>
                          <a:srgbClr val="000000"/>
                        </a:solidFill>
                        <a:effectLst/>
                        <a:latin typeface="Calibri" panose="020F0502020204030204" pitchFamily="34" charset="0"/>
                      </a:endParaRPr>
                    </a:p>
                  </a:txBody>
                  <a:tcPr marL="4349" marR="4349" marT="5799" marB="0" anchor="ct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4349" marR="4349" marT="5799" marB="0" anchor="b"/>
                </a:tc>
              </a:tr>
              <a:tr h="562249">
                <a:tc>
                  <a:txBody>
                    <a:bodyPr/>
                    <a:lstStyle/>
                    <a:p>
                      <a:pPr algn="ctr" fontAlgn="b"/>
                      <a:r>
                        <a:rPr lang="en-US" sz="1400" u="none" strike="noStrike" dirty="0">
                          <a:effectLst/>
                        </a:rPr>
                        <a:t>10</a:t>
                      </a:r>
                      <a:endParaRPr lang="en-US" sz="1400" b="0" i="0" u="none" strike="noStrike" dirty="0">
                        <a:solidFill>
                          <a:srgbClr val="000000"/>
                        </a:solidFill>
                        <a:effectLst/>
                        <a:latin typeface="Calibri" panose="020F0502020204030204" pitchFamily="34" charset="0"/>
                      </a:endParaRPr>
                    </a:p>
                  </a:txBody>
                  <a:tcPr marL="4349" marR="4349" marT="5799" marB="0" anchor="ctr"/>
                </a:tc>
                <a:tc>
                  <a:txBody>
                    <a:bodyPr/>
                    <a:lstStyle/>
                    <a:p>
                      <a:pPr algn="l" fontAlgn="b"/>
                      <a:r>
                        <a:rPr lang="en-US" sz="1400" u="none" strike="noStrike" dirty="0">
                          <a:effectLst/>
                        </a:rPr>
                        <a:t>OSHA: Work-related Injury and Illness Data and Worker Fatalities/Catastrophes Report (FAT/CAT)</a:t>
                      </a:r>
                      <a:endParaRPr lang="en-US" sz="1400" b="0" i="0" u="none" strike="noStrike" dirty="0">
                        <a:solidFill>
                          <a:srgbClr val="000000"/>
                        </a:solidFill>
                        <a:effectLst/>
                        <a:latin typeface="Calibri" panose="020F0502020204030204" pitchFamily="34" charset="0"/>
                      </a:endParaRPr>
                    </a:p>
                  </a:txBody>
                  <a:tcPr marL="4349" marR="4349" marT="5799" marB="0" anchor="ctr"/>
                </a:tc>
                <a:tc>
                  <a:txBody>
                    <a:bodyPr/>
                    <a:lstStyle/>
                    <a:p>
                      <a:pPr algn="r" fontAlgn="b"/>
                      <a:r>
                        <a:rPr lang="en-US" sz="1400" b="0" i="0" u="none" strike="noStrike" dirty="0">
                          <a:solidFill>
                            <a:schemeClr val="dk1"/>
                          </a:solidFill>
                          <a:effectLst/>
                          <a:latin typeface="+mn-lt"/>
                        </a:rPr>
                        <a:t>2</a:t>
                      </a:r>
                      <a:endParaRPr lang="en-US" sz="1400" b="0" i="0" u="none" strike="noStrike" dirty="0">
                        <a:solidFill>
                          <a:srgbClr val="000000"/>
                        </a:solidFill>
                        <a:effectLst/>
                        <a:latin typeface="Calibri" panose="020F0502020204030204" pitchFamily="34" charset="0"/>
                      </a:endParaRPr>
                    </a:p>
                  </a:txBody>
                  <a:tcPr marL="4349" marR="4349" marT="5799" marB="0" anchor="ct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4349" marR="4349" marT="5799" marB="0" anchor="b"/>
                </a:tc>
                <a:tc>
                  <a:txBody>
                    <a:bodyPr/>
                    <a:lstStyle/>
                    <a:p>
                      <a:pPr algn="l" fontAlgn="b"/>
                      <a:endParaRPr lang="en-US" sz="1400" b="0" i="0" u="none" strike="noStrike" dirty="0">
                        <a:solidFill>
                          <a:srgbClr val="000000"/>
                        </a:solidFill>
                        <a:effectLst/>
                        <a:latin typeface="Calibri" panose="020F0502020204030204" pitchFamily="34" charset="0"/>
                      </a:endParaRPr>
                    </a:p>
                  </a:txBody>
                  <a:tcPr marL="4349" marR="4349" marT="5799" marB="0" anchor="b"/>
                </a:tc>
                <a:tc>
                  <a:txBody>
                    <a:bodyPr/>
                    <a:lstStyle/>
                    <a:p>
                      <a:pPr algn="l" fontAlgn="b"/>
                      <a:endParaRPr lang="en-US" sz="1400" b="0" i="0" u="none" strike="noStrike" dirty="0">
                        <a:solidFill>
                          <a:srgbClr val="000000"/>
                        </a:solidFill>
                        <a:effectLst/>
                        <a:latin typeface="Calibri" panose="020F0502020204030204" pitchFamily="34" charset="0"/>
                      </a:endParaRPr>
                    </a:p>
                  </a:txBody>
                  <a:tcPr marL="4349" marR="4349" marT="5799" marB="0" anchor="b"/>
                </a:tc>
                <a:tc>
                  <a:txBody>
                    <a:bodyPr/>
                    <a:lstStyle/>
                    <a:p>
                      <a:pPr algn="l" fontAlgn="b"/>
                      <a:endParaRPr lang="en-US" sz="1400" b="0" i="0" u="none" strike="noStrike" dirty="0">
                        <a:solidFill>
                          <a:srgbClr val="000000"/>
                        </a:solidFill>
                        <a:effectLst/>
                        <a:latin typeface="Calibri" panose="020F0502020204030204" pitchFamily="34" charset="0"/>
                      </a:endParaRPr>
                    </a:p>
                  </a:txBody>
                  <a:tcPr marL="4349" marR="4349" marT="5799" marB="0" anchor="b"/>
                </a:tc>
                <a:tc>
                  <a:txBody>
                    <a:bodyPr/>
                    <a:lstStyle/>
                    <a:p>
                      <a:pPr algn="ctr" fontAlgn="ctr"/>
                      <a:r>
                        <a:rPr lang="en-US" sz="1400" u="none" strike="noStrike" dirty="0">
                          <a:effectLst/>
                        </a:rPr>
                        <a:t>✓</a:t>
                      </a:r>
                      <a:endParaRPr lang="en-US" sz="1400" b="0" i="0" u="none" strike="noStrike" dirty="0">
                        <a:solidFill>
                          <a:srgbClr val="000000"/>
                        </a:solidFill>
                        <a:effectLst/>
                        <a:latin typeface="Calibri" panose="020F0502020204030204" pitchFamily="34" charset="0"/>
                      </a:endParaRPr>
                    </a:p>
                  </a:txBody>
                  <a:tcPr marL="4349" marR="4349" marT="5799" marB="0" anchor="ctr"/>
                </a:tc>
                <a:tc>
                  <a:txBody>
                    <a:bodyPr/>
                    <a:lstStyle/>
                    <a:p>
                      <a:pPr algn="ctr" fontAlgn="ctr"/>
                      <a:r>
                        <a:rPr lang="en-US" sz="1400" u="none" strike="noStrike" dirty="0">
                          <a:effectLst/>
                        </a:rPr>
                        <a:t>✓</a:t>
                      </a:r>
                      <a:endParaRPr lang="en-US" sz="1400" b="0" i="0" u="none" strike="noStrike" dirty="0">
                        <a:solidFill>
                          <a:srgbClr val="000000"/>
                        </a:solidFill>
                        <a:effectLst/>
                        <a:latin typeface="Calibri" panose="020F0502020204030204" pitchFamily="34" charset="0"/>
                      </a:endParaRPr>
                    </a:p>
                  </a:txBody>
                  <a:tcPr marL="4349" marR="4349" marT="5799" marB="0" anchor="ct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4349" marR="4349" marT="5799" marB="0" anchor="b"/>
                </a:tc>
                <a:tc>
                  <a:txBody>
                    <a:bodyPr/>
                    <a:lstStyle/>
                    <a:p>
                      <a:pPr algn="l" fontAlgn="b"/>
                      <a:endParaRPr lang="en-US" sz="1400" b="0" i="0" u="none" strike="noStrike" dirty="0">
                        <a:solidFill>
                          <a:srgbClr val="000000"/>
                        </a:solidFill>
                        <a:effectLst/>
                        <a:latin typeface="Calibri" panose="020F0502020204030204" pitchFamily="34" charset="0"/>
                      </a:endParaRPr>
                    </a:p>
                  </a:txBody>
                  <a:tcPr marL="4349" marR="4349" marT="5799" marB="0" anchor="b"/>
                </a:tc>
                <a:tc>
                  <a:txBody>
                    <a:bodyPr/>
                    <a:lstStyle/>
                    <a:p>
                      <a:pPr algn="l" fontAlgn="b"/>
                      <a:endParaRPr lang="en-US" sz="1400" b="0" i="0" u="none" strike="noStrike" dirty="0">
                        <a:solidFill>
                          <a:srgbClr val="000000"/>
                        </a:solidFill>
                        <a:effectLst/>
                        <a:latin typeface="Calibri" panose="020F0502020204030204" pitchFamily="34" charset="0"/>
                      </a:endParaRPr>
                    </a:p>
                  </a:txBody>
                  <a:tcPr marL="4349" marR="4349" marT="5799" marB="0" anchor="b"/>
                </a:tc>
                <a:tc>
                  <a:txBody>
                    <a:bodyPr/>
                    <a:lstStyle/>
                    <a:p>
                      <a:pPr algn="l" fontAlgn="b"/>
                      <a:endParaRPr lang="en-US" sz="1400" b="0" i="0" u="none" strike="noStrike" dirty="0">
                        <a:solidFill>
                          <a:srgbClr val="000000"/>
                        </a:solidFill>
                        <a:effectLst/>
                        <a:latin typeface="Calibri" panose="020F0502020204030204" pitchFamily="34" charset="0"/>
                      </a:endParaRPr>
                    </a:p>
                  </a:txBody>
                  <a:tcPr marL="4349" marR="4349" marT="5799" marB="0" anchor="b"/>
                </a:tc>
                <a:tc>
                  <a:txBody>
                    <a:bodyPr/>
                    <a:lstStyle/>
                    <a:p>
                      <a:pPr algn="l" fontAlgn="b"/>
                      <a:endParaRPr lang="en-US" sz="1400" b="0" i="0" u="none" strike="noStrike" dirty="0">
                        <a:solidFill>
                          <a:srgbClr val="000000"/>
                        </a:solidFill>
                        <a:effectLst/>
                        <a:latin typeface="Calibri" panose="020F0502020204030204" pitchFamily="34" charset="0"/>
                      </a:endParaRPr>
                    </a:p>
                  </a:txBody>
                  <a:tcPr marL="4349" marR="4349" marT="5799" marB="0" anchor="b"/>
                </a:tc>
              </a:tr>
            </a:tbl>
          </a:graphicData>
        </a:graphic>
      </p:graphicFrame>
    </p:spTree>
    <p:extLst>
      <p:ext uri="{BB962C8B-B14F-4D97-AF65-F5344CB8AC3E}">
        <p14:creationId xmlns:p14="http://schemas.microsoft.com/office/powerpoint/2010/main" xmlns="" val="24290739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9677400" cy="838200"/>
          </a:xfrm>
        </p:spPr>
        <p:txBody>
          <a:bodyPr>
            <a:noAutofit/>
          </a:bodyPr>
          <a:lstStyle/>
          <a:p>
            <a:r>
              <a:rPr lang="en-US" sz="3200" b="1" dirty="0" smtClean="0">
                <a:solidFill>
                  <a:schemeClr val="accent1"/>
                </a:solidFill>
              </a:rPr>
              <a:t>Most Relevant </a:t>
            </a:r>
            <a:r>
              <a:rPr lang="en-US" sz="3200" b="1" dirty="0">
                <a:solidFill>
                  <a:schemeClr val="accent1"/>
                </a:solidFill>
              </a:rPr>
              <a:t>and </a:t>
            </a:r>
            <a:r>
              <a:rPr lang="en-US" sz="3200" b="1" dirty="0" smtClean="0">
                <a:solidFill>
                  <a:schemeClr val="accent1"/>
                </a:solidFill>
              </a:rPr>
              <a:t>Important Data Sets  </a:t>
            </a:r>
            <a:br>
              <a:rPr lang="en-US" sz="3200" b="1" dirty="0" smtClean="0">
                <a:solidFill>
                  <a:schemeClr val="accent1"/>
                </a:solidFill>
              </a:rPr>
            </a:br>
            <a:r>
              <a:rPr lang="en-US" sz="3200" b="1" dirty="0" smtClean="0">
                <a:solidFill>
                  <a:schemeClr val="accent1"/>
                </a:solidFill>
              </a:rPr>
              <a:t>With Access Issues</a:t>
            </a:r>
            <a:endParaRPr lang="en-US" sz="3200" b="1" dirty="0"/>
          </a:p>
        </p:txBody>
      </p:sp>
      <p:graphicFrame>
        <p:nvGraphicFramePr>
          <p:cNvPr id="4" name="Table 3"/>
          <p:cNvGraphicFramePr>
            <a:graphicFrameLocks noGrp="1"/>
          </p:cNvGraphicFramePr>
          <p:nvPr>
            <p:extLst>
              <p:ext uri="{D42A27DB-BD31-4B8C-83A1-F6EECF244321}">
                <p14:modId xmlns:p14="http://schemas.microsoft.com/office/powerpoint/2010/main" xmlns="" val="942406846"/>
              </p:ext>
            </p:extLst>
          </p:nvPr>
        </p:nvGraphicFramePr>
        <p:xfrm>
          <a:off x="533400" y="1447800"/>
          <a:ext cx="8229600" cy="5563000"/>
        </p:xfrm>
        <a:graphic>
          <a:graphicData uri="http://schemas.openxmlformats.org/drawingml/2006/table">
            <a:tbl>
              <a:tblPr>
                <a:tableStyleId>{7DF18680-E054-41AD-8BC1-D1AEF772440D}</a:tableStyleId>
              </a:tblPr>
              <a:tblGrid>
                <a:gridCol w="685800"/>
                <a:gridCol w="7543800"/>
              </a:tblGrid>
              <a:tr h="398921">
                <a:tc>
                  <a:txBody>
                    <a:bodyPr/>
                    <a:lstStyle/>
                    <a:p>
                      <a:pPr algn="ctr" fontAlgn="b"/>
                      <a:endParaRPr lang="en-US" sz="2800" b="1" i="0" u="none" strike="noStrike" dirty="0">
                        <a:solidFill>
                          <a:sysClr val="windowText" lastClr="000000"/>
                        </a:solidFill>
                        <a:effectLst/>
                        <a:latin typeface="Calibri" panose="020F0502020204030204" pitchFamily="34" charset="0"/>
                      </a:endParaRPr>
                    </a:p>
                  </a:txBody>
                  <a:tcPr marL="1564" marR="1564" marT="1564" marB="0" anchor="ctr">
                    <a:solidFill>
                      <a:schemeClr val="accent6">
                        <a:lumMod val="40000"/>
                        <a:lumOff val="60000"/>
                      </a:schemeClr>
                    </a:solidFill>
                  </a:tcPr>
                </a:tc>
                <a:tc>
                  <a:txBody>
                    <a:bodyPr/>
                    <a:lstStyle/>
                    <a:p>
                      <a:pPr algn="l" fontAlgn="b"/>
                      <a:r>
                        <a:rPr lang="en-US" sz="2800" b="1" u="none" strike="noStrike" dirty="0" smtClean="0">
                          <a:solidFill>
                            <a:sysClr val="windowText" lastClr="000000"/>
                          </a:solidFill>
                          <a:effectLst/>
                        </a:rPr>
                        <a:t>BLS </a:t>
                      </a:r>
                      <a:r>
                        <a:rPr lang="en-US" sz="2800" b="1" u="none" strike="noStrike" dirty="0">
                          <a:solidFill>
                            <a:sysClr val="windowText" lastClr="000000"/>
                          </a:solidFill>
                          <a:effectLst/>
                        </a:rPr>
                        <a:t>Quarterly Census of Employment and </a:t>
                      </a:r>
                      <a:r>
                        <a:rPr lang="en-US" sz="2800" b="1" u="none" strike="noStrike" dirty="0" smtClean="0">
                          <a:solidFill>
                            <a:sysClr val="windowText" lastClr="000000"/>
                          </a:solidFill>
                          <a:effectLst/>
                        </a:rPr>
                        <a:t>Wages</a:t>
                      </a:r>
                      <a:endParaRPr lang="en-US" sz="2800" b="1" i="0" u="none" strike="noStrike" dirty="0">
                        <a:solidFill>
                          <a:sysClr val="windowText" lastClr="000000"/>
                        </a:solidFill>
                        <a:effectLst/>
                        <a:latin typeface="Calibri" panose="020F0502020204030204" pitchFamily="34" charset="0"/>
                      </a:endParaRPr>
                    </a:p>
                  </a:txBody>
                  <a:tcPr marL="1564" marR="1564" marT="1564" marB="0" anchor="ctr">
                    <a:solidFill>
                      <a:schemeClr val="accent6">
                        <a:lumMod val="40000"/>
                        <a:lumOff val="60000"/>
                      </a:schemeClr>
                    </a:solidFill>
                  </a:tcPr>
                </a:tc>
              </a:tr>
              <a:tr h="398921">
                <a:tc>
                  <a:txBody>
                    <a:bodyPr/>
                    <a:lstStyle/>
                    <a:p>
                      <a:pPr algn="ctr" fontAlgn="b"/>
                      <a:endParaRPr lang="en-US" sz="2800" b="1" i="0" u="none" strike="noStrike" dirty="0">
                        <a:solidFill>
                          <a:sysClr val="windowText" lastClr="000000"/>
                        </a:solidFill>
                        <a:effectLst/>
                        <a:latin typeface="Calibri" panose="020F0502020204030204" pitchFamily="34" charset="0"/>
                      </a:endParaRPr>
                    </a:p>
                  </a:txBody>
                  <a:tcPr marL="1564" marR="1564" marT="1564" marB="0" anchor="ctr"/>
                </a:tc>
                <a:tc>
                  <a:txBody>
                    <a:bodyPr/>
                    <a:lstStyle/>
                    <a:p>
                      <a:pPr algn="l" fontAlgn="b"/>
                      <a:endParaRPr lang="en-US" sz="2800" b="1" i="0" u="none" strike="noStrike" dirty="0">
                        <a:solidFill>
                          <a:sysClr val="windowText" lastClr="000000"/>
                        </a:solidFill>
                        <a:effectLst/>
                        <a:latin typeface="Calibri" panose="020F0502020204030204" pitchFamily="34" charset="0"/>
                      </a:endParaRPr>
                    </a:p>
                  </a:txBody>
                  <a:tcPr marL="1564" marR="1564" marT="1564" marB="0" anchor="ctr"/>
                </a:tc>
              </a:tr>
              <a:tr h="796385">
                <a:tc>
                  <a:txBody>
                    <a:bodyPr/>
                    <a:lstStyle/>
                    <a:p>
                      <a:pPr algn="ctr" fontAlgn="b"/>
                      <a:endParaRPr lang="en-US" sz="2800" b="1" i="0" u="none" strike="noStrike" dirty="0">
                        <a:solidFill>
                          <a:sysClr val="windowText" lastClr="000000"/>
                        </a:solidFill>
                        <a:effectLst/>
                        <a:latin typeface="Calibri" panose="020F0502020204030204" pitchFamily="34" charset="0"/>
                      </a:endParaRPr>
                    </a:p>
                  </a:txBody>
                  <a:tcPr marL="1564" marR="1564" marT="1564" marB="0" anchor="ctr">
                    <a:solidFill>
                      <a:schemeClr val="accent6">
                        <a:lumMod val="40000"/>
                        <a:lumOff val="60000"/>
                      </a:schemeClr>
                    </a:solidFill>
                  </a:tcPr>
                </a:tc>
                <a:tc>
                  <a:txBody>
                    <a:bodyPr/>
                    <a:lstStyle/>
                    <a:p>
                      <a:pPr algn="l" fontAlgn="b"/>
                      <a:r>
                        <a:rPr lang="en-US" sz="2800" b="1" u="none" strike="noStrike" dirty="0" smtClean="0">
                          <a:solidFill>
                            <a:sysClr val="windowText" lastClr="000000"/>
                          </a:solidFill>
                          <a:effectLst/>
                        </a:rPr>
                        <a:t>Census: Longitudinal Employer-Household Dynamics Data</a:t>
                      </a:r>
                      <a:endParaRPr lang="en-US" sz="2800" b="1" i="0" u="none" strike="noStrike" dirty="0">
                        <a:solidFill>
                          <a:sysClr val="windowText" lastClr="000000"/>
                        </a:solidFill>
                        <a:effectLst/>
                        <a:latin typeface="Calibri" panose="020F0502020204030204" pitchFamily="34" charset="0"/>
                      </a:endParaRPr>
                    </a:p>
                  </a:txBody>
                  <a:tcPr marL="1564" marR="1564" marT="1564" marB="0" anchor="ctr">
                    <a:solidFill>
                      <a:schemeClr val="accent6">
                        <a:lumMod val="40000"/>
                        <a:lumOff val="60000"/>
                      </a:schemeClr>
                    </a:solidFill>
                  </a:tcPr>
                </a:tc>
              </a:tr>
              <a:tr h="398921">
                <a:tc>
                  <a:txBody>
                    <a:bodyPr/>
                    <a:lstStyle/>
                    <a:p>
                      <a:pPr algn="ctr" fontAlgn="b"/>
                      <a:endParaRPr lang="en-US" sz="2800" b="1" i="0" u="none" strike="noStrike" dirty="0">
                        <a:solidFill>
                          <a:sysClr val="windowText" lastClr="000000"/>
                        </a:solidFill>
                        <a:effectLst/>
                        <a:latin typeface="Calibri" panose="020F0502020204030204" pitchFamily="34" charset="0"/>
                      </a:endParaRPr>
                    </a:p>
                  </a:txBody>
                  <a:tcPr marL="1564" marR="1564" marT="1564" marB="0" anchor="ctr"/>
                </a:tc>
                <a:tc>
                  <a:txBody>
                    <a:bodyPr/>
                    <a:lstStyle/>
                    <a:p>
                      <a:pPr algn="l" fontAlgn="b"/>
                      <a:endParaRPr lang="en-US" sz="2800" b="1" i="0" u="none" strike="noStrike" dirty="0">
                        <a:solidFill>
                          <a:sysClr val="windowText" lastClr="000000"/>
                        </a:solidFill>
                        <a:effectLst/>
                        <a:latin typeface="Calibri" panose="020F0502020204030204" pitchFamily="34" charset="0"/>
                      </a:endParaRPr>
                    </a:p>
                  </a:txBody>
                  <a:tcPr marL="1564" marR="1564" marT="1564" marB="0" anchor="ctr"/>
                </a:tc>
              </a:tr>
              <a:tr h="398921">
                <a:tc>
                  <a:txBody>
                    <a:bodyPr/>
                    <a:lstStyle/>
                    <a:p>
                      <a:pPr algn="ctr" fontAlgn="b"/>
                      <a:endParaRPr lang="en-US" sz="2800" b="1" i="0" u="none" strike="noStrike" dirty="0">
                        <a:solidFill>
                          <a:sysClr val="windowText" lastClr="000000"/>
                        </a:solidFill>
                        <a:effectLst/>
                        <a:latin typeface="Calibri" panose="020F0502020204030204" pitchFamily="34" charset="0"/>
                      </a:endParaRPr>
                    </a:p>
                  </a:txBody>
                  <a:tcPr marL="1564" marR="1564" marT="1564" marB="0" anchor="ctr">
                    <a:solidFill>
                      <a:schemeClr val="accent6">
                        <a:lumMod val="40000"/>
                        <a:lumOff val="60000"/>
                      </a:schemeClr>
                    </a:solidFill>
                  </a:tcPr>
                </a:tc>
                <a:tc>
                  <a:txBody>
                    <a:bodyPr/>
                    <a:lstStyle/>
                    <a:p>
                      <a:pPr algn="l" fontAlgn="b"/>
                      <a:r>
                        <a:rPr lang="en-US" sz="2800" b="1" u="none" strike="noStrike" dirty="0">
                          <a:solidFill>
                            <a:sysClr val="windowText" lastClr="000000"/>
                          </a:solidFill>
                          <a:effectLst/>
                        </a:rPr>
                        <a:t>Social Security </a:t>
                      </a:r>
                      <a:r>
                        <a:rPr lang="en-US" sz="2800" b="1" u="none" strike="noStrike" dirty="0" smtClean="0">
                          <a:solidFill>
                            <a:sysClr val="windowText" lastClr="000000"/>
                          </a:solidFill>
                          <a:effectLst/>
                        </a:rPr>
                        <a:t>Admin. </a:t>
                      </a:r>
                      <a:r>
                        <a:rPr lang="en-US" sz="2800" b="1" u="none" strike="noStrike" dirty="0">
                          <a:solidFill>
                            <a:sysClr val="windowText" lastClr="000000"/>
                          </a:solidFill>
                          <a:effectLst/>
                        </a:rPr>
                        <a:t>Earnings and </a:t>
                      </a:r>
                      <a:r>
                        <a:rPr lang="en-US" sz="2800" b="1" u="none" strike="noStrike" dirty="0" smtClean="0">
                          <a:solidFill>
                            <a:sysClr val="windowText" lastClr="000000"/>
                          </a:solidFill>
                          <a:effectLst/>
                        </a:rPr>
                        <a:t>Employment</a:t>
                      </a:r>
                      <a:endParaRPr lang="en-US" sz="2800" b="1" i="0" u="none" strike="noStrike" dirty="0">
                        <a:solidFill>
                          <a:sysClr val="windowText" lastClr="000000"/>
                        </a:solidFill>
                        <a:effectLst/>
                        <a:latin typeface="Calibri" panose="020F0502020204030204" pitchFamily="34" charset="0"/>
                      </a:endParaRPr>
                    </a:p>
                  </a:txBody>
                  <a:tcPr marL="1564" marR="1564" marT="1564" marB="0" anchor="ctr">
                    <a:solidFill>
                      <a:schemeClr val="accent6">
                        <a:lumMod val="40000"/>
                        <a:lumOff val="60000"/>
                      </a:schemeClr>
                    </a:solidFill>
                  </a:tcPr>
                </a:tc>
              </a:tr>
              <a:tr h="398921">
                <a:tc>
                  <a:txBody>
                    <a:bodyPr/>
                    <a:lstStyle/>
                    <a:p>
                      <a:pPr algn="ctr" fontAlgn="b"/>
                      <a:endParaRPr lang="en-US" sz="2800" b="1" i="0" u="none" strike="noStrike" dirty="0">
                        <a:solidFill>
                          <a:sysClr val="windowText" lastClr="000000"/>
                        </a:solidFill>
                        <a:effectLst/>
                        <a:latin typeface="Calibri" panose="020F0502020204030204" pitchFamily="34" charset="0"/>
                      </a:endParaRPr>
                    </a:p>
                  </a:txBody>
                  <a:tcPr marL="1564" marR="1564" marT="1564" marB="0" anchor="ctr"/>
                </a:tc>
                <a:tc>
                  <a:txBody>
                    <a:bodyPr/>
                    <a:lstStyle/>
                    <a:p>
                      <a:pPr algn="l" fontAlgn="b"/>
                      <a:endParaRPr lang="en-US" sz="2800" b="1" i="0" u="none" strike="noStrike" dirty="0">
                        <a:solidFill>
                          <a:sysClr val="windowText" lastClr="000000"/>
                        </a:solidFill>
                        <a:effectLst/>
                        <a:latin typeface="Calibri" panose="020F0502020204030204" pitchFamily="34" charset="0"/>
                      </a:endParaRPr>
                    </a:p>
                  </a:txBody>
                  <a:tcPr marL="1564" marR="1564" marT="1564" marB="0" anchor="ctr"/>
                </a:tc>
              </a:tr>
              <a:tr h="398921">
                <a:tc>
                  <a:txBody>
                    <a:bodyPr/>
                    <a:lstStyle/>
                    <a:p>
                      <a:pPr algn="ctr" fontAlgn="b"/>
                      <a:endParaRPr lang="en-US" sz="2800" b="1" i="0" u="none" strike="noStrike" dirty="0">
                        <a:solidFill>
                          <a:sysClr val="windowText" lastClr="000000"/>
                        </a:solidFill>
                        <a:effectLst/>
                        <a:latin typeface="Calibri" panose="020F0502020204030204" pitchFamily="34" charset="0"/>
                      </a:endParaRPr>
                    </a:p>
                  </a:txBody>
                  <a:tcPr marL="1564" marR="1564" marT="1564" marB="0" anchor="ctr">
                    <a:solidFill>
                      <a:schemeClr val="accent6">
                        <a:lumMod val="40000"/>
                        <a:lumOff val="60000"/>
                      </a:schemeClr>
                    </a:solidFill>
                  </a:tcPr>
                </a:tc>
                <a:tc>
                  <a:txBody>
                    <a:bodyPr/>
                    <a:lstStyle/>
                    <a:p>
                      <a:pPr algn="l" fontAlgn="b"/>
                      <a:r>
                        <a:rPr lang="en-US" sz="2800" b="1" u="none" strike="noStrike" dirty="0" smtClean="0">
                          <a:solidFill>
                            <a:sysClr val="windowText" lastClr="000000"/>
                          </a:solidFill>
                          <a:effectLst/>
                        </a:rPr>
                        <a:t>IRS: </a:t>
                      </a:r>
                      <a:r>
                        <a:rPr lang="en-US" sz="2800" b="1" u="none" strike="noStrike" dirty="0">
                          <a:solidFill>
                            <a:sysClr val="windowText" lastClr="000000"/>
                          </a:solidFill>
                          <a:effectLst/>
                        </a:rPr>
                        <a:t>Corporate </a:t>
                      </a:r>
                      <a:r>
                        <a:rPr lang="en-US" sz="2800" b="1" u="none" strike="noStrike" dirty="0" smtClean="0">
                          <a:solidFill>
                            <a:sysClr val="windowText" lastClr="000000"/>
                          </a:solidFill>
                          <a:effectLst/>
                        </a:rPr>
                        <a:t>and </a:t>
                      </a:r>
                      <a:r>
                        <a:rPr lang="en-US" sz="2800" b="1" u="none" strike="noStrike" dirty="0">
                          <a:solidFill>
                            <a:sysClr val="windowText" lastClr="000000"/>
                          </a:solidFill>
                          <a:effectLst/>
                        </a:rPr>
                        <a:t>Individual Tax Statistics</a:t>
                      </a:r>
                      <a:endParaRPr lang="en-US" sz="2800" b="1" i="0" u="none" strike="noStrike" dirty="0">
                        <a:solidFill>
                          <a:sysClr val="windowText" lastClr="000000"/>
                        </a:solidFill>
                        <a:effectLst/>
                        <a:latin typeface="Calibri" panose="020F0502020204030204" pitchFamily="34" charset="0"/>
                      </a:endParaRPr>
                    </a:p>
                  </a:txBody>
                  <a:tcPr marL="1564" marR="1564" marT="1564" marB="0" anchor="ctr">
                    <a:solidFill>
                      <a:schemeClr val="accent6">
                        <a:lumMod val="40000"/>
                        <a:lumOff val="60000"/>
                      </a:schemeClr>
                    </a:solidFill>
                  </a:tcPr>
                </a:tc>
              </a:tr>
              <a:tr h="398921">
                <a:tc>
                  <a:txBody>
                    <a:bodyPr/>
                    <a:lstStyle/>
                    <a:p>
                      <a:pPr algn="ctr" fontAlgn="b"/>
                      <a:endParaRPr lang="en-US" sz="2800" b="1" i="0" u="none" strike="noStrike" dirty="0">
                        <a:solidFill>
                          <a:sysClr val="windowText" lastClr="000000"/>
                        </a:solidFill>
                        <a:effectLst/>
                        <a:latin typeface="Calibri" panose="020F0502020204030204" pitchFamily="34" charset="0"/>
                      </a:endParaRPr>
                    </a:p>
                  </a:txBody>
                  <a:tcPr marL="1564" marR="1564" marT="1564" marB="0" anchor="ctr"/>
                </a:tc>
                <a:tc>
                  <a:txBody>
                    <a:bodyPr/>
                    <a:lstStyle/>
                    <a:p>
                      <a:pPr algn="l" fontAlgn="b"/>
                      <a:endParaRPr lang="en-US" sz="1050" b="1" i="0" u="none" strike="noStrike" dirty="0">
                        <a:solidFill>
                          <a:sysClr val="windowText" lastClr="000000"/>
                        </a:solidFill>
                        <a:effectLst/>
                        <a:latin typeface="Calibri" panose="020F0502020204030204" pitchFamily="34" charset="0"/>
                      </a:endParaRPr>
                    </a:p>
                  </a:txBody>
                  <a:tcPr marL="1564" marR="1564" marT="1564" marB="0" anchor="ctr"/>
                </a:tc>
              </a:tr>
              <a:tr h="1193849">
                <a:tc>
                  <a:txBody>
                    <a:bodyPr/>
                    <a:lstStyle/>
                    <a:p>
                      <a:pPr algn="ctr" fontAlgn="b"/>
                      <a:endParaRPr lang="en-US" sz="2800" b="1" i="0" u="none" strike="noStrike" dirty="0">
                        <a:solidFill>
                          <a:sysClr val="windowText" lastClr="000000"/>
                        </a:solidFill>
                        <a:effectLst/>
                        <a:latin typeface="Calibri" panose="020F0502020204030204" pitchFamily="34" charset="0"/>
                      </a:endParaRPr>
                    </a:p>
                  </a:txBody>
                  <a:tcPr marL="1564" marR="1564" marT="1564" marB="0" anchor="ctr">
                    <a:solidFill>
                      <a:schemeClr val="accent6">
                        <a:lumMod val="40000"/>
                        <a:lumOff val="60000"/>
                      </a:schemeClr>
                    </a:solidFil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2800" b="1" u="none" strike="noStrike" dirty="0" smtClean="0">
                          <a:solidFill>
                            <a:sysClr val="windowText" lastClr="000000"/>
                          </a:solidFill>
                          <a:effectLst/>
                        </a:rPr>
                        <a:t>Census Business Register and Longitudinal Business Data</a:t>
                      </a:r>
                      <a:endParaRPr lang="en-US" sz="2800" b="1" i="0" u="none" strike="noStrike" dirty="0" smtClean="0">
                        <a:solidFill>
                          <a:sysClr val="windowText" lastClr="000000"/>
                        </a:solidFill>
                        <a:effectLst/>
                        <a:latin typeface="Calibri" panose="020F0502020204030204" pitchFamily="34" charset="0"/>
                      </a:endParaRPr>
                    </a:p>
                    <a:p>
                      <a:pPr algn="l" fontAlgn="b"/>
                      <a:endParaRPr lang="en-US" sz="2800" b="1" i="0" u="none" strike="noStrike" dirty="0">
                        <a:solidFill>
                          <a:sysClr val="windowText" lastClr="000000"/>
                        </a:solidFill>
                        <a:effectLst/>
                        <a:latin typeface="Calibri" panose="020F0502020204030204" pitchFamily="34" charset="0"/>
                      </a:endParaRPr>
                    </a:p>
                  </a:txBody>
                  <a:tcPr marL="1564" marR="1564" marT="1564" marB="0" anchor="ctr">
                    <a:solidFill>
                      <a:schemeClr val="accent6">
                        <a:lumMod val="40000"/>
                        <a:lumOff val="60000"/>
                      </a:schemeClr>
                    </a:solidFill>
                  </a:tcPr>
                </a:tc>
              </a:tr>
              <a:tr h="398921">
                <a:tc>
                  <a:txBody>
                    <a:bodyPr/>
                    <a:lstStyle/>
                    <a:p>
                      <a:pPr algn="ctr" fontAlgn="b"/>
                      <a:endParaRPr lang="en-US" sz="2800" b="1" i="0" u="none" strike="noStrike" dirty="0">
                        <a:solidFill>
                          <a:sysClr val="windowText" lastClr="000000"/>
                        </a:solidFill>
                        <a:effectLst/>
                        <a:latin typeface="Calibri" panose="020F0502020204030204" pitchFamily="34" charset="0"/>
                      </a:endParaRPr>
                    </a:p>
                  </a:txBody>
                  <a:tcPr marL="1564" marR="1564" marT="1564" marB="0" anchor="ctr"/>
                </a:tc>
                <a:tc>
                  <a:txBody>
                    <a:bodyPr/>
                    <a:lstStyle/>
                    <a:p>
                      <a:pPr algn="l" fontAlgn="b"/>
                      <a:endParaRPr lang="en-US" sz="2800" b="1" i="0" u="none" strike="noStrike" dirty="0">
                        <a:solidFill>
                          <a:sysClr val="windowText" lastClr="000000"/>
                        </a:solidFill>
                        <a:effectLst/>
                        <a:latin typeface="Calibri" panose="020F0502020204030204" pitchFamily="34" charset="0"/>
                      </a:endParaRPr>
                    </a:p>
                  </a:txBody>
                  <a:tcPr marL="1564" marR="1564" marT="1564" marB="0" anchor="ctr"/>
                </a:tc>
              </a:tr>
            </a:tbl>
          </a:graphicData>
        </a:graphic>
      </p:graphicFrame>
    </p:spTree>
    <p:extLst>
      <p:ext uri="{BB962C8B-B14F-4D97-AF65-F5344CB8AC3E}">
        <p14:creationId xmlns:p14="http://schemas.microsoft.com/office/powerpoint/2010/main" xmlns="" val="146232659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QCEW</a:t>
            </a:r>
            <a:endParaRPr lang="en-US" dirty="0"/>
          </a:p>
        </p:txBody>
      </p:sp>
      <p:sp>
        <p:nvSpPr>
          <p:cNvPr id="3" name="Content Placeholder 2"/>
          <p:cNvSpPr>
            <a:spLocks noGrp="1"/>
          </p:cNvSpPr>
          <p:nvPr>
            <p:ph idx="1"/>
          </p:nvPr>
        </p:nvSpPr>
        <p:spPr/>
        <p:txBody>
          <a:bodyPr>
            <a:normAutofit fontScale="92500"/>
          </a:bodyPr>
          <a:lstStyle/>
          <a:p>
            <a:r>
              <a:rPr lang="en-US" b="1" dirty="0" smtClean="0"/>
              <a:t>34 percent who thought it relevant had not used it, and of those, some indicated that non-use was due to the restricted nature of the data</a:t>
            </a:r>
          </a:p>
          <a:p>
            <a:r>
              <a:rPr lang="en-US" b="1" dirty="0" smtClean="0"/>
              <a:t>Although there is a very detailed Public Use Data set for QCEW, the </a:t>
            </a:r>
            <a:r>
              <a:rPr lang="en-US" b="1" dirty="0" err="1" smtClean="0"/>
              <a:t>microdata</a:t>
            </a:r>
            <a:r>
              <a:rPr lang="en-US" b="1" dirty="0" smtClean="0"/>
              <a:t> require that the researcher make a proposal to BLS and, if approved, may use only at BLS in Wash., DC</a:t>
            </a:r>
          </a:p>
          <a:p>
            <a:pPr lvl="1"/>
            <a:r>
              <a:rPr lang="en-US" b="1" dirty="0">
                <a:hlinkClick r:id="rId3"/>
              </a:rPr>
              <a:t>http://</a:t>
            </a:r>
            <a:r>
              <a:rPr lang="en-US" b="1" dirty="0" smtClean="0">
                <a:hlinkClick r:id="rId3"/>
              </a:rPr>
              <a:t>www.bls.gov/bls/blsresda.htm#eligibility</a:t>
            </a:r>
            <a:endParaRPr lang="en-US" b="1" dirty="0" smtClean="0"/>
          </a:p>
          <a:p>
            <a:pPr lvl="1"/>
            <a:endParaRPr lang="en-US" dirty="0"/>
          </a:p>
        </p:txBody>
      </p:sp>
    </p:spTree>
    <p:extLst>
      <p:ext uri="{BB962C8B-B14F-4D97-AF65-F5344CB8AC3E}">
        <p14:creationId xmlns:p14="http://schemas.microsoft.com/office/powerpoint/2010/main" xmlns="" val="294145506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LEHD</a:t>
            </a:r>
            <a:endParaRPr lang="en-US" dirty="0"/>
          </a:p>
        </p:txBody>
      </p:sp>
      <p:sp>
        <p:nvSpPr>
          <p:cNvPr id="3" name="Content Placeholder 2"/>
          <p:cNvSpPr>
            <a:spLocks noGrp="1"/>
          </p:cNvSpPr>
          <p:nvPr>
            <p:ph idx="1"/>
          </p:nvPr>
        </p:nvSpPr>
        <p:spPr/>
        <p:txBody>
          <a:bodyPr/>
          <a:lstStyle/>
          <a:p>
            <a:r>
              <a:rPr lang="en-US" b="1" dirty="0" smtClean="0"/>
              <a:t>Only 39-percent of those who indicate the LEHD is relevant have actually used the LEHD data.</a:t>
            </a:r>
          </a:p>
          <a:p>
            <a:r>
              <a:rPr lang="en-US" b="1" dirty="0" smtClean="0"/>
              <a:t>Major reasons for non-use include:</a:t>
            </a:r>
          </a:p>
          <a:p>
            <a:pPr lvl="1"/>
            <a:r>
              <a:rPr lang="en-US" b="1" dirty="0" smtClean="0"/>
              <a:t>Data are restricted</a:t>
            </a:r>
          </a:p>
          <a:p>
            <a:pPr lvl="1"/>
            <a:r>
              <a:rPr lang="en-US" b="1" dirty="0" smtClean="0"/>
              <a:t>Cumbersome application process</a:t>
            </a:r>
          </a:p>
          <a:p>
            <a:r>
              <a:rPr lang="en-US" b="1" dirty="0" smtClean="0"/>
              <a:t>Most likely due to restrictions on access to </a:t>
            </a:r>
            <a:r>
              <a:rPr lang="en-US" b="1" dirty="0" err="1" smtClean="0"/>
              <a:t>microdata</a:t>
            </a:r>
            <a:endParaRPr lang="en-US" b="1" dirty="0"/>
          </a:p>
          <a:p>
            <a:pPr lvl="1"/>
            <a:endParaRPr lang="en-US" b="1" dirty="0" smtClean="0"/>
          </a:p>
          <a:p>
            <a:pPr lvl="1"/>
            <a:endParaRPr lang="en-US" b="1" dirty="0"/>
          </a:p>
        </p:txBody>
      </p:sp>
    </p:spTree>
    <p:extLst>
      <p:ext uri="{BB962C8B-B14F-4D97-AF65-F5344CB8AC3E}">
        <p14:creationId xmlns:p14="http://schemas.microsoft.com/office/powerpoint/2010/main" xmlns="" val="368759429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LEHD</a:t>
            </a:r>
            <a:endParaRPr lang="en-US" dirty="0"/>
          </a:p>
        </p:txBody>
      </p:sp>
      <p:graphicFrame>
        <p:nvGraphicFramePr>
          <p:cNvPr id="4" name="Content Placeholder 3"/>
          <p:cNvGraphicFramePr>
            <a:graphicFrameLocks noGrp="1"/>
          </p:cNvGraphicFramePr>
          <p:nvPr>
            <p:ph idx="1"/>
          </p:nvPr>
        </p:nvGraphicFramePr>
        <p:xfrm>
          <a:off x="930248" y="1568278"/>
          <a:ext cx="7283504" cy="4589808"/>
        </p:xfrm>
        <a:graphic>
          <a:graphicData uri="http://schemas.openxmlformats.org/drawingml/2006/table">
            <a:tbl>
              <a:tblPr/>
              <a:tblGrid>
                <a:gridCol w="2840567"/>
                <a:gridCol w="2257886"/>
                <a:gridCol w="2185051"/>
              </a:tblGrid>
              <a:tr h="363426">
                <a:tc>
                  <a:txBody>
                    <a:bodyPr/>
                    <a:lstStyle/>
                    <a:p>
                      <a:pPr algn="ctr" fontAlgn="t"/>
                      <a:r>
                        <a:rPr lang="en-US" sz="1800">
                          <a:effectLst/>
                        </a:rPr>
                        <a:t>Data Set</a:t>
                      </a:r>
                    </a:p>
                  </a:txBody>
                  <a:tcPr marL="46833" marR="46833" marT="46833" marB="46833">
                    <a:lnL>
                      <a:noFill/>
                    </a:lnL>
                    <a:lnR>
                      <a:noFill/>
                    </a:lnR>
                    <a:lnT>
                      <a:noFill/>
                    </a:lnT>
                    <a:lnB>
                      <a:noFill/>
                    </a:lnB>
                    <a:solidFill>
                      <a:srgbClr val="FFFFFF"/>
                    </a:solidFill>
                  </a:tcPr>
                </a:tc>
                <a:tc>
                  <a:txBody>
                    <a:bodyPr/>
                    <a:lstStyle/>
                    <a:p>
                      <a:pPr algn="ctr" fontAlgn="t"/>
                      <a:r>
                        <a:rPr lang="en-US" sz="1800">
                          <a:effectLst/>
                        </a:rPr>
                        <a:t>Unit of Observation</a:t>
                      </a:r>
                    </a:p>
                  </a:txBody>
                  <a:tcPr marL="46833" marR="46833" marT="46833" marB="46833">
                    <a:lnL>
                      <a:noFill/>
                    </a:lnL>
                    <a:lnR>
                      <a:noFill/>
                    </a:lnR>
                    <a:lnT>
                      <a:noFill/>
                    </a:lnT>
                    <a:lnB>
                      <a:noFill/>
                    </a:lnB>
                    <a:solidFill>
                      <a:srgbClr val="FFFFFF"/>
                    </a:solidFill>
                  </a:tcPr>
                </a:tc>
                <a:tc>
                  <a:txBody>
                    <a:bodyPr/>
                    <a:lstStyle/>
                    <a:p>
                      <a:pPr algn="ctr" fontAlgn="t"/>
                      <a:r>
                        <a:rPr lang="en-US" sz="1800">
                          <a:effectLst/>
                        </a:rPr>
                        <a:t>Years</a:t>
                      </a:r>
                    </a:p>
                  </a:txBody>
                  <a:tcPr marL="46833" marR="46833" marT="46833" marB="46833">
                    <a:lnL>
                      <a:noFill/>
                    </a:lnL>
                    <a:lnR>
                      <a:noFill/>
                    </a:lnR>
                    <a:lnT>
                      <a:noFill/>
                    </a:lnT>
                    <a:lnB>
                      <a:noFill/>
                    </a:lnB>
                    <a:solidFill>
                      <a:srgbClr val="FFFFFF"/>
                    </a:solidFill>
                  </a:tcPr>
                </a:tc>
              </a:tr>
              <a:tr h="633185">
                <a:tc>
                  <a:txBody>
                    <a:bodyPr/>
                    <a:lstStyle/>
                    <a:p>
                      <a:pPr algn="ctr" fontAlgn="t"/>
                      <a:r>
                        <a:rPr lang="en-US" sz="1800">
                          <a:effectLst/>
                        </a:rPr>
                        <a:t>Business Register Bridge (BRB)</a:t>
                      </a:r>
                    </a:p>
                  </a:txBody>
                  <a:tcPr marL="46833" marR="46833" marT="46833" marB="46833">
                    <a:lnL>
                      <a:noFill/>
                    </a:lnL>
                    <a:lnR>
                      <a:noFill/>
                    </a:lnR>
                    <a:lnT>
                      <a:noFill/>
                    </a:lnT>
                    <a:lnB>
                      <a:noFill/>
                    </a:lnB>
                    <a:solidFill>
                      <a:srgbClr val="FFFFFF"/>
                    </a:solidFill>
                  </a:tcPr>
                </a:tc>
                <a:tc>
                  <a:txBody>
                    <a:bodyPr/>
                    <a:lstStyle/>
                    <a:p>
                      <a:pPr algn="ctr" fontAlgn="t"/>
                      <a:r>
                        <a:rPr lang="en-US" sz="1800">
                          <a:effectLst/>
                        </a:rPr>
                        <a:t>Establishment</a:t>
                      </a:r>
                    </a:p>
                  </a:txBody>
                  <a:tcPr marL="46833" marR="46833" marT="46833" marB="46833">
                    <a:lnL>
                      <a:noFill/>
                    </a:lnL>
                    <a:lnR>
                      <a:noFill/>
                    </a:lnR>
                    <a:lnT>
                      <a:noFill/>
                    </a:lnT>
                    <a:lnB>
                      <a:noFill/>
                    </a:lnB>
                    <a:solidFill>
                      <a:srgbClr val="FFFFFF"/>
                    </a:solidFill>
                  </a:tcPr>
                </a:tc>
                <a:tc>
                  <a:txBody>
                    <a:bodyPr/>
                    <a:lstStyle/>
                    <a:p>
                      <a:pPr algn="ctr" fontAlgn="t"/>
                      <a:r>
                        <a:rPr lang="en-US" sz="1800">
                          <a:effectLst/>
                        </a:rPr>
                        <a:t>1990–2011</a:t>
                      </a:r>
                    </a:p>
                  </a:txBody>
                  <a:tcPr marL="46833" marR="46833" marT="46833" marB="46833">
                    <a:lnL>
                      <a:noFill/>
                    </a:lnL>
                    <a:lnR>
                      <a:noFill/>
                    </a:lnR>
                    <a:lnT>
                      <a:noFill/>
                    </a:lnT>
                    <a:lnB>
                      <a:noFill/>
                    </a:lnB>
                    <a:solidFill>
                      <a:srgbClr val="FFFFFF"/>
                    </a:solidFill>
                  </a:tcPr>
                </a:tc>
              </a:tr>
              <a:tr h="633185">
                <a:tc>
                  <a:txBody>
                    <a:bodyPr/>
                    <a:lstStyle/>
                    <a:p>
                      <a:pPr algn="ctr" fontAlgn="t"/>
                      <a:r>
                        <a:rPr lang="en-US" sz="1800">
                          <a:effectLst/>
                        </a:rPr>
                        <a:t>Employer Characteristics Files (ECF)</a:t>
                      </a:r>
                    </a:p>
                  </a:txBody>
                  <a:tcPr marL="46833" marR="46833" marT="46833" marB="46833">
                    <a:lnL>
                      <a:noFill/>
                    </a:lnL>
                    <a:lnR>
                      <a:noFill/>
                    </a:lnR>
                    <a:lnT>
                      <a:noFill/>
                    </a:lnT>
                    <a:lnB>
                      <a:noFill/>
                    </a:lnB>
                    <a:solidFill>
                      <a:srgbClr val="E1EBCD"/>
                    </a:solidFill>
                  </a:tcPr>
                </a:tc>
                <a:tc>
                  <a:txBody>
                    <a:bodyPr/>
                    <a:lstStyle/>
                    <a:p>
                      <a:pPr algn="ctr" fontAlgn="t"/>
                      <a:r>
                        <a:rPr lang="en-US" sz="1800">
                          <a:effectLst/>
                        </a:rPr>
                        <a:t>Establishment – Quarter</a:t>
                      </a:r>
                    </a:p>
                  </a:txBody>
                  <a:tcPr marL="46833" marR="46833" marT="46833" marB="46833">
                    <a:lnL>
                      <a:noFill/>
                    </a:lnL>
                    <a:lnR>
                      <a:noFill/>
                    </a:lnR>
                    <a:lnT>
                      <a:noFill/>
                    </a:lnT>
                    <a:lnB>
                      <a:noFill/>
                    </a:lnB>
                    <a:solidFill>
                      <a:srgbClr val="E1EBCD"/>
                    </a:solidFill>
                  </a:tcPr>
                </a:tc>
                <a:tc>
                  <a:txBody>
                    <a:bodyPr/>
                    <a:lstStyle/>
                    <a:p>
                      <a:pPr algn="ctr" fontAlgn="t"/>
                      <a:r>
                        <a:rPr lang="en-US" sz="1800">
                          <a:effectLst/>
                        </a:rPr>
                        <a:t>1989–2011</a:t>
                      </a:r>
                    </a:p>
                  </a:txBody>
                  <a:tcPr marL="46833" marR="46833" marT="46833" marB="46833">
                    <a:lnL>
                      <a:noFill/>
                    </a:lnL>
                    <a:lnR>
                      <a:noFill/>
                    </a:lnR>
                    <a:lnT>
                      <a:noFill/>
                    </a:lnT>
                    <a:lnB>
                      <a:noFill/>
                    </a:lnB>
                    <a:solidFill>
                      <a:srgbClr val="E1EBCD"/>
                    </a:solidFill>
                  </a:tcPr>
                </a:tc>
              </a:tr>
              <a:tr h="633185">
                <a:tc>
                  <a:txBody>
                    <a:bodyPr/>
                    <a:lstStyle/>
                    <a:p>
                      <a:pPr algn="ctr" fontAlgn="t"/>
                      <a:r>
                        <a:rPr lang="en-US" sz="1800">
                          <a:effectLst/>
                        </a:rPr>
                        <a:t>Employment History Files (EHF)</a:t>
                      </a:r>
                    </a:p>
                  </a:txBody>
                  <a:tcPr marL="46833" marR="46833" marT="46833" marB="46833">
                    <a:lnL>
                      <a:noFill/>
                    </a:lnL>
                    <a:lnR>
                      <a:noFill/>
                    </a:lnR>
                    <a:lnT>
                      <a:noFill/>
                    </a:lnT>
                    <a:lnB>
                      <a:noFill/>
                    </a:lnB>
                    <a:solidFill>
                      <a:srgbClr val="FFFFFF"/>
                    </a:solidFill>
                  </a:tcPr>
                </a:tc>
                <a:tc>
                  <a:txBody>
                    <a:bodyPr/>
                    <a:lstStyle/>
                    <a:p>
                      <a:pPr algn="ctr" fontAlgn="t"/>
                      <a:r>
                        <a:rPr lang="en-US" sz="1800">
                          <a:effectLst/>
                        </a:rPr>
                        <a:t>Job (Person–Firm)</a:t>
                      </a:r>
                    </a:p>
                  </a:txBody>
                  <a:tcPr marL="46833" marR="46833" marT="46833" marB="46833">
                    <a:lnL>
                      <a:noFill/>
                    </a:lnL>
                    <a:lnR>
                      <a:noFill/>
                    </a:lnR>
                    <a:lnT>
                      <a:noFill/>
                    </a:lnT>
                    <a:lnB>
                      <a:noFill/>
                    </a:lnB>
                    <a:solidFill>
                      <a:srgbClr val="FFFFFF"/>
                    </a:solidFill>
                  </a:tcPr>
                </a:tc>
                <a:tc>
                  <a:txBody>
                    <a:bodyPr/>
                    <a:lstStyle/>
                    <a:p>
                      <a:pPr algn="ctr" fontAlgn="t"/>
                      <a:r>
                        <a:rPr lang="en-US" sz="1800">
                          <a:effectLst/>
                        </a:rPr>
                        <a:t>1985–2011</a:t>
                      </a:r>
                    </a:p>
                  </a:txBody>
                  <a:tcPr marL="46833" marR="46833" marT="46833" marB="46833">
                    <a:lnL>
                      <a:noFill/>
                    </a:lnL>
                    <a:lnR>
                      <a:noFill/>
                    </a:lnR>
                    <a:lnT>
                      <a:noFill/>
                    </a:lnT>
                    <a:lnB>
                      <a:noFill/>
                    </a:lnB>
                    <a:solidFill>
                      <a:srgbClr val="FFFFFF"/>
                    </a:solidFill>
                  </a:tcPr>
                </a:tc>
              </a:tr>
              <a:tr h="363426">
                <a:tc>
                  <a:txBody>
                    <a:bodyPr/>
                    <a:lstStyle/>
                    <a:p>
                      <a:pPr algn="ctr" fontAlgn="t"/>
                      <a:r>
                        <a:rPr lang="en-US" sz="1800">
                          <a:effectLst/>
                        </a:rPr>
                        <a:t>Geocoded Address List (GAL)</a:t>
                      </a:r>
                    </a:p>
                  </a:txBody>
                  <a:tcPr marL="46833" marR="46833" marT="46833" marB="46833">
                    <a:lnL>
                      <a:noFill/>
                    </a:lnL>
                    <a:lnR>
                      <a:noFill/>
                    </a:lnR>
                    <a:lnT>
                      <a:noFill/>
                    </a:lnT>
                    <a:lnB>
                      <a:noFill/>
                    </a:lnB>
                    <a:solidFill>
                      <a:srgbClr val="E1EBCD"/>
                    </a:solidFill>
                  </a:tcPr>
                </a:tc>
                <a:tc>
                  <a:txBody>
                    <a:bodyPr/>
                    <a:lstStyle/>
                    <a:p>
                      <a:pPr algn="ctr" fontAlgn="t"/>
                      <a:r>
                        <a:rPr lang="en-US" sz="1800">
                          <a:effectLst/>
                        </a:rPr>
                        <a:t>Establishment</a:t>
                      </a:r>
                    </a:p>
                  </a:txBody>
                  <a:tcPr marL="46833" marR="46833" marT="46833" marB="46833">
                    <a:lnL>
                      <a:noFill/>
                    </a:lnL>
                    <a:lnR>
                      <a:noFill/>
                    </a:lnR>
                    <a:lnT>
                      <a:noFill/>
                    </a:lnT>
                    <a:lnB>
                      <a:noFill/>
                    </a:lnB>
                    <a:solidFill>
                      <a:srgbClr val="E1EBCD"/>
                    </a:solidFill>
                  </a:tcPr>
                </a:tc>
                <a:tc>
                  <a:txBody>
                    <a:bodyPr/>
                    <a:lstStyle/>
                    <a:p>
                      <a:pPr algn="ctr" fontAlgn="t"/>
                      <a:r>
                        <a:rPr lang="en-US" sz="1800">
                          <a:effectLst/>
                        </a:rPr>
                        <a:t>1990–2011</a:t>
                      </a:r>
                    </a:p>
                  </a:txBody>
                  <a:tcPr marL="46833" marR="46833" marT="46833" marB="46833">
                    <a:lnL>
                      <a:noFill/>
                    </a:lnL>
                    <a:lnR>
                      <a:noFill/>
                    </a:lnR>
                    <a:lnT>
                      <a:noFill/>
                    </a:lnT>
                    <a:lnB>
                      <a:noFill/>
                    </a:lnB>
                    <a:solidFill>
                      <a:srgbClr val="E1EBCD"/>
                    </a:solidFill>
                  </a:tcPr>
                </a:tc>
              </a:tr>
              <a:tr h="633185">
                <a:tc>
                  <a:txBody>
                    <a:bodyPr/>
                    <a:lstStyle/>
                    <a:p>
                      <a:pPr algn="ctr" fontAlgn="t"/>
                      <a:r>
                        <a:rPr lang="en-US" sz="1800">
                          <a:effectLst/>
                        </a:rPr>
                        <a:t>Individual Characteristics Files (ICF)</a:t>
                      </a:r>
                    </a:p>
                  </a:txBody>
                  <a:tcPr marL="46833" marR="46833" marT="46833" marB="46833">
                    <a:lnL>
                      <a:noFill/>
                    </a:lnL>
                    <a:lnR>
                      <a:noFill/>
                    </a:lnR>
                    <a:lnT>
                      <a:noFill/>
                    </a:lnT>
                    <a:lnB>
                      <a:noFill/>
                    </a:lnB>
                    <a:solidFill>
                      <a:srgbClr val="FFFFFF"/>
                    </a:solidFill>
                  </a:tcPr>
                </a:tc>
                <a:tc>
                  <a:txBody>
                    <a:bodyPr/>
                    <a:lstStyle/>
                    <a:p>
                      <a:pPr algn="ctr" fontAlgn="t"/>
                      <a:r>
                        <a:rPr lang="en-US" sz="1800">
                          <a:effectLst/>
                        </a:rPr>
                        <a:t>Person</a:t>
                      </a:r>
                    </a:p>
                  </a:txBody>
                  <a:tcPr marL="46833" marR="46833" marT="46833" marB="46833">
                    <a:lnL>
                      <a:noFill/>
                    </a:lnL>
                    <a:lnR>
                      <a:noFill/>
                    </a:lnR>
                    <a:lnT>
                      <a:noFill/>
                    </a:lnT>
                    <a:lnB>
                      <a:noFill/>
                    </a:lnB>
                    <a:solidFill>
                      <a:srgbClr val="FFFFFF"/>
                    </a:solidFill>
                  </a:tcPr>
                </a:tc>
                <a:tc>
                  <a:txBody>
                    <a:bodyPr/>
                    <a:lstStyle/>
                    <a:p>
                      <a:pPr algn="ctr" fontAlgn="t"/>
                      <a:r>
                        <a:rPr lang="en-US" sz="1800">
                          <a:effectLst/>
                        </a:rPr>
                        <a:t>1985–2011</a:t>
                      </a:r>
                    </a:p>
                  </a:txBody>
                  <a:tcPr marL="46833" marR="46833" marT="46833" marB="46833">
                    <a:lnL>
                      <a:noFill/>
                    </a:lnL>
                    <a:lnR>
                      <a:noFill/>
                    </a:lnR>
                    <a:lnT>
                      <a:noFill/>
                    </a:lnT>
                    <a:lnB>
                      <a:noFill/>
                    </a:lnB>
                    <a:solidFill>
                      <a:srgbClr val="FFFFFF"/>
                    </a:solidFill>
                  </a:tcPr>
                </a:tc>
              </a:tr>
              <a:tr h="633185">
                <a:tc>
                  <a:txBody>
                    <a:bodyPr/>
                    <a:lstStyle/>
                    <a:p>
                      <a:pPr algn="ctr" fontAlgn="t"/>
                      <a:r>
                        <a:rPr lang="en-US" sz="1800">
                          <a:effectLst/>
                        </a:rPr>
                        <a:t>Quarterly Workforce Indicators (QWI)*</a:t>
                      </a:r>
                    </a:p>
                  </a:txBody>
                  <a:tcPr marL="46833" marR="46833" marT="46833" marB="46833">
                    <a:lnL>
                      <a:noFill/>
                    </a:lnL>
                    <a:lnR>
                      <a:noFill/>
                    </a:lnR>
                    <a:lnT>
                      <a:noFill/>
                    </a:lnT>
                    <a:lnB>
                      <a:noFill/>
                    </a:lnB>
                    <a:solidFill>
                      <a:srgbClr val="E1EBCD"/>
                    </a:solidFill>
                  </a:tcPr>
                </a:tc>
                <a:tc>
                  <a:txBody>
                    <a:bodyPr/>
                    <a:lstStyle/>
                    <a:p>
                      <a:pPr algn="ctr" fontAlgn="t"/>
                      <a:r>
                        <a:rPr lang="en-US" sz="1800">
                          <a:effectLst/>
                        </a:rPr>
                        <a:t>Establishment – Quarter</a:t>
                      </a:r>
                    </a:p>
                  </a:txBody>
                  <a:tcPr marL="46833" marR="46833" marT="46833" marB="46833">
                    <a:lnL>
                      <a:noFill/>
                    </a:lnL>
                    <a:lnR>
                      <a:noFill/>
                    </a:lnR>
                    <a:lnT>
                      <a:noFill/>
                    </a:lnT>
                    <a:lnB>
                      <a:noFill/>
                    </a:lnB>
                    <a:solidFill>
                      <a:srgbClr val="E1EBCD"/>
                    </a:solidFill>
                  </a:tcPr>
                </a:tc>
                <a:tc>
                  <a:txBody>
                    <a:bodyPr/>
                    <a:lstStyle/>
                    <a:p>
                      <a:pPr algn="ctr" fontAlgn="t"/>
                      <a:r>
                        <a:rPr lang="en-US" sz="1800">
                          <a:effectLst/>
                        </a:rPr>
                        <a:t>1990–2011</a:t>
                      </a:r>
                    </a:p>
                  </a:txBody>
                  <a:tcPr marL="46833" marR="46833" marT="46833" marB="46833">
                    <a:lnL>
                      <a:noFill/>
                    </a:lnL>
                    <a:lnR>
                      <a:noFill/>
                    </a:lnR>
                    <a:lnT>
                      <a:noFill/>
                    </a:lnT>
                    <a:lnB>
                      <a:noFill/>
                    </a:lnB>
                    <a:solidFill>
                      <a:srgbClr val="E1EBCD"/>
                    </a:solidFill>
                  </a:tcPr>
                </a:tc>
              </a:tr>
              <a:tr h="633185">
                <a:tc>
                  <a:txBody>
                    <a:bodyPr/>
                    <a:lstStyle/>
                    <a:p>
                      <a:pPr algn="ctr" fontAlgn="t"/>
                      <a:r>
                        <a:rPr lang="en-US" sz="1800">
                          <a:effectLst/>
                        </a:rPr>
                        <a:t>Unit–to–Worker (U2W)</a:t>
                      </a:r>
                    </a:p>
                  </a:txBody>
                  <a:tcPr marL="46833" marR="46833" marT="46833" marB="46833">
                    <a:lnL>
                      <a:noFill/>
                    </a:lnL>
                    <a:lnR>
                      <a:noFill/>
                    </a:lnR>
                    <a:lnT>
                      <a:noFill/>
                    </a:lnT>
                    <a:lnB>
                      <a:noFill/>
                    </a:lnB>
                    <a:solidFill>
                      <a:srgbClr val="FFFFFF"/>
                    </a:solidFill>
                  </a:tcPr>
                </a:tc>
                <a:tc>
                  <a:txBody>
                    <a:bodyPr/>
                    <a:lstStyle/>
                    <a:p>
                      <a:pPr algn="ctr" fontAlgn="t"/>
                      <a:r>
                        <a:rPr lang="en-US" sz="1800">
                          <a:effectLst/>
                        </a:rPr>
                        <a:t>Job (Person–Establishment)</a:t>
                      </a:r>
                    </a:p>
                  </a:txBody>
                  <a:tcPr marL="46833" marR="46833" marT="46833" marB="46833">
                    <a:lnL>
                      <a:noFill/>
                    </a:lnL>
                    <a:lnR>
                      <a:noFill/>
                    </a:lnR>
                    <a:lnT>
                      <a:noFill/>
                    </a:lnT>
                    <a:lnB>
                      <a:noFill/>
                    </a:lnB>
                    <a:solidFill>
                      <a:srgbClr val="FFFFFF"/>
                    </a:solidFill>
                  </a:tcPr>
                </a:tc>
                <a:tc>
                  <a:txBody>
                    <a:bodyPr/>
                    <a:lstStyle/>
                    <a:p>
                      <a:pPr algn="ctr" fontAlgn="t"/>
                      <a:r>
                        <a:rPr lang="en-US" sz="1800" dirty="0">
                          <a:effectLst/>
                        </a:rPr>
                        <a:t>1990–2011</a:t>
                      </a:r>
                    </a:p>
                  </a:txBody>
                  <a:tcPr marL="46833" marR="46833" marT="46833" marB="46833">
                    <a:lnL>
                      <a:noFill/>
                    </a:lnL>
                    <a:lnR>
                      <a:noFill/>
                    </a:lnR>
                    <a:lnT>
                      <a:noFill/>
                    </a:lnT>
                    <a:lnB>
                      <a:noFill/>
                    </a:lnB>
                    <a:solidFill>
                      <a:srgbClr val="FFFFFF"/>
                    </a:solidFill>
                  </a:tcPr>
                </a:tc>
              </a:tr>
            </a:tbl>
          </a:graphicData>
        </a:graphic>
      </p:graphicFrame>
      <p:sp>
        <p:nvSpPr>
          <p:cNvPr id="5" name="Rectangle 1"/>
          <p:cNvSpPr>
            <a:spLocks noChangeArrowheads="1"/>
          </p:cNvSpPr>
          <p:nvPr/>
        </p:nvSpPr>
        <p:spPr bwMode="auto">
          <a:xfrm>
            <a:off x="930275" y="1568450"/>
            <a:ext cx="9144000" cy="457200"/>
          </a:xfrm>
          <a:prstGeom prst="rect">
            <a:avLst/>
          </a:prstGeom>
          <a:solidFill>
            <a:srgbClr val="FFFFFF"/>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smtClean="0">
                <a:ln>
                  <a:noFill/>
                </a:ln>
                <a:solidFill>
                  <a:srgbClr val="333333"/>
                </a:solidFill>
                <a:effectLst/>
                <a:latin typeface="Arial" pitchFamily="34" charset="0"/>
                <a:cs typeface="Arial" pitchFamily="34" charset="0"/>
              </a:rPr>
              <a:t>LEHD Restricted–Use Microdata</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xmlns="" val="852491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Social Security Earnings and Employment Data </a:t>
            </a:r>
            <a:endParaRPr lang="en-US" dirty="0"/>
          </a:p>
        </p:txBody>
      </p:sp>
      <p:sp>
        <p:nvSpPr>
          <p:cNvPr id="3" name="Content Placeholder 2"/>
          <p:cNvSpPr>
            <a:spLocks noGrp="1"/>
          </p:cNvSpPr>
          <p:nvPr>
            <p:ph idx="1"/>
          </p:nvPr>
        </p:nvSpPr>
        <p:spPr/>
        <p:txBody>
          <a:bodyPr>
            <a:normAutofit lnSpcReduction="10000"/>
          </a:bodyPr>
          <a:lstStyle/>
          <a:p>
            <a:r>
              <a:rPr lang="en-US" dirty="0" smtClean="0"/>
              <a:t>Public Use files are available</a:t>
            </a:r>
          </a:p>
          <a:p>
            <a:r>
              <a:rPr lang="en-US" dirty="0" smtClean="0"/>
              <a:t>Access to </a:t>
            </a:r>
            <a:r>
              <a:rPr lang="en-US" dirty="0" err="1" smtClean="0"/>
              <a:t>microdata</a:t>
            </a:r>
            <a:r>
              <a:rPr lang="en-US" dirty="0" smtClean="0"/>
              <a:t> : A research plan, confidentiality pledges and data protection activities are required, as per most federal </a:t>
            </a:r>
            <a:r>
              <a:rPr lang="en-US" dirty="0" err="1" smtClean="0"/>
              <a:t>microdata</a:t>
            </a:r>
            <a:r>
              <a:rPr lang="en-US" dirty="0" smtClean="0"/>
              <a:t> access procedures</a:t>
            </a:r>
          </a:p>
          <a:p>
            <a:r>
              <a:rPr lang="en-US" dirty="0" smtClean="0"/>
              <a:t>But, the SSA’s unique relation with several research consortia offer unique pathways to the use of </a:t>
            </a:r>
            <a:r>
              <a:rPr lang="en-US" dirty="0" err="1" smtClean="0"/>
              <a:t>microdata</a:t>
            </a:r>
            <a:r>
              <a:rPr lang="en-US" dirty="0" smtClean="0"/>
              <a:t> or synthetic data for research</a:t>
            </a:r>
            <a:endParaRPr lang="en-US" dirty="0"/>
          </a:p>
        </p:txBody>
      </p:sp>
    </p:spTree>
    <p:extLst>
      <p:ext uri="{BB962C8B-B14F-4D97-AF65-F5344CB8AC3E}">
        <p14:creationId xmlns:p14="http://schemas.microsoft.com/office/powerpoint/2010/main" xmlns="" val="360561729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IRS Tax Statistics</a:t>
            </a:r>
            <a:endParaRPr lang="en-US" dirty="0"/>
          </a:p>
        </p:txBody>
      </p:sp>
      <p:sp>
        <p:nvSpPr>
          <p:cNvPr id="3" name="Content Placeholder 2"/>
          <p:cNvSpPr>
            <a:spLocks noGrp="1"/>
          </p:cNvSpPr>
          <p:nvPr>
            <p:ph idx="1"/>
          </p:nvPr>
        </p:nvSpPr>
        <p:spPr/>
        <p:txBody>
          <a:bodyPr/>
          <a:lstStyle/>
          <a:p>
            <a:r>
              <a:rPr lang="en-US" b="1" dirty="0" smtClean="0"/>
              <a:t>Public use data are very broad and general</a:t>
            </a:r>
          </a:p>
          <a:p>
            <a:r>
              <a:rPr lang="en-US" b="1" dirty="0" err="1" smtClean="0"/>
              <a:t>Microdata</a:t>
            </a:r>
            <a:r>
              <a:rPr lang="en-US" b="1" dirty="0" smtClean="0"/>
              <a:t> access is possible, but  highly limited</a:t>
            </a:r>
            <a:endParaRPr lang="en-US" b="1" dirty="0"/>
          </a:p>
        </p:txBody>
      </p:sp>
    </p:spTree>
    <p:extLst>
      <p:ext uri="{BB962C8B-B14F-4D97-AF65-F5344CB8AC3E}">
        <p14:creationId xmlns:p14="http://schemas.microsoft.com/office/powerpoint/2010/main" xmlns="" val="106827844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Census Business Register and</a:t>
            </a:r>
            <a:br>
              <a:rPr lang="en-US" dirty="0" smtClean="0"/>
            </a:br>
            <a:r>
              <a:rPr lang="en-US" dirty="0" smtClean="0"/>
              <a:t>Longitudinal Business Data</a:t>
            </a:r>
            <a:endParaRPr lang="en-US" dirty="0"/>
          </a:p>
        </p:txBody>
      </p:sp>
      <p:sp>
        <p:nvSpPr>
          <p:cNvPr id="3" name="Content Placeholder 2"/>
          <p:cNvSpPr>
            <a:spLocks noGrp="1"/>
          </p:cNvSpPr>
          <p:nvPr>
            <p:ph idx="1"/>
          </p:nvPr>
        </p:nvSpPr>
        <p:spPr>
          <a:xfrm>
            <a:off x="457200" y="2667000"/>
            <a:ext cx="8229600" cy="3459163"/>
          </a:xfrm>
        </p:spPr>
        <p:txBody>
          <a:bodyPr/>
          <a:lstStyle/>
          <a:p>
            <a:r>
              <a:rPr lang="en-US" b="1" dirty="0" smtClean="0"/>
              <a:t>Restricted use, with standard access procedures and access limited to Research Data Centers</a:t>
            </a:r>
            <a:endParaRPr lang="en-US" b="1" dirty="0"/>
          </a:p>
        </p:txBody>
      </p:sp>
    </p:spTree>
    <p:extLst>
      <p:ext uri="{BB962C8B-B14F-4D97-AF65-F5344CB8AC3E}">
        <p14:creationId xmlns:p14="http://schemas.microsoft.com/office/powerpoint/2010/main" xmlns="" val="258623047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9677400" cy="838200"/>
          </a:xfrm>
        </p:spPr>
        <p:txBody>
          <a:bodyPr>
            <a:noAutofit/>
          </a:bodyPr>
          <a:lstStyle/>
          <a:p>
            <a:r>
              <a:rPr lang="en-US" sz="3200" b="1" dirty="0" smtClean="0">
                <a:solidFill>
                  <a:schemeClr val="accent1"/>
                </a:solidFill>
              </a:rPr>
              <a:t>Most Relevant </a:t>
            </a:r>
            <a:r>
              <a:rPr lang="en-US" sz="3200" b="1" dirty="0">
                <a:solidFill>
                  <a:schemeClr val="accent1"/>
                </a:solidFill>
              </a:rPr>
              <a:t>and </a:t>
            </a:r>
            <a:r>
              <a:rPr lang="en-US" sz="3200" b="1" dirty="0" smtClean="0">
                <a:solidFill>
                  <a:schemeClr val="accent1"/>
                </a:solidFill>
              </a:rPr>
              <a:t>Important Data Sets  </a:t>
            </a:r>
            <a:br>
              <a:rPr lang="en-US" sz="3200" b="1" dirty="0" smtClean="0">
                <a:solidFill>
                  <a:schemeClr val="accent1"/>
                </a:solidFill>
              </a:rPr>
            </a:br>
            <a:r>
              <a:rPr lang="en-US" sz="3200" b="1" dirty="0" smtClean="0">
                <a:solidFill>
                  <a:schemeClr val="accent1"/>
                </a:solidFill>
              </a:rPr>
              <a:t>With Access Issues</a:t>
            </a:r>
            <a:endParaRPr lang="en-US" sz="3200" b="1" dirty="0"/>
          </a:p>
        </p:txBody>
      </p:sp>
      <p:graphicFrame>
        <p:nvGraphicFramePr>
          <p:cNvPr id="4" name="Table 3"/>
          <p:cNvGraphicFramePr>
            <a:graphicFrameLocks noGrp="1"/>
          </p:cNvGraphicFramePr>
          <p:nvPr>
            <p:extLst>
              <p:ext uri="{D42A27DB-BD31-4B8C-83A1-F6EECF244321}">
                <p14:modId xmlns:p14="http://schemas.microsoft.com/office/powerpoint/2010/main" xmlns="" val="444364755"/>
              </p:ext>
            </p:extLst>
          </p:nvPr>
        </p:nvGraphicFramePr>
        <p:xfrm>
          <a:off x="533400" y="1447800"/>
          <a:ext cx="8229600" cy="5563000"/>
        </p:xfrm>
        <a:graphic>
          <a:graphicData uri="http://schemas.openxmlformats.org/drawingml/2006/table">
            <a:tbl>
              <a:tblPr>
                <a:tableStyleId>{7DF18680-E054-41AD-8BC1-D1AEF772440D}</a:tableStyleId>
              </a:tblPr>
              <a:tblGrid>
                <a:gridCol w="685800"/>
                <a:gridCol w="7543800"/>
              </a:tblGrid>
              <a:tr h="398921">
                <a:tc>
                  <a:txBody>
                    <a:bodyPr/>
                    <a:lstStyle/>
                    <a:p>
                      <a:pPr algn="ctr" fontAlgn="b"/>
                      <a:endParaRPr lang="en-US" sz="2800" b="1" i="0" u="none" strike="noStrike" dirty="0">
                        <a:solidFill>
                          <a:sysClr val="windowText" lastClr="000000"/>
                        </a:solidFill>
                        <a:effectLst/>
                        <a:latin typeface="Calibri" panose="020F0502020204030204" pitchFamily="34" charset="0"/>
                      </a:endParaRPr>
                    </a:p>
                  </a:txBody>
                  <a:tcPr marL="1564" marR="1564" marT="1564" marB="0" anchor="ctr">
                    <a:solidFill>
                      <a:schemeClr val="accent6">
                        <a:lumMod val="40000"/>
                        <a:lumOff val="60000"/>
                      </a:schemeClr>
                    </a:solidFill>
                  </a:tcPr>
                </a:tc>
                <a:tc>
                  <a:txBody>
                    <a:bodyPr/>
                    <a:lstStyle/>
                    <a:p>
                      <a:pPr algn="l" fontAlgn="b"/>
                      <a:r>
                        <a:rPr lang="en-US" sz="2800" b="1" u="none" strike="noStrike" dirty="0" smtClean="0">
                          <a:solidFill>
                            <a:sysClr val="windowText" lastClr="000000"/>
                          </a:solidFill>
                          <a:effectLst/>
                        </a:rPr>
                        <a:t>BLS </a:t>
                      </a:r>
                      <a:r>
                        <a:rPr lang="en-US" sz="2800" b="1" u="none" strike="noStrike" dirty="0">
                          <a:solidFill>
                            <a:sysClr val="windowText" lastClr="000000"/>
                          </a:solidFill>
                          <a:effectLst/>
                        </a:rPr>
                        <a:t>Quarterly Census of Employment and </a:t>
                      </a:r>
                      <a:r>
                        <a:rPr lang="en-US" sz="2800" b="1" u="none" strike="noStrike" dirty="0" smtClean="0">
                          <a:solidFill>
                            <a:sysClr val="windowText" lastClr="000000"/>
                          </a:solidFill>
                          <a:effectLst/>
                        </a:rPr>
                        <a:t>Wages</a:t>
                      </a:r>
                      <a:endParaRPr lang="en-US" sz="2800" b="1" i="0" u="none" strike="noStrike" dirty="0">
                        <a:solidFill>
                          <a:sysClr val="windowText" lastClr="000000"/>
                        </a:solidFill>
                        <a:effectLst/>
                        <a:latin typeface="Calibri" panose="020F0502020204030204" pitchFamily="34" charset="0"/>
                      </a:endParaRPr>
                    </a:p>
                  </a:txBody>
                  <a:tcPr marL="1564" marR="1564" marT="1564" marB="0" anchor="ctr">
                    <a:solidFill>
                      <a:schemeClr val="accent6">
                        <a:lumMod val="40000"/>
                        <a:lumOff val="60000"/>
                      </a:schemeClr>
                    </a:solidFill>
                  </a:tcPr>
                </a:tc>
              </a:tr>
              <a:tr h="398921">
                <a:tc>
                  <a:txBody>
                    <a:bodyPr/>
                    <a:lstStyle/>
                    <a:p>
                      <a:pPr algn="ctr" fontAlgn="b"/>
                      <a:endParaRPr lang="en-US" sz="2800" b="1" i="0" u="none" strike="noStrike" dirty="0">
                        <a:solidFill>
                          <a:sysClr val="windowText" lastClr="000000"/>
                        </a:solidFill>
                        <a:effectLst/>
                        <a:latin typeface="Calibri" panose="020F0502020204030204" pitchFamily="34" charset="0"/>
                      </a:endParaRPr>
                    </a:p>
                  </a:txBody>
                  <a:tcPr marL="1564" marR="1564" marT="1564" marB="0" anchor="ctr"/>
                </a:tc>
                <a:tc>
                  <a:txBody>
                    <a:bodyPr/>
                    <a:lstStyle/>
                    <a:p>
                      <a:pPr algn="l" fontAlgn="b"/>
                      <a:endParaRPr lang="en-US" sz="2800" b="1" i="0" u="none" strike="noStrike" dirty="0">
                        <a:solidFill>
                          <a:sysClr val="windowText" lastClr="000000"/>
                        </a:solidFill>
                        <a:effectLst/>
                        <a:latin typeface="Calibri" panose="020F0502020204030204" pitchFamily="34" charset="0"/>
                      </a:endParaRPr>
                    </a:p>
                  </a:txBody>
                  <a:tcPr marL="1564" marR="1564" marT="1564" marB="0" anchor="ctr"/>
                </a:tc>
              </a:tr>
              <a:tr h="796385">
                <a:tc>
                  <a:txBody>
                    <a:bodyPr/>
                    <a:lstStyle/>
                    <a:p>
                      <a:pPr algn="ctr" fontAlgn="b"/>
                      <a:endParaRPr lang="en-US" sz="2800" b="1" i="0" u="none" strike="noStrike" dirty="0">
                        <a:solidFill>
                          <a:sysClr val="windowText" lastClr="000000"/>
                        </a:solidFill>
                        <a:effectLst/>
                        <a:latin typeface="Calibri" panose="020F0502020204030204" pitchFamily="34" charset="0"/>
                      </a:endParaRPr>
                    </a:p>
                  </a:txBody>
                  <a:tcPr marL="1564" marR="1564" marT="1564" marB="0" anchor="ctr">
                    <a:solidFill>
                      <a:schemeClr val="accent6">
                        <a:lumMod val="40000"/>
                        <a:lumOff val="60000"/>
                      </a:schemeClr>
                    </a:solidFill>
                  </a:tcPr>
                </a:tc>
                <a:tc>
                  <a:txBody>
                    <a:bodyPr/>
                    <a:lstStyle/>
                    <a:p>
                      <a:pPr algn="l" fontAlgn="b"/>
                      <a:r>
                        <a:rPr lang="en-US" sz="2800" b="1" u="none" strike="noStrike" dirty="0" smtClean="0">
                          <a:solidFill>
                            <a:sysClr val="windowText" lastClr="000000"/>
                          </a:solidFill>
                          <a:effectLst/>
                        </a:rPr>
                        <a:t>Census: Longitudinal Employer-Household Dynamics Data</a:t>
                      </a:r>
                      <a:endParaRPr lang="en-US" sz="2800" b="1" i="0" u="none" strike="noStrike" dirty="0">
                        <a:solidFill>
                          <a:sysClr val="windowText" lastClr="000000"/>
                        </a:solidFill>
                        <a:effectLst/>
                        <a:latin typeface="Calibri" panose="020F0502020204030204" pitchFamily="34" charset="0"/>
                      </a:endParaRPr>
                    </a:p>
                  </a:txBody>
                  <a:tcPr marL="1564" marR="1564" marT="1564" marB="0" anchor="ctr">
                    <a:solidFill>
                      <a:schemeClr val="accent6">
                        <a:lumMod val="40000"/>
                        <a:lumOff val="60000"/>
                      </a:schemeClr>
                    </a:solidFill>
                  </a:tcPr>
                </a:tc>
              </a:tr>
              <a:tr h="398921">
                <a:tc>
                  <a:txBody>
                    <a:bodyPr/>
                    <a:lstStyle/>
                    <a:p>
                      <a:pPr algn="ctr" fontAlgn="b"/>
                      <a:endParaRPr lang="en-US" sz="2800" b="1" i="0" u="none" strike="noStrike" dirty="0">
                        <a:solidFill>
                          <a:sysClr val="windowText" lastClr="000000"/>
                        </a:solidFill>
                        <a:effectLst/>
                        <a:latin typeface="Calibri" panose="020F0502020204030204" pitchFamily="34" charset="0"/>
                      </a:endParaRPr>
                    </a:p>
                  </a:txBody>
                  <a:tcPr marL="1564" marR="1564" marT="1564" marB="0" anchor="ctr"/>
                </a:tc>
                <a:tc>
                  <a:txBody>
                    <a:bodyPr/>
                    <a:lstStyle/>
                    <a:p>
                      <a:pPr algn="l" fontAlgn="b"/>
                      <a:endParaRPr lang="en-US" sz="2800" b="1" i="0" u="none" strike="noStrike" dirty="0">
                        <a:solidFill>
                          <a:sysClr val="windowText" lastClr="000000"/>
                        </a:solidFill>
                        <a:effectLst/>
                        <a:latin typeface="Calibri" panose="020F0502020204030204" pitchFamily="34" charset="0"/>
                      </a:endParaRPr>
                    </a:p>
                  </a:txBody>
                  <a:tcPr marL="1564" marR="1564" marT="1564" marB="0" anchor="ctr"/>
                </a:tc>
              </a:tr>
              <a:tr h="398921">
                <a:tc>
                  <a:txBody>
                    <a:bodyPr/>
                    <a:lstStyle/>
                    <a:p>
                      <a:pPr algn="ctr" fontAlgn="b"/>
                      <a:endParaRPr lang="en-US" sz="2800" b="1" i="0" u="none" strike="noStrike" dirty="0">
                        <a:solidFill>
                          <a:sysClr val="windowText" lastClr="000000"/>
                        </a:solidFill>
                        <a:effectLst/>
                        <a:latin typeface="Calibri" panose="020F0502020204030204" pitchFamily="34" charset="0"/>
                      </a:endParaRPr>
                    </a:p>
                  </a:txBody>
                  <a:tcPr marL="1564" marR="1564" marT="1564" marB="0" anchor="ctr">
                    <a:solidFill>
                      <a:schemeClr val="accent6">
                        <a:lumMod val="40000"/>
                        <a:lumOff val="60000"/>
                      </a:schemeClr>
                    </a:solidFill>
                  </a:tcPr>
                </a:tc>
                <a:tc>
                  <a:txBody>
                    <a:bodyPr/>
                    <a:lstStyle/>
                    <a:p>
                      <a:pPr algn="l" fontAlgn="b"/>
                      <a:r>
                        <a:rPr lang="en-US" sz="2800" b="1" u="none" strike="noStrike" dirty="0">
                          <a:solidFill>
                            <a:sysClr val="windowText" lastClr="000000"/>
                          </a:solidFill>
                          <a:effectLst/>
                        </a:rPr>
                        <a:t>Social Security </a:t>
                      </a:r>
                      <a:r>
                        <a:rPr lang="en-US" sz="2800" b="1" u="none" strike="noStrike" dirty="0" smtClean="0">
                          <a:solidFill>
                            <a:sysClr val="windowText" lastClr="000000"/>
                          </a:solidFill>
                          <a:effectLst/>
                        </a:rPr>
                        <a:t>Admin. </a:t>
                      </a:r>
                      <a:r>
                        <a:rPr lang="en-US" sz="2800" b="1" u="none" strike="noStrike" dirty="0">
                          <a:solidFill>
                            <a:sysClr val="windowText" lastClr="000000"/>
                          </a:solidFill>
                          <a:effectLst/>
                        </a:rPr>
                        <a:t>Earnings and </a:t>
                      </a:r>
                      <a:r>
                        <a:rPr lang="en-US" sz="2800" b="1" u="none" strike="noStrike" dirty="0" smtClean="0">
                          <a:solidFill>
                            <a:sysClr val="windowText" lastClr="000000"/>
                          </a:solidFill>
                          <a:effectLst/>
                        </a:rPr>
                        <a:t>Employment</a:t>
                      </a:r>
                      <a:endParaRPr lang="en-US" sz="2800" b="1" i="0" u="none" strike="noStrike" dirty="0">
                        <a:solidFill>
                          <a:sysClr val="windowText" lastClr="000000"/>
                        </a:solidFill>
                        <a:effectLst/>
                        <a:latin typeface="Calibri" panose="020F0502020204030204" pitchFamily="34" charset="0"/>
                      </a:endParaRPr>
                    </a:p>
                  </a:txBody>
                  <a:tcPr marL="1564" marR="1564" marT="1564" marB="0" anchor="ctr">
                    <a:solidFill>
                      <a:schemeClr val="accent6">
                        <a:lumMod val="40000"/>
                        <a:lumOff val="60000"/>
                      </a:schemeClr>
                    </a:solidFill>
                  </a:tcPr>
                </a:tc>
              </a:tr>
              <a:tr h="398921">
                <a:tc>
                  <a:txBody>
                    <a:bodyPr/>
                    <a:lstStyle/>
                    <a:p>
                      <a:pPr algn="ctr" fontAlgn="b"/>
                      <a:endParaRPr lang="en-US" sz="2800" b="1" i="0" u="none" strike="noStrike" dirty="0">
                        <a:solidFill>
                          <a:sysClr val="windowText" lastClr="000000"/>
                        </a:solidFill>
                        <a:effectLst/>
                        <a:latin typeface="Calibri" panose="020F0502020204030204" pitchFamily="34" charset="0"/>
                      </a:endParaRPr>
                    </a:p>
                  </a:txBody>
                  <a:tcPr marL="1564" marR="1564" marT="1564" marB="0" anchor="ctr"/>
                </a:tc>
                <a:tc>
                  <a:txBody>
                    <a:bodyPr/>
                    <a:lstStyle/>
                    <a:p>
                      <a:pPr algn="l" fontAlgn="b"/>
                      <a:endParaRPr lang="en-US" sz="2800" b="1" i="0" u="none" strike="noStrike" dirty="0">
                        <a:solidFill>
                          <a:sysClr val="windowText" lastClr="000000"/>
                        </a:solidFill>
                        <a:effectLst/>
                        <a:latin typeface="Calibri" panose="020F0502020204030204" pitchFamily="34" charset="0"/>
                      </a:endParaRPr>
                    </a:p>
                  </a:txBody>
                  <a:tcPr marL="1564" marR="1564" marT="1564" marB="0" anchor="ctr"/>
                </a:tc>
              </a:tr>
              <a:tr h="398921">
                <a:tc>
                  <a:txBody>
                    <a:bodyPr/>
                    <a:lstStyle/>
                    <a:p>
                      <a:pPr algn="ctr" fontAlgn="b"/>
                      <a:endParaRPr lang="en-US" sz="2800" b="1" i="0" u="none" strike="noStrike" dirty="0">
                        <a:solidFill>
                          <a:sysClr val="windowText" lastClr="000000"/>
                        </a:solidFill>
                        <a:effectLst/>
                        <a:latin typeface="Calibri" panose="020F0502020204030204" pitchFamily="34" charset="0"/>
                      </a:endParaRPr>
                    </a:p>
                  </a:txBody>
                  <a:tcPr marL="1564" marR="1564" marT="1564" marB="0" anchor="ctr">
                    <a:solidFill>
                      <a:schemeClr val="accent6">
                        <a:lumMod val="40000"/>
                        <a:lumOff val="60000"/>
                      </a:schemeClr>
                    </a:solidFill>
                  </a:tcPr>
                </a:tc>
                <a:tc>
                  <a:txBody>
                    <a:bodyPr/>
                    <a:lstStyle/>
                    <a:p>
                      <a:pPr algn="l" fontAlgn="b"/>
                      <a:r>
                        <a:rPr lang="en-US" sz="2800" b="1" u="none" strike="noStrike" dirty="0" smtClean="0">
                          <a:solidFill>
                            <a:sysClr val="windowText" lastClr="000000"/>
                          </a:solidFill>
                          <a:effectLst/>
                        </a:rPr>
                        <a:t>IRS: </a:t>
                      </a:r>
                      <a:r>
                        <a:rPr lang="en-US" sz="2800" b="1" u="none" strike="noStrike" dirty="0">
                          <a:solidFill>
                            <a:sysClr val="windowText" lastClr="000000"/>
                          </a:solidFill>
                          <a:effectLst/>
                        </a:rPr>
                        <a:t>Corporate </a:t>
                      </a:r>
                      <a:r>
                        <a:rPr lang="en-US" sz="2800" b="1" u="none" strike="noStrike" dirty="0" smtClean="0">
                          <a:solidFill>
                            <a:sysClr val="windowText" lastClr="000000"/>
                          </a:solidFill>
                          <a:effectLst/>
                        </a:rPr>
                        <a:t>and </a:t>
                      </a:r>
                      <a:r>
                        <a:rPr lang="en-US" sz="2800" b="1" u="none" strike="noStrike" dirty="0">
                          <a:solidFill>
                            <a:sysClr val="windowText" lastClr="000000"/>
                          </a:solidFill>
                          <a:effectLst/>
                        </a:rPr>
                        <a:t>Individual Tax Statistics</a:t>
                      </a:r>
                      <a:endParaRPr lang="en-US" sz="2800" b="1" i="0" u="none" strike="noStrike" dirty="0">
                        <a:solidFill>
                          <a:sysClr val="windowText" lastClr="000000"/>
                        </a:solidFill>
                        <a:effectLst/>
                        <a:latin typeface="Calibri" panose="020F0502020204030204" pitchFamily="34" charset="0"/>
                      </a:endParaRPr>
                    </a:p>
                  </a:txBody>
                  <a:tcPr marL="1564" marR="1564" marT="1564" marB="0" anchor="ctr">
                    <a:solidFill>
                      <a:schemeClr val="accent6">
                        <a:lumMod val="40000"/>
                        <a:lumOff val="60000"/>
                      </a:schemeClr>
                    </a:solidFill>
                  </a:tcPr>
                </a:tc>
              </a:tr>
              <a:tr h="398921">
                <a:tc>
                  <a:txBody>
                    <a:bodyPr/>
                    <a:lstStyle/>
                    <a:p>
                      <a:pPr algn="ctr" fontAlgn="b"/>
                      <a:endParaRPr lang="en-US" sz="2800" b="1" i="0" u="none" strike="noStrike" dirty="0">
                        <a:solidFill>
                          <a:sysClr val="windowText" lastClr="000000"/>
                        </a:solidFill>
                        <a:effectLst/>
                        <a:latin typeface="Calibri" panose="020F0502020204030204" pitchFamily="34" charset="0"/>
                      </a:endParaRPr>
                    </a:p>
                  </a:txBody>
                  <a:tcPr marL="1564" marR="1564" marT="1564" marB="0" anchor="ctr"/>
                </a:tc>
                <a:tc>
                  <a:txBody>
                    <a:bodyPr/>
                    <a:lstStyle/>
                    <a:p>
                      <a:pPr algn="l" fontAlgn="b"/>
                      <a:endParaRPr lang="en-US" sz="1050" b="1" i="0" u="none" strike="noStrike" dirty="0">
                        <a:solidFill>
                          <a:sysClr val="windowText" lastClr="000000"/>
                        </a:solidFill>
                        <a:effectLst/>
                        <a:latin typeface="Calibri" panose="020F0502020204030204" pitchFamily="34" charset="0"/>
                      </a:endParaRPr>
                    </a:p>
                  </a:txBody>
                  <a:tcPr marL="1564" marR="1564" marT="1564" marB="0" anchor="ctr"/>
                </a:tc>
              </a:tr>
              <a:tr h="1193849">
                <a:tc>
                  <a:txBody>
                    <a:bodyPr/>
                    <a:lstStyle/>
                    <a:p>
                      <a:pPr algn="ctr" fontAlgn="b"/>
                      <a:endParaRPr lang="en-US" sz="2800" b="1" i="0" u="none" strike="noStrike" dirty="0">
                        <a:solidFill>
                          <a:sysClr val="windowText" lastClr="000000"/>
                        </a:solidFill>
                        <a:effectLst/>
                        <a:latin typeface="Calibri" panose="020F0502020204030204" pitchFamily="34" charset="0"/>
                      </a:endParaRPr>
                    </a:p>
                  </a:txBody>
                  <a:tcPr marL="1564" marR="1564" marT="1564" marB="0" anchor="ctr">
                    <a:solidFill>
                      <a:schemeClr val="accent6">
                        <a:lumMod val="40000"/>
                        <a:lumOff val="60000"/>
                      </a:schemeClr>
                    </a:solidFil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2800" b="1" u="none" strike="noStrike" dirty="0" smtClean="0">
                          <a:solidFill>
                            <a:sysClr val="windowText" lastClr="000000"/>
                          </a:solidFill>
                          <a:effectLst/>
                        </a:rPr>
                        <a:t>Census Business Register and Longitudinal Business Data</a:t>
                      </a:r>
                      <a:endParaRPr lang="en-US" sz="2800" b="1" i="0" u="none" strike="noStrike" dirty="0" smtClean="0">
                        <a:solidFill>
                          <a:sysClr val="windowText" lastClr="000000"/>
                        </a:solidFill>
                        <a:effectLst/>
                        <a:latin typeface="Calibri" panose="020F0502020204030204" pitchFamily="34" charset="0"/>
                      </a:endParaRPr>
                    </a:p>
                    <a:p>
                      <a:pPr algn="l" fontAlgn="b"/>
                      <a:endParaRPr lang="en-US" sz="2800" b="1" i="0" u="none" strike="noStrike" dirty="0">
                        <a:solidFill>
                          <a:sysClr val="windowText" lastClr="000000"/>
                        </a:solidFill>
                        <a:effectLst/>
                        <a:latin typeface="Calibri" panose="020F0502020204030204" pitchFamily="34" charset="0"/>
                      </a:endParaRPr>
                    </a:p>
                  </a:txBody>
                  <a:tcPr marL="1564" marR="1564" marT="1564" marB="0" anchor="ctr">
                    <a:solidFill>
                      <a:schemeClr val="accent6">
                        <a:lumMod val="40000"/>
                        <a:lumOff val="60000"/>
                      </a:schemeClr>
                    </a:solidFill>
                  </a:tcPr>
                </a:tc>
              </a:tr>
              <a:tr h="398921">
                <a:tc>
                  <a:txBody>
                    <a:bodyPr/>
                    <a:lstStyle/>
                    <a:p>
                      <a:pPr algn="ctr" fontAlgn="b"/>
                      <a:endParaRPr lang="en-US" sz="2800" b="1" i="0" u="none" strike="noStrike" dirty="0">
                        <a:solidFill>
                          <a:sysClr val="windowText" lastClr="000000"/>
                        </a:solidFill>
                        <a:effectLst/>
                        <a:latin typeface="Calibri" panose="020F0502020204030204" pitchFamily="34" charset="0"/>
                      </a:endParaRPr>
                    </a:p>
                  </a:txBody>
                  <a:tcPr marL="1564" marR="1564" marT="1564" marB="0" anchor="ctr"/>
                </a:tc>
                <a:tc>
                  <a:txBody>
                    <a:bodyPr/>
                    <a:lstStyle/>
                    <a:p>
                      <a:pPr algn="l" fontAlgn="b"/>
                      <a:endParaRPr lang="en-US" sz="2800" b="1" i="0" u="none" strike="noStrike" dirty="0">
                        <a:solidFill>
                          <a:sysClr val="windowText" lastClr="000000"/>
                        </a:solidFill>
                        <a:effectLst/>
                        <a:latin typeface="Calibri" panose="020F0502020204030204" pitchFamily="34" charset="0"/>
                      </a:endParaRPr>
                    </a:p>
                  </a:txBody>
                  <a:tcPr marL="1564" marR="1564" marT="1564" marB="0" anchor="ctr"/>
                </a:tc>
              </a:tr>
            </a:tbl>
          </a:graphicData>
        </a:graphic>
      </p:graphicFrame>
    </p:spTree>
    <p:extLst>
      <p:ext uri="{BB962C8B-B14F-4D97-AF65-F5344CB8AC3E}">
        <p14:creationId xmlns:p14="http://schemas.microsoft.com/office/powerpoint/2010/main" xmlns="" val="6668068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0070C0"/>
                </a:solidFill>
              </a:rPr>
              <a:t>Principal Federal Statistical Agencies</a:t>
            </a:r>
            <a:endParaRPr lang="en-US" b="1" dirty="0">
              <a:solidFill>
                <a:srgbClr val="0070C0"/>
              </a:solidFill>
            </a:endParaRPr>
          </a:p>
        </p:txBody>
      </p:sp>
      <p:sp>
        <p:nvSpPr>
          <p:cNvPr id="3" name="Content Placeholder 2"/>
          <p:cNvSpPr>
            <a:spLocks noGrp="1"/>
          </p:cNvSpPr>
          <p:nvPr>
            <p:ph idx="1"/>
          </p:nvPr>
        </p:nvSpPr>
        <p:spPr>
          <a:xfrm>
            <a:off x="457200" y="1219200"/>
            <a:ext cx="8229600" cy="5257800"/>
          </a:xfrm>
        </p:spPr>
        <p:txBody>
          <a:bodyPr>
            <a:normAutofit fontScale="70000" lnSpcReduction="20000"/>
          </a:bodyPr>
          <a:lstStyle/>
          <a:p>
            <a:r>
              <a:rPr lang="en-US" sz="3400" b="1" dirty="0" smtClean="0"/>
              <a:t>Bureau of the Census</a:t>
            </a:r>
          </a:p>
          <a:p>
            <a:r>
              <a:rPr lang="en-US" sz="3400" b="1" dirty="0" smtClean="0"/>
              <a:t>Bureau of Economic Analysis (BEA)</a:t>
            </a:r>
          </a:p>
          <a:p>
            <a:r>
              <a:rPr lang="en-US" sz="3400" b="1" dirty="0" smtClean="0"/>
              <a:t>Bureau of Justice Statistics (BJS)</a:t>
            </a:r>
          </a:p>
          <a:p>
            <a:r>
              <a:rPr lang="en-US" sz="3400" b="1" dirty="0" smtClean="0"/>
              <a:t>Bureau of Labor Statistics (BLS)</a:t>
            </a:r>
          </a:p>
          <a:p>
            <a:r>
              <a:rPr lang="en-US" sz="3400" b="1" dirty="0" smtClean="0"/>
              <a:t>Bureau of Transportation Statistics (BTS)</a:t>
            </a:r>
          </a:p>
          <a:p>
            <a:r>
              <a:rPr lang="en-US" sz="3400" b="1" dirty="0" smtClean="0"/>
              <a:t>Economic Research Service (ERS)</a:t>
            </a:r>
          </a:p>
          <a:p>
            <a:r>
              <a:rPr lang="en-US" sz="3400" b="1" dirty="0" smtClean="0"/>
              <a:t>Energy Information Administration (EIA)</a:t>
            </a:r>
          </a:p>
          <a:p>
            <a:r>
              <a:rPr lang="en-US" sz="3400" b="1" dirty="0" smtClean="0"/>
              <a:t>National Agri. Statistics Service (NASS)</a:t>
            </a:r>
          </a:p>
          <a:p>
            <a:r>
              <a:rPr lang="en-US" sz="3400" b="1" dirty="0" smtClean="0"/>
              <a:t>National Center for Education Statistics (NCES)</a:t>
            </a:r>
          </a:p>
          <a:p>
            <a:r>
              <a:rPr lang="en-US" sz="3400" b="1" dirty="0" smtClean="0"/>
              <a:t>National Center for Health Statistics (NCHS)</a:t>
            </a:r>
          </a:p>
          <a:p>
            <a:r>
              <a:rPr lang="en-US" sz="3400" b="1" dirty="0" smtClean="0"/>
              <a:t>Natl. Center for Science &amp; Engineering Statistics, NSF </a:t>
            </a:r>
          </a:p>
          <a:p>
            <a:r>
              <a:rPr lang="en-US" sz="3400" b="1" dirty="0" smtClean="0"/>
              <a:t>Office of Research, Evaluation, Statistics, Social Security Admin.</a:t>
            </a:r>
          </a:p>
          <a:p>
            <a:r>
              <a:rPr lang="en-US" sz="3400" b="1" dirty="0" smtClean="0"/>
              <a:t>Statistics of Income Div. of IRS</a:t>
            </a:r>
          </a:p>
          <a:p>
            <a:endParaRPr lang="en-US" dirty="0"/>
          </a:p>
        </p:txBody>
      </p:sp>
    </p:spTree>
    <p:extLst>
      <p:ext uri="{BB962C8B-B14F-4D97-AF65-F5344CB8AC3E}">
        <p14:creationId xmlns:p14="http://schemas.microsoft.com/office/powerpoint/2010/main" xmlns="" val="91448730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609600"/>
          </a:xfrm>
        </p:spPr>
        <p:txBody>
          <a:bodyPr>
            <a:noAutofit/>
          </a:bodyPr>
          <a:lstStyle/>
          <a:p>
            <a:r>
              <a:rPr lang="en-US" sz="3600" dirty="0" smtClean="0"/>
              <a:t>“Important” Data with Limited Demand</a:t>
            </a:r>
            <a:endParaRPr lang="en-US" sz="3600" dirty="0"/>
          </a:p>
        </p:txBody>
      </p:sp>
      <p:sp>
        <p:nvSpPr>
          <p:cNvPr id="3" name="Content Placeholder 2"/>
          <p:cNvSpPr>
            <a:spLocks noGrp="1"/>
          </p:cNvSpPr>
          <p:nvPr>
            <p:ph idx="1"/>
          </p:nvPr>
        </p:nvSpPr>
        <p:spPr>
          <a:xfrm>
            <a:off x="628650" y="1143000"/>
            <a:ext cx="7886700" cy="5562600"/>
          </a:xfrm>
        </p:spPr>
        <p:txBody>
          <a:bodyPr>
            <a:normAutofit fontScale="55000" lnSpcReduction="20000"/>
          </a:bodyPr>
          <a:lstStyle/>
          <a:p>
            <a:pPr lvl="2"/>
            <a:r>
              <a:rPr lang="en-US" sz="3600" b="1" dirty="0" smtClean="0"/>
              <a:t>USDA</a:t>
            </a:r>
            <a:r>
              <a:rPr lang="en-US" sz="3600" b="1" dirty="0"/>
              <a:t>, Food and Nutrition Services: Commodity Supplemental Food Program Data</a:t>
            </a:r>
          </a:p>
          <a:p>
            <a:pPr lvl="2"/>
            <a:r>
              <a:rPr lang="en-US" sz="3600" b="1" dirty="0"/>
              <a:t>USDA, Farm Services Agency: administrative data on program participants</a:t>
            </a:r>
          </a:p>
          <a:p>
            <a:pPr lvl="2"/>
            <a:r>
              <a:rPr lang="en-US" sz="3600" b="1" dirty="0"/>
              <a:t>USDA, Food Safety and Inspection Service: Inspection and Enforcement Activity Data</a:t>
            </a:r>
          </a:p>
          <a:p>
            <a:pPr lvl="2"/>
            <a:r>
              <a:rPr lang="en-US" sz="3600" b="1" dirty="0"/>
              <a:t>USDA: Web Based Supply Chain Management Reports Data</a:t>
            </a:r>
          </a:p>
          <a:p>
            <a:pPr lvl="2"/>
            <a:r>
              <a:rPr lang="en-US" sz="3600" b="1" dirty="0"/>
              <a:t>National Marine Fisheries Service: Commercial and Recreational Fisheries statistics</a:t>
            </a:r>
          </a:p>
          <a:p>
            <a:pPr lvl="2"/>
            <a:r>
              <a:rPr lang="en-US" sz="3600" b="1" dirty="0"/>
              <a:t>Bureau of Transportation Statistics (BTS): Air Carrier Statistics and International Air Travel Statistics (I-92 Form)</a:t>
            </a:r>
          </a:p>
          <a:p>
            <a:pPr lvl="2"/>
            <a:r>
              <a:rPr lang="en-US" sz="3600" b="1" dirty="0" smtClean="0"/>
              <a:t>EPA: </a:t>
            </a:r>
            <a:r>
              <a:rPr lang="en-US" sz="3600" b="1" dirty="0"/>
              <a:t>Superfund Sites (CERCLIS database)</a:t>
            </a:r>
          </a:p>
          <a:p>
            <a:pPr lvl="2"/>
            <a:r>
              <a:rPr lang="en-US" sz="3600" b="1" dirty="0"/>
              <a:t>Department of Housing and Urban </a:t>
            </a:r>
            <a:r>
              <a:rPr lang="en-US" sz="3600" b="1" dirty="0" smtClean="0"/>
              <a:t>Development: </a:t>
            </a:r>
            <a:r>
              <a:rPr lang="en-US" sz="3600" b="1" dirty="0"/>
              <a:t>Fair Market Rents Data</a:t>
            </a:r>
          </a:p>
          <a:p>
            <a:pPr lvl="2"/>
            <a:r>
              <a:rPr lang="en-US" sz="3600" b="1" dirty="0"/>
              <a:t>Department of Veteran's Affairs: Veterans Benefits Administration Reports</a:t>
            </a:r>
          </a:p>
          <a:p>
            <a:pPr lvl="2"/>
            <a:r>
              <a:rPr lang="en-US" sz="3600" b="1" dirty="0"/>
              <a:t>Securities and Exchange Commission (SEC): Electronic Records and Filings Data</a:t>
            </a:r>
          </a:p>
          <a:p>
            <a:endParaRPr lang="en-US" sz="3600" b="1" dirty="0" smtClean="0"/>
          </a:p>
          <a:p>
            <a:endParaRPr lang="en-US" sz="3600" dirty="0" smtClean="0"/>
          </a:p>
          <a:p>
            <a:endParaRPr lang="en-US" sz="3200" dirty="0"/>
          </a:p>
        </p:txBody>
      </p:sp>
      <p:sp>
        <p:nvSpPr>
          <p:cNvPr id="4" name="Slide Number Placeholder 3"/>
          <p:cNvSpPr>
            <a:spLocks noGrp="1"/>
          </p:cNvSpPr>
          <p:nvPr>
            <p:ph type="sldNum" sz="quarter" idx="12"/>
          </p:nvPr>
        </p:nvSpPr>
        <p:spPr/>
        <p:txBody>
          <a:bodyPr/>
          <a:lstStyle/>
          <a:p>
            <a:fld id="{6C1E3F2A-3DAB-43AF-9D98-BC08A9A1CAA9}" type="slidenum">
              <a:rPr lang="en-US" smtClean="0"/>
              <a:pPr/>
              <a:t>30</a:t>
            </a:fld>
            <a:endParaRPr lang="en-US"/>
          </a:p>
        </p:txBody>
      </p:sp>
    </p:spTree>
    <p:extLst>
      <p:ext uri="{BB962C8B-B14F-4D97-AF65-F5344CB8AC3E}">
        <p14:creationId xmlns:p14="http://schemas.microsoft.com/office/powerpoint/2010/main" xmlns="" val="246040143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endParaRPr lang="en-US" dirty="0"/>
          </a:p>
        </p:txBody>
      </p:sp>
      <p:sp>
        <p:nvSpPr>
          <p:cNvPr id="3" name="Content Placeholder 2"/>
          <p:cNvSpPr>
            <a:spLocks noGrp="1"/>
          </p:cNvSpPr>
          <p:nvPr>
            <p:ph idx="1"/>
          </p:nvPr>
        </p:nvSpPr>
        <p:spPr/>
        <p:txBody>
          <a:bodyPr>
            <a:normAutofit lnSpcReduction="10000"/>
          </a:bodyPr>
          <a:lstStyle/>
          <a:p>
            <a:r>
              <a:rPr lang="en-US" b="1" dirty="0" smtClean="0"/>
              <a:t>There is a general lack of awareness among AEA members of the breadth of  administrative data sets available for research</a:t>
            </a:r>
          </a:p>
          <a:p>
            <a:r>
              <a:rPr lang="en-US" b="1" dirty="0" smtClean="0"/>
              <a:t>A few restricted data sets are both relevant and important across numerous economist areas of concentration</a:t>
            </a:r>
          </a:p>
          <a:p>
            <a:r>
              <a:rPr lang="en-US" b="1" dirty="0" smtClean="0"/>
              <a:t>Data for welfare program evaluation and linkage remains a challenge</a:t>
            </a:r>
            <a:endParaRPr lang="en-US" b="1" dirty="0"/>
          </a:p>
        </p:txBody>
      </p:sp>
    </p:spTree>
    <p:extLst>
      <p:ext uri="{BB962C8B-B14F-4D97-AF65-F5344CB8AC3E}">
        <p14:creationId xmlns:p14="http://schemas.microsoft.com/office/powerpoint/2010/main" xmlns="" val="30766002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70C0"/>
                </a:solidFill>
              </a:rPr>
              <a:t>Federal Administrative Data</a:t>
            </a:r>
            <a:endParaRPr lang="en-US" b="1" dirty="0">
              <a:solidFill>
                <a:srgbClr val="0070C0"/>
              </a:solidFill>
            </a:endParaRPr>
          </a:p>
        </p:txBody>
      </p:sp>
      <p:sp>
        <p:nvSpPr>
          <p:cNvPr id="3" name="Content Placeholder 2"/>
          <p:cNvSpPr>
            <a:spLocks noGrp="1"/>
          </p:cNvSpPr>
          <p:nvPr>
            <p:ph idx="1"/>
          </p:nvPr>
        </p:nvSpPr>
        <p:spPr/>
        <p:txBody>
          <a:bodyPr/>
          <a:lstStyle/>
          <a:p>
            <a:r>
              <a:rPr lang="en-US" b="1" dirty="0" smtClean="0"/>
              <a:t>Non-survey data used to run federal programs</a:t>
            </a:r>
          </a:p>
          <a:p>
            <a:r>
              <a:rPr lang="en-US" b="1" dirty="0" smtClean="0"/>
              <a:t>Some broad examples:</a:t>
            </a:r>
          </a:p>
          <a:p>
            <a:pPr lvl="1"/>
            <a:r>
              <a:rPr lang="en-US" b="1" dirty="0" smtClean="0"/>
              <a:t>Birth and death records (vital statistics)</a:t>
            </a:r>
          </a:p>
          <a:p>
            <a:pPr lvl="1"/>
            <a:r>
              <a:rPr lang="en-US" b="1" dirty="0" smtClean="0"/>
              <a:t>Tax records</a:t>
            </a:r>
          </a:p>
          <a:p>
            <a:pPr lvl="1"/>
            <a:r>
              <a:rPr lang="en-US" b="1" dirty="0" smtClean="0"/>
              <a:t>Welfare program participation data</a:t>
            </a:r>
          </a:p>
          <a:p>
            <a:pPr lvl="1"/>
            <a:r>
              <a:rPr lang="en-US" b="1" dirty="0" smtClean="0"/>
              <a:t>Unemployment claims</a:t>
            </a:r>
          </a:p>
          <a:p>
            <a:pPr lvl="1"/>
            <a:r>
              <a:rPr lang="en-US" b="1" dirty="0" smtClean="0"/>
              <a:t>Program cost data</a:t>
            </a:r>
          </a:p>
          <a:p>
            <a:pPr lvl="1"/>
            <a:endParaRPr lang="en-US" dirty="0" smtClean="0"/>
          </a:p>
          <a:p>
            <a:endParaRPr lang="en-US" dirty="0"/>
          </a:p>
        </p:txBody>
      </p:sp>
    </p:spTree>
    <p:extLst>
      <p:ext uri="{BB962C8B-B14F-4D97-AF65-F5344CB8AC3E}">
        <p14:creationId xmlns:p14="http://schemas.microsoft.com/office/powerpoint/2010/main" xmlns="" val="28665719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0070C0"/>
                </a:solidFill>
              </a:rPr>
              <a:t>Common Challenges in Using Administrative Data</a:t>
            </a:r>
            <a:endParaRPr lang="en-US" b="1" dirty="0">
              <a:solidFill>
                <a:srgbClr val="0070C0"/>
              </a:solidFill>
            </a:endParaRPr>
          </a:p>
        </p:txBody>
      </p:sp>
      <p:sp>
        <p:nvSpPr>
          <p:cNvPr id="3" name="Content Placeholder 2"/>
          <p:cNvSpPr>
            <a:spLocks noGrp="1"/>
          </p:cNvSpPr>
          <p:nvPr>
            <p:ph idx="1"/>
          </p:nvPr>
        </p:nvSpPr>
        <p:spPr/>
        <p:txBody>
          <a:bodyPr>
            <a:normAutofit fontScale="92500"/>
          </a:bodyPr>
          <a:lstStyle/>
          <a:p>
            <a:r>
              <a:rPr lang="en-US" b="1" dirty="0" smtClean="0"/>
              <a:t>Statistical agency access – legal interpretations and lack of institutional incentives</a:t>
            </a:r>
          </a:p>
          <a:p>
            <a:r>
              <a:rPr lang="en-US" b="1" dirty="0" smtClean="0"/>
              <a:t>Agency infrastructure – policies, procedures, hardware</a:t>
            </a:r>
          </a:p>
          <a:p>
            <a:r>
              <a:rPr lang="en-US" b="1" dirty="0" smtClean="0"/>
              <a:t>Administrative data quality– fitness </a:t>
            </a:r>
            <a:r>
              <a:rPr lang="en-US" b="1" dirty="0"/>
              <a:t>for use (timeliness, relevance, accuracy, match </a:t>
            </a:r>
            <a:r>
              <a:rPr lang="en-US" b="1" dirty="0" smtClean="0"/>
              <a:t>rates, etc.)</a:t>
            </a:r>
          </a:p>
          <a:p>
            <a:r>
              <a:rPr lang="en-US" b="1" dirty="0"/>
              <a:t>Researcher access to </a:t>
            </a:r>
            <a:r>
              <a:rPr lang="en-US" b="1" dirty="0" smtClean="0"/>
              <a:t>data -- Documentation</a:t>
            </a:r>
            <a:r>
              <a:rPr lang="en-US" b="1" dirty="0"/>
              <a:t>, access </a:t>
            </a:r>
            <a:r>
              <a:rPr lang="en-US" b="1" dirty="0" smtClean="0"/>
              <a:t>modes, access program</a:t>
            </a:r>
            <a:endParaRPr lang="en-US" b="1" dirty="0"/>
          </a:p>
        </p:txBody>
      </p:sp>
    </p:spTree>
    <p:extLst>
      <p:ext uri="{BB962C8B-B14F-4D97-AF65-F5344CB8AC3E}">
        <p14:creationId xmlns:p14="http://schemas.microsoft.com/office/powerpoint/2010/main" xmlns="" val="19186142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4926" y="1752600"/>
            <a:ext cx="8229600" cy="1143000"/>
          </a:xfrm>
        </p:spPr>
        <p:txBody>
          <a:bodyPr>
            <a:normAutofit fontScale="90000"/>
          </a:bodyPr>
          <a:lstStyle/>
          <a:p>
            <a:r>
              <a:rPr lang="en-US" b="1" dirty="0" smtClean="0"/>
              <a:t>Council of Professional Associations on Federal Statistics (COPAFS)</a:t>
            </a:r>
            <a:endParaRPr lang="en-US" b="1" dirty="0"/>
          </a:p>
        </p:txBody>
      </p:sp>
      <p:sp>
        <p:nvSpPr>
          <p:cNvPr id="3" name="Content Placeholder 2"/>
          <p:cNvSpPr>
            <a:spLocks noGrp="1"/>
          </p:cNvSpPr>
          <p:nvPr>
            <p:ph idx="1"/>
          </p:nvPr>
        </p:nvSpPr>
        <p:spPr/>
        <p:txBody>
          <a:bodyPr/>
          <a:lstStyle/>
          <a:p>
            <a:endParaRPr lang="en-US" dirty="0" smtClean="0"/>
          </a:p>
          <a:p>
            <a:endParaRPr lang="en-US" dirty="0"/>
          </a:p>
          <a:p>
            <a:endParaRPr lang="en-US" dirty="0" smtClean="0"/>
          </a:p>
          <a:p>
            <a:r>
              <a:rPr lang="en-US" b="1" dirty="0" smtClean="0">
                <a:solidFill>
                  <a:srgbClr val="0070C0"/>
                </a:solidFill>
              </a:rPr>
              <a:t>COPAFS mission</a:t>
            </a:r>
          </a:p>
          <a:p>
            <a:r>
              <a:rPr lang="en-US" b="1" dirty="0" smtClean="0">
                <a:solidFill>
                  <a:srgbClr val="0070C0"/>
                </a:solidFill>
              </a:rPr>
              <a:t>Status of federal statistical agencies</a:t>
            </a:r>
          </a:p>
          <a:p>
            <a:r>
              <a:rPr lang="en-US" b="1" dirty="0" smtClean="0">
                <a:solidFill>
                  <a:srgbClr val="0070C0"/>
                </a:solidFill>
              </a:rPr>
              <a:t>COPAFS project</a:t>
            </a:r>
          </a:p>
        </p:txBody>
      </p:sp>
      <p:pic>
        <p:nvPicPr>
          <p:cNvPr id="4" name="Picture 3"/>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3554437" y="304800"/>
            <a:ext cx="1188720" cy="1188720"/>
          </a:xfrm>
          <a:prstGeom prst="rect">
            <a:avLst/>
          </a:prstGeom>
        </p:spPr>
      </p:pic>
    </p:spTree>
    <p:extLst>
      <p:ext uri="{BB962C8B-B14F-4D97-AF65-F5344CB8AC3E}">
        <p14:creationId xmlns:p14="http://schemas.microsoft.com/office/powerpoint/2010/main" xmlns="" val="3539485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3600" b="1" dirty="0" smtClean="0">
                <a:solidFill>
                  <a:schemeClr val="accent1"/>
                </a:solidFill>
              </a:rPr>
              <a:t>COPAFS Project Objectives</a:t>
            </a:r>
            <a:endParaRPr lang="en-US" sz="3600" b="1" dirty="0">
              <a:solidFill>
                <a:schemeClr val="accent1"/>
              </a:solidFill>
            </a:endParaRPr>
          </a:p>
        </p:txBody>
      </p:sp>
      <p:sp>
        <p:nvSpPr>
          <p:cNvPr id="3" name="Content Placeholder 2"/>
          <p:cNvSpPr>
            <a:spLocks noGrp="1"/>
          </p:cNvSpPr>
          <p:nvPr>
            <p:ph idx="1"/>
          </p:nvPr>
        </p:nvSpPr>
        <p:spPr>
          <a:xfrm>
            <a:off x="381000" y="1143000"/>
            <a:ext cx="8229600" cy="5181600"/>
          </a:xfrm>
        </p:spPr>
        <p:txBody>
          <a:bodyPr>
            <a:noAutofit/>
          </a:bodyPr>
          <a:lstStyle/>
          <a:p>
            <a:r>
              <a:rPr lang="en-US" b="1" dirty="0" smtClean="0"/>
              <a:t>Develop </a:t>
            </a:r>
            <a:r>
              <a:rPr lang="en-US" b="1" dirty="0"/>
              <a:t>an inventory of </a:t>
            </a:r>
            <a:r>
              <a:rPr lang="en-US" b="1" dirty="0" smtClean="0"/>
              <a:t>federal administrative </a:t>
            </a:r>
            <a:r>
              <a:rPr lang="en-US" b="1" dirty="0"/>
              <a:t>data access processes, procedures and tools </a:t>
            </a:r>
            <a:endParaRPr lang="en-US" b="1" dirty="0" smtClean="0"/>
          </a:p>
          <a:p>
            <a:r>
              <a:rPr lang="en-US" b="1" dirty="0" smtClean="0"/>
              <a:t>Determine </a:t>
            </a:r>
            <a:r>
              <a:rPr lang="en-US" b="1" dirty="0"/>
              <a:t>what administrative data sets are highest priority for </a:t>
            </a:r>
            <a:r>
              <a:rPr lang="en-US" b="1" dirty="0" smtClean="0"/>
              <a:t>economists </a:t>
            </a:r>
          </a:p>
          <a:p>
            <a:r>
              <a:rPr lang="en-US" b="1" dirty="0" smtClean="0"/>
              <a:t>Facilitate </a:t>
            </a:r>
            <a:r>
              <a:rPr lang="en-US" b="1" dirty="0"/>
              <a:t>dialogues between researchers and the agencies inhibiting researcher access to what we learn are priority data</a:t>
            </a:r>
          </a:p>
          <a:p>
            <a:endParaRPr lang="en-US" b="1" dirty="0" smtClean="0"/>
          </a:p>
          <a:p>
            <a:endParaRPr lang="en-US" b="1" dirty="0" smtClean="0"/>
          </a:p>
        </p:txBody>
      </p:sp>
    </p:spTree>
    <p:extLst>
      <p:ext uri="{BB962C8B-B14F-4D97-AF65-F5344CB8AC3E}">
        <p14:creationId xmlns:p14="http://schemas.microsoft.com/office/powerpoint/2010/main" xmlns="" val="34433930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Survey of AEA Members</a:t>
            </a:r>
            <a:endParaRPr lang="en-US" b="1" dirty="0"/>
          </a:p>
        </p:txBody>
      </p:sp>
      <p:sp>
        <p:nvSpPr>
          <p:cNvPr id="3" name="Content Placeholder 2"/>
          <p:cNvSpPr>
            <a:spLocks noGrp="1"/>
          </p:cNvSpPr>
          <p:nvPr>
            <p:ph idx="1"/>
          </p:nvPr>
        </p:nvSpPr>
        <p:spPr/>
        <p:txBody>
          <a:bodyPr/>
          <a:lstStyle/>
          <a:p>
            <a:r>
              <a:rPr lang="en-US" b="1" dirty="0" smtClean="0"/>
              <a:t>Universe = 6,000</a:t>
            </a:r>
          </a:p>
          <a:p>
            <a:r>
              <a:rPr lang="en-US" b="1" dirty="0" smtClean="0"/>
              <a:t>Usable sample size = 729 completed responses</a:t>
            </a:r>
          </a:p>
          <a:p>
            <a:r>
              <a:rPr lang="en-US" b="1" dirty="0" smtClean="0"/>
              <a:t>85-percent of sample indicated </a:t>
            </a:r>
            <a:r>
              <a:rPr lang="en-US" b="1" dirty="0"/>
              <a:t>primary or secondary work activity is </a:t>
            </a:r>
            <a:r>
              <a:rPr lang="en-US" b="1" dirty="0" smtClean="0"/>
              <a:t>research = 614 for data analysis</a:t>
            </a:r>
          </a:p>
          <a:p>
            <a:r>
              <a:rPr lang="en-US" b="1" dirty="0" smtClean="0"/>
              <a:t>2/3rds of sample from academia</a:t>
            </a:r>
          </a:p>
          <a:p>
            <a:endParaRPr lang="en-US" b="1" dirty="0"/>
          </a:p>
        </p:txBody>
      </p:sp>
    </p:spTree>
    <p:extLst>
      <p:ext uri="{BB962C8B-B14F-4D97-AF65-F5344CB8AC3E}">
        <p14:creationId xmlns:p14="http://schemas.microsoft.com/office/powerpoint/2010/main" xmlns="" val="10932591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1064</TotalTime>
  <Words>2586</Words>
  <Application>Microsoft Office PowerPoint</Application>
  <PresentationFormat>On-screen Show (4:3)</PresentationFormat>
  <Paragraphs>355</Paragraphs>
  <Slides>31</Slides>
  <Notes>27</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Office Theme</vt:lpstr>
      <vt:lpstr>Demand and Preferences for Access to Federal Administrative Data: Results of a Survey</vt:lpstr>
      <vt:lpstr>Council of Professional Associations on Federal Statistics (COPAFS)</vt:lpstr>
      <vt:lpstr>Principal Federal Statistical Agencies</vt:lpstr>
      <vt:lpstr>Federal Administrative Data</vt:lpstr>
      <vt:lpstr>Common Challenges in Using Administrative Data</vt:lpstr>
      <vt:lpstr>Council of Professional Associations on Federal Statistics (COPAFS)</vt:lpstr>
      <vt:lpstr>COPAFS Project Objectives</vt:lpstr>
      <vt:lpstr>Survey of AEA Members</vt:lpstr>
      <vt:lpstr>Slide 9</vt:lpstr>
      <vt:lpstr>Distribution Among Specialties Similar to AEA Membership with Exceptions</vt:lpstr>
      <vt:lpstr>Example of Choice Sets</vt:lpstr>
      <vt:lpstr>Most Relevant  (to all) Labor and Demographic Administrative Data </vt:lpstr>
      <vt:lpstr>Most Relevant and/or Important (to all) Welfare Administrative Data</vt:lpstr>
      <vt:lpstr>Most Relevant and Important (to all) Health Administrative Data Sets</vt:lpstr>
      <vt:lpstr>Most Relevant and Important (to all)  International Development Admin. Data</vt:lpstr>
      <vt:lpstr>Most Relevant and Important (to all)  Natural Resources  Administrative Data</vt:lpstr>
      <vt:lpstr>Most Relevant and Important (to all) Urban, Regional  and Transportation Administrative Data</vt:lpstr>
      <vt:lpstr>Most Relevant and Important (to all) Macroeconomic Admin. Data</vt:lpstr>
      <vt:lpstr>Most Relevant and Important (to all) Business Administrative Data</vt:lpstr>
      <vt:lpstr>Ten Most Relevant and Important Data Sets Across All Categories</vt:lpstr>
      <vt:lpstr>Slide 21</vt:lpstr>
      <vt:lpstr>Most Relevant and Important Data Sets   With Access Issues</vt:lpstr>
      <vt:lpstr>QCEW</vt:lpstr>
      <vt:lpstr>LEHD</vt:lpstr>
      <vt:lpstr>LEHD</vt:lpstr>
      <vt:lpstr>Social Security Earnings and Employment Data </vt:lpstr>
      <vt:lpstr>IRS Tax Statistics</vt:lpstr>
      <vt:lpstr>Census Business Register and Longitudinal Business Data</vt:lpstr>
      <vt:lpstr>Most Relevant and Important Data Sets   With Access Issues</vt:lpstr>
      <vt:lpstr>“Important” Data with Limited Demand</vt:lpstr>
      <vt:lpstr>Conclusions</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Demand and Preferences for Access to Federal Administrative Data: Results of a Survey</dc:title>
  <dc:creator>Kitty</dc:creator>
  <cp:lastModifiedBy>dhnewlon</cp:lastModifiedBy>
  <cp:revision>60</cp:revision>
  <dcterms:created xsi:type="dcterms:W3CDTF">2014-12-22T14:46:29Z</dcterms:created>
  <dcterms:modified xsi:type="dcterms:W3CDTF">2015-01-14T17:48:17Z</dcterms:modified>
</cp:coreProperties>
</file>