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Default Extension="bin" ContentType="application/vnd.openxmlformats-officedocument.oleObject"/>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6"/>
  </p:notesMasterIdLst>
  <p:handoutMasterIdLst>
    <p:handoutMasterId r:id="rId17"/>
  </p:handoutMasterIdLst>
  <p:sldIdLst>
    <p:sldId id="388" r:id="rId2"/>
    <p:sldId id="617" r:id="rId3"/>
    <p:sldId id="618" r:id="rId4"/>
    <p:sldId id="624" r:id="rId5"/>
    <p:sldId id="625" r:id="rId6"/>
    <p:sldId id="620" r:id="rId7"/>
    <p:sldId id="628" r:id="rId8"/>
    <p:sldId id="630" r:id="rId9"/>
    <p:sldId id="629" r:id="rId10"/>
    <p:sldId id="621" r:id="rId11"/>
    <p:sldId id="619" r:id="rId12"/>
    <p:sldId id="626" r:id="rId13"/>
    <p:sldId id="622" r:id="rId14"/>
    <p:sldId id="623" r:id="rId15"/>
  </p:sldIdLst>
  <p:sldSz cx="9144000" cy="6858000" type="screen4x3"/>
  <p:notesSz cx="6997700" cy="9283700"/>
  <p:defaultTextStyle>
    <a:defPPr>
      <a:defRPr lang="en-US"/>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3CC"/>
    <a:srgbClr val="66FF33"/>
    <a:srgbClr val="A5A5A5"/>
    <a:srgbClr val="C9FFF1"/>
    <a:srgbClr val="FF6600"/>
    <a:srgbClr val="FFFFB7"/>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083" autoAdjust="0"/>
    <p:restoredTop sz="99139" autoAdjust="0"/>
  </p:normalViewPr>
  <p:slideViewPr>
    <p:cSldViewPr>
      <p:cViewPr varScale="1">
        <p:scale>
          <a:sx n="44" d="100"/>
          <a:sy n="44" d="100"/>
        </p:scale>
        <p:origin x="-504"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5712"/>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4.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bwMode="auto">
          <a:xfrm>
            <a:off x="0" y="0"/>
            <a:ext cx="3032125" cy="463550"/>
          </a:xfrm>
          <a:prstGeom prst="rect">
            <a:avLst/>
          </a:prstGeom>
          <a:noFill/>
          <a:ln w="9525">
            <a:noFill/>
            <a:miter lim="800000"/>
            <a:headEnd/>
            <a:tailEnd/>
          </a:ln>
        </p:spPr>
        <p:txBody>
          <a:bodyPr vert="horz" wrap="square" lIns="93029" tIns="46514" rIns="93029" bIns="46514" numCol="1" anchor="t" anchorCtr="0" compatLnSpc="1">
            <a:prstTxWarp prst="textNoShape">
              <a:avLst/>
            </a:prstTxWarp>
          </a:bodyPr>
          <a:lstStyle>
            <a:lvl1pPr defTabSz="920750">
              <a:defRPr sz="1200">
                <a:latin typeface="Calibri" pitchFamily="34" charset="0"/>
              </a:defRPr>
            </a:lvl1pPr>
          </a:lstStyle>
          <a:p>
            <a:pPr>
              <a:defRPr/>
            </a:pPr>
            <a:endParaRPr lang="en-US"/>
          </a:p>
        </p:txBody>
      </p:sp>
      <p:sp>
        <p:nvSpPr>
          <p:cNvPr id="3" name="Date Placeholder 2"/>
          <p:cNvSpPr>
            <a:spLocks noGrp="1"/>
          </p:cNvSpPr>
          <p:nvPr>
            <p:ph type="dt" sz="quarter" idx="1"/>
          </p:nvPr>
        </p:nvSpPr>
        <p:spPr bwMode="auto">
          <a:xfrm>
            <a:off x="3963988" y="0"/>
            <a:ext cx="3032125" cy="463550"/>
          </a:xfrm>
          <a:prstGeom prst="rect">
            <a:avLst/>
          </a:prstGeom>
          <a:noFill/>
          <a:ln w="9525">
            <a:noFill/>
            <a:miter lim="800000"/>
            <a:headEnd/>
            <a:tailEnd/>
          </a:ln>
        </p:spPr>
        <p:txBody>
          <a:bodyPr vert="horz" wrap="square" lIns="93029" tIns="46514" rIns="93029" bIns="46514" numCol="1" anchor="t" anchorCtr="0" compatLnSpc="1">
            <a:prstTxWarp prst="textNoShape">
              <a:avLst/>
            </a:prstTxWarp>
          </a:bodyPr>
          <a:lstStyle>
            <a:lvl1pPr algn="r" defTabSz="920750">
              <a:defRPr sz="1200">
                <a:latin typeface="Calibri" pitchFamily="34" charset="0"/>
              </a:defRPr>
            </a:lvl1pPr>
          </a:lstStyle>
          <a:p>
            <a:pPr>
              <a:defRPr/>
            </a:pPr>
            <a:fld id="{4596F931-37EB-476F-A6FF-7FECDE598A5B}" type="datetimeFigureOut">
              <a:rPr lang="en-US"/>
              <a:pPr>
                <a:defRPr/>
              </a:pPr>
              <a:t>6/22/2011</a:t>
            </a:fld>
            <a:endParaRPr lang="en-US"/>
          </a:p>
        </p:txBody>
      </p:sp>
      <p:sp>
        <p:nvSpPr>
          <p:cNvPr id="4" name="Footer Placeholder 3"/>
          <p:cNvSpPr>
            <a:spLocks noGrp="1"/>
          </p:cNvSpPr>
          <p:nvPr>
            <p:ph type="ftr" sz="quarter" idx="2"/>
          </p:nvPr>
        </p:nvSpPr>
        <p:spPr bwMode="auto">
          <a:xfrm>
            <a:off x="0" y="8818563"/>
            <a:ext cx="3032125" cy="463550"/>
          </a:xfrm>
          <a:prstGeom prst="rect">
            <a:avLst/>
          </a:prstGeom>
          <a:noFill/>
          <a:ln w="9525">
            <a:noFill/>
            <a:miter lim="800000"/>
            <a:headEnd/>
            <a:tailEnd/>
          </a:ln>
        </p:spPr>
        <p:txBody>
          <a:bodyPr vert="horz" wrap="square" lIns="93029" tIns="46514" rIns="93029" bIns="46514" numCol="1" anchor="b" anchorCtr="0" compatLnSpc="1">
            <a:prstTxWarp prst="textNoShape">
              <a:avLst/>
            </a:prstTxWarp>
          </a:bodyPr>
          <a:lstStyle>
            <a:lvl1pPr defTabSz="920750">
              <a:defRPr sz="1200">
                <a:latin typeface="Calibri" pitchFamily="34" charset="0"/>
              </a:defRPr>
            </a:lvl1pPr>
          </a:lstStyle>
          <a:p>
            <a:pPr>
              <a:defRPr/>
            </a:pPr>
            <a:endParaRPr lang="en-US"/>
          </a:p>
        </p:txBody>
      </p:sp>
      <p:sp>
        <p:nvSpPr>
          <p:cNvPr id="5" name="Slide Number Placeholder 4"/>
          <p:cNvSpPr>
            <a:spLocks noGrp="1"/>
          </p:cNvSpPr>
          <p:nvPr>
            <p:ph type="sldNum" sz="quarter" idx="3"/>
          </p:nvPr>
        </p:nvSpPr>
        <p:spPr bwMode="auto">
          <a:xfrm>
            <a:off x="3963988" y="8818563"/>
            <a:ext cx="3032125" cy="463550"/>
          </a:xfrm>
          <a:prstGeom prst="rect">
            <a:avLst/>
          </a:prstGeom>
          <a:noFill/>
          <a:ln w="9525">
            <a:noFill/>
            <a:miter lim="800000"/>
            <a:headEnd/>
            <a:tailEnd/>
          </a:ln>
        </p:spPr>
        <p:txBody>
          <a:bodyPr vert="horz" wrap="square" lIns="93029" tIns="46514" rIns="93029" bIns="46514" numCol="1" anchor="b" anchorCtr="0" compatLnSpc="1">
            <a:prstTxWarp prst="textNoShape">
              <a:avLst/>
            </a:prstTxWarp>
          </a:bodyPr>
          <a:lstStyle>
            <a:lvl1pPr algn="r" defTabSz="920750">
              <a:defRPr sz="1200">
                <a:latin typeface="Calibri" pitchFamily="34" charset="0"/>
              </a:defRPr>
            </a:lvl1pPr>
          </a:lstStyle>
          <a:p>
            <a:pPr>
              <a:defRPr/>
            </a:pPr>
            <a:fld id="{9653BF74-A355-4070-88A8-4285AAEDE3FF}"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bwMode="auto">
          <a:xfrm>
            <a:off x="0" y="0"/>
            <a:ext cx="3032125" cy="463550"/>
          </a:xfrm>
          <a:prstGeom prst="rect">
            <a:avLst/>
          </a:prstGeom>
          <a:noFill/>
          <a:ln w="9525">
            <a:noFill/>
            <a:miter lim="800000"/>
            <a:headEnd/>
            <a:tailEnd/>
          </a:ln>
        </p:spPr>
        <p:txBody>
          <a:bodyPr vert="horz" wrap="square" lIns="93029" tIns="46514" rIns="93029" bIns="46514" numCol="1" anchor="t" anchorCtr="0" compatLnSpc="1">
            <a:prstTxWarp prst="textNoShape">
              <a:avLst/>
            </a:prstTxWarp>
          </a:bodyPr>
          <a:lstStyle>
            <a:lvl1pPr defTabSz="920750">
              <a:defRPr sz="1200">
                <a:latin typeface="Calibri" pitchFamily="34" charset="0"/>
              </a:defRPr>
            </a:lvl1pPr>
          </a:lstStyle>
          <a:p>
            <a:pPr>
              <a:defRPr/>
            </a:pPr>
            <a:endParaRPr lang="en-US"/>
          </a:p>
        </p:txBody>
      </p:sp>
      <p:sp>
        <p:nvSpPr>
          <p:cNvPr id="3" name="Date Placeholder 2"/>
          <p:cNvSpPr>
            <a:spLocks noGrp="1"/>
          </p:cNvSpPr>
          <p:nvPr>
            <p:ph type="dt" idx="1"/>
          </p:nvPr>
        </p:nvSpPr>
        <p:spPr bwMode="auto">
          <a:xfrm>
            <a:off x="3963988" y="0"/>
            <a:ext cx="3032125" cy="463550"/>
          </a:xfrm>
          <a:prstGeom prst="rect">
            <a:avLst/>
          </a:prstGeom>
          <a:noFill/>
          <a:ln w="9525">
            <a:noFill/>
            <a:miter lim="800000"/>
            <a:headEnd/>
            <a:tailEnd/>
          </a:ln>
        </p:spPr>
        <p:txBody>
          <a:bodyPr vert="horz" wrap="square" lIns="93029" tIns="46514" rIns="93029" bIns="46514" numCol="1" anchor="t" anchorCtr="0" compatLnSpc="1">
            <a:prstTxWarp prst="textNoShape">
              <a:avLst/>
            </a:prstTxWarp>
          </a:bodyPr>
          <a:lstStyle>
            <a:lvl1pPr algn="r" defTabSz="920750">
              <a:defRPr sz="1200">
                <a:latin typeface="Calibri" pitchFamily="34" charset="0"/>
              </a:defRPr>
            </a:lvl1pPr>
          </a:lstStyle>
          <a:p>
            <a:pPr>
              <a:defRPr/>
            </a:pPr>
            <a:fld id="{A5BA21C4-BD34-447E-A928-CF99B5653FE9}" type="datetimeFigureOut">
              <a:rPr lang="en-US"/>
              <a:pPr>
                <a:defRPr/>
              </a:pPr>
              <a:t>6/22/2011</a:t>
            </a:fld>
            <a:endParaRPr lang="en-US"/>
          </a:p>
        </p:txBody>
      </p:sp>
      <p:sp>
        <p:nvSpPr>
          <p:cNvPr id="4" name="Slide Image Placeholder 3"/>
          <p:cNvSpPr>
            <a:spLocks noGrp="1" noRot="1" noChangeAspect="1"/>
          </p:cNvSpPr>
          <p:nvPr>
            <p:ph type="sldImg" idx="2"/>
          </p:nvPr>
        </p:nvSpPr>
        <p:spPr>
          <a:xfrm>
            <a:off x="1177925" y="696913"/>
            <a:ext cx="4641850" cy="3481387"/>
          </a:xfrm>
          <a:prstGeom prst="rect">
            <a:avLst/>
          </a:prstGeom>
          <a:noFill/>
          <a:ln w="12700">
            <a:solidFill>
              <a:prstClr val="black"/>
            </a:solidFill>
          </a:ln>
        </p:spPr>
        <p:txBody>
          <a:bodyPr vert="horz" lIns="92309" tIns="46154" rIns="92309" bIns="46154" rtlCol="0" anchor="ctr"/>
          <a:lstStyle/>
          <a:p>
            <a:pPr lvl="0"/>
            <a:endParaRPr lang="en-US" noProof="0"/>
          </a:p>
        </p:txBody>
      </p:sp>
      <p:sp>
        <p:nvSpPr>
          <p:cNvPr id="5" name="Notes Placeholder 4"/>
          <p:cNvSpPr>
            <a:spLocks noGrp="1"/>
          </p:cNvSpPr>
          <p:nvPr>
            <p:ph type="body" sz="quarter" idx="3"/>
          </p:nvPr>
        </p:nvSpPr>
        <p:spPr bwMode="auto">
          <a:xfrm>
            <a:off x="700088" y="4410075"/>
            <a:ext cx="5597525" cy="4176713"/>
          </a:xfrm>
          <a:prstGeom prst="rect">
            <a:avLst/>
          </a:prstGeom>
          <a:noFill/>
          <a:ln w="9525">
            <a:noFill/>
            <a:miter lim="800000"/>
            <a:headEnd/>
            <a:tailEnd/>
          </a:ln>
        </p:spPr>
        <p:txBody>
          <a:bodyPr vert="horz" wrap="square" lIns="93029" tIns="46514" rIns="93029" bIns="46514"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bwMode="auto">
          <a:xfrm>
            <a:off x="0" y="8818563"/>
            <a:ext cx="3032125" cy="463550"/>
          </a:xfrm>
          <a:prstGeom prst="rect">
            <a:avLst/>
          </a:prstGeom>
          <a:noFill/>
          <a:ln w="9525">
            <a:noFill/>
            <a:miter lim="800000"/>
            <a:headEnd/>
            <a:tailEnd/>
          </a:ln>
        </p:spPr>
        <p:txBody>
          <a:bodyPr vert="horz" wrap="square" lIns="93029" tIns="46514" rIns="93029" bIns="46514" numCol="1" anchor="b" anchorCtr="0" compatLnSpc="1">
            <a:prstTxWarp prst="textNoShape">
              <a:avLst/>
            </a:prstTxWarp>
          </a:bodyPr>
          <a:lstStyle>
            <a:lvl1pPr defTabSz="920750">
              <a:defRPr sz="1200">
                <a:latin typeface="Calibri" pitchFamily="34" charset="0"/>
              </a:defRPr>
            </a:lvl1pPr>
          </a:lstStyle>
          <a:p>
            <a:pPr>
              <a:defRPr/>
            </a:pPr>
            <a:endParaRPr lang="en-US"/>
          </a:p>
        </p:txBody>
      </p:sp>
      <p:sp>
        <p:nvSpPr>
          <p:cNvPr id="7" name="Slide Number Placeholder 6"/>
          <p:cNvSpPr>
            <a:spLocks noGrp="1"/>
          </p:cNvSpPr>
          <p:nvPr>
            <p:ph type="sldNum" sz="quarter" idx="5"/>
          </p:nvPr>
        </p:nvSpPr>
        <p:spPr bwMode="auto">
          <a:xfrm>
            <a:off x="3963988" y="8818563"/>
            <a:ext cx="3032125" cy="463550"/>
          </a:xfrm>
          <a:prstGeom prst="rect">
            <a:avLst/>
          </a:prstGeom>
          <a:noFill/>
          <a:ln w="9525">
            <a:noFill/>
            <a:miter lim="800000"/>
            <a:headEnd/>
            <a:tailEnd/>
          </a:ln>
        </p:spPr>
        <p:txBody>
          <a:bodyPr vert="horz" wrap="square" lIns="93029" tIns="46514" rIns="93029" bIns="46514" numCol="1" anchor="b" anchorCtr="0" compatLnSpc="1">
            <a:prstTxWarp prst="textNoShape">
              <a:avLst/>
            </a:prstTxWarp>
          </a:bodyPr>
          <a:lstStyle>
            <a:lvl1pPr algn="r" defTabSz="920750">
              <a:defRPr sz="1200">
                <a:latin typeface="Calibri" pitchFamily="34" charset="0"/>
              </a:defRPr>
            </a:lvl1pPr>
          </a:lstStyle>
          <a:p>
            <a:pPr>
              <a:defRPr/>
            </a:pPr>
            <a:fld id="{F813E9F2-393D-4CC3-A177-3E83279C5C98}"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2" descr="http://ecs.dartmouth.edu/graphid/downloads/2007-09-03-logo-horizontal.jpg"/>
          <p:cNvPicPr>
            <a:picLocks noChangeAspect="1" noChangeArrowheads="1"/>
          </p:cNvPicPr>
          <p:nvPr userDrawn="1"/>
        </p:nvPicPr>
        <p:blipFill>
          <a:blip r:embed="rId2" cstate="print"/>
          <a:srcRect/>
          <a:stretch>
            <a:fillRect/>
          </a:stretch>
        </p:blipFill>
        <p:spPr bwMode="auto">
          <a:xfrm>
            <a:off x="6858000" y="6248400"/>
            <a:ext cx="2133600" cy="452438"/>
          </a:xfrm>
          <a:prstGeom prst="rect">
            <a:avLst/>
          </a:prstGeom>
          <a:noFill/>
          <a:ln w="9525">
            <a:noFill/>
            <a:miter lim="800000"/>
            <a:headEnd/>
            <a:tailEnd/>
          </a:ln>
        </p:spPr>
      </p:pic>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7CCBF520-64E7-4CDB-91FD-192C08AB5C6F}" type="datetimeFigureOut">
              <a:rPr lang="en-US"/>
              <a:pPr>
                <a:defRPr/>
              </a:pPr>
              <a:t>6/22/2011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A054E4EB-8EA0-4DFF-BEBE-E48580C3A12B}"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23EB76AE-A717-4458-87F6-D4657D2EF1ED}" type="datetimeFigureOut">
              <a:rPr lang="en-US"/>
              <a:pPr>
                <a:defRPr/>
              </a:pPr>
              <a:t>6/22/2011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3EE9683-9D6B-498E-BD2F-C7CC57D3BED7}"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143000"/>
            <a:ext cx="19050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143000"/>
            <a:ext cx="62484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01911C8D-E3D4-4EE2-8F1C-0FC4B104FD2F}" type="datetimeFigureOut">
              <a:rPr lang="en-US"/>
              <a:pPr>
                <a:defRPr/>
              </a:pPr>
              <a:t>6/22/2011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579CC72-1D77-4983-8647-D4826D2DEBF1}"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646D0F6-8AB0-4D03-BB89-C8E018A2CA6D}" type="datetimeFigureOut">
              <a:rPr lang="en-US" smtClean="0"/>
              <a:pPr/>
              <a:t>6/22/2011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5E792BE-87D9-4485-A821-8F0B3779BB38}"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13"/>
          <p:cNvSpPr>
            <a:spLocks noGrp="1"/>
          </p:cNvSpPr>
          <p:nvPr>
            <p:ph type="dt" sz="half" idx="10"/>
          </p:nvPr>
        </p:nvSpPr>
        <p:spPr/>
        <p:txBody>
          <a:bodyPr/>
          <a:lstStyle>
            <a:lvl1pPr>
              <a:defRPr/>
            </a:lvl1pPr>
          </a:lstStyle>
          <a:p>
            <a:pPr>
              <a:defRPr/>
            </a:pPr>
            <a:fld id="{9777E6D7-B5DD-47B9-8646-B1257CAD5930}" type="datetimeFigureOut">
              <a:rPr lang="en-US"/>
              <a:pPr>
                <a:defRPr/>
              </a:pPr>
              <a:t>6/22/2011</a:t>
            </a:fld>
            <a:endParaRPr lang="en-US" dirty="0"/>
          </a:p>
        </p:txBody>
      </p:sp>
      <p:sp>
        <p:nvSpPr>
          <p:cNvPr id="4" name="Footer Placeholder 2"/>
          <p:cNvSpPr>
            <a:spLocks noGrp="1"/>
          </p:cNvSpPr>
          <p:nvPr>
            <p:ph type="ftr" sz="quarter" idx="11"/>
          </p:nvPr>
        </p:nvSpPr>
        <p:spPr/>
        <p:txBody>
          <a:bodyPr/>
          <a:lstStyle>
            <a:lvl1pPr>
              <a:defRPr/>
            </a:lvl1pPr>
          </a:lstStyle>
          <a:p>
            <a:pPr>
              <a:defRPr/>
            </a:pPr>
            <a:endParaRPr lang="en-US"/>
          </a:p>
        </p:txBody>
      </p:sp>
      <p:sp>
        <p:nvSpPr>
          <p:cNvPr id="5" name="Slide Number Placeholder 22"/>
          <p:cNvSpPr>
            <a:spLocks noGrp="1"/>
          </p:cNvSpPr>
          <p:nvPr>
            <p:ph type="sldNum" sz="quarter" idx="12"/>
          </p:nvPr>
        </p:nvSpPr>
        <p:spPr/>
        <p:txBody>
          <a:bodyPr/>
          <a:lstStyle>
            <a:lvl1pPr>
              <a:defRPr/>
            </a:lvl1pPr>
          </a:lstStyle>
          <a:p>
            <a:pPr>
              <a:defRPr/>
            </a:pPr>
            <a:fld id="{1BD6FADC-673A-40E5-9363-46CEA1C52B53}" type="slidenum">
              <a:rPr lang="en-US"/>
              <a:pPr>
                <a:defRPr/>
              </a:pPr>
              <a:t>‹#›</a:t>
            </a:fld>
            <a:endParaRPr lang="en-US" dirty="0">
              <a:solidFill>
                <a:schemeClr val="bg1"/>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lang="en-US" smtClean="0"/>
              <a:t>Click to edit Master title style</a:t>
            </a:r>
            <a:endParaRPr lang="en-US"/>
          </a:p>
        </p:txBody>
      </p:sp>
      <p:sp>
        <p:nvSpPr>
          <p:cNvPr id="3" name="Text Placeholder 2"/>
          <p:cNvSpPr>
            <a:spLocks noGrp="1"/>
          </p:cNvSpPr>
          <p:nvPr>
            <p:ph type="body" idx="1"/>
          </p:nvPr>
        </p:nvSpPr>
        <p:spPr>
          <a:xfrm>
            <a:off x="722313" y="3367088"/>
            <a:ext cx="7772400" cy="1509712"/>
          </a:xfrm>
        </p:spPr>
        <p:txBody>
          <a:bodyPr/>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F1910289-1B87-428B-BB54-7CABAAE086E8}" type="datetimeFigureOut">
              <a:rPr lang="en-US"/>
              <a:pPr>
                <a:defRPr/>
              </a:pPr>
              <a:t>6/22/2011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7865F24-3F59-41A9-A3A1-DD9D3C1BCE77}"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pPr>
              <a:defRPr/>
            </a:pPr>
            <a:fld id="{6FBBDBF2-6D05-42BE-A115-D0C516814CC2}" type="datetimeFigureOut">
              <a:rPr lang="en-US"/>
              <a:pPr>
                <a:defRPr/>
              </a:pPr>
              <a:t>6/22/2011</a:t>
            </a:fld>
            <a:endParaRPr 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pPr>
              <a:defRPr/>
            </a:pPr>
            <a:fld id="{BCC46951-8468-4511-AF23-195EC07456F2}"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1000" y="1143000"/>
            <a:ext cx="8382000" cy="1069848"/>
          </a:xfrm>
        </p:spPr>
        <p:txBody>
          <a:bodyPr/>
          <a:lstStyle>
            <a:lvl1pPr>
              <a:defRPr sz="4000" b="0" i="0" cap="none" baseline="0"/>
            </a:lvl1pPr>
          </a:lstStyle>
          <a:p>
            <a:r>
              <a:rPr lang="en-US" smtClean="0"/>
              <a:t>Click to edit Master title style</a:t>
            </a:r>
            <a:endParaRPr lang="en-US"/>
          </a:p>
        </p:txBody>
      </p:sp>
      <p:sp>
        <p:nvSpPr>
          <p:cNvPr id="3" name="Text Placeholder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5" name="Content Placeholder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25"/>
          <p:cNvSpPr>
            <a:spLocks noGrp="1"/>
          </p:cNvSpPr>
          <p:nvPr>
            <p:ph type="dt" sz="half" idx="10"/>
          </p:nvPr>
        </p:nvSpPr>
        <p:spPr/>
        <p:txBody>
          <a:bodyPr rtlCol="0"/>
          <a:lstStyle>
            <a:lvl1pPr>
              <a:defRPr/>
            </a:lvl1pPr>
          </a:lstStyle>
          <a:p>
            <a:pPr>
              <a:defRPr/>
            </a:pPr>
            <a:fld id="{F9D26040-4E6B-4846-8A79-D7B0F9E7331C}" type="datetimeFigureOut">
              <a:rPr lang="en-US"/>
              <a:pPr>
                <a:defRPr/>
              </a:pPr>
              <a:t>6/22/2011</a:t>
            </a:fld>
            <a:endParaRPr lang="en-US"/>
          </a:p>
        </p:txBody>
      </p:sp>
      <p:sp>
        <p:nvSpPr>
          <p:cNvPr id="8" name="Slide Number Placeholder 26"/>
          <p:cNvSpPr>
            <a:spLocks noGrp="1"/>
          </p:cNvSpPr>
          <p:nvPr>
            <p:ph type="sldNum" sz="quarter" idx="11"/>
          </p:nvPr>
        </p:nvSpPr>
        <p:spPr/>
        <p:txBody>
          <a:bodyPr rtlCol="0"/>
          <a:lstStyle>
            <a:lvl1pPr>
              <a:defRPr/>
            </a:lvl1pPr>
          </a:lstStyle>
          <a:p>
            <a:pPr>
              <a:defRPr/>
            </a:pPr>
            <a:fld id="{6C4814AE-418D-4C63-BE50-91142B671823}" type="slidenum">
              <a:rPr lang="en-US"/>
              <a:pPr>
                <a:defRPr/>
              </a:pPr>
              <a:t>‹#›</a:t>
            </a:fld>
            <a:endParaRPr lang="en-US"/>
          </a:p>
        </p:txBody>
      </p:sp>
      <p:sp>
        <p:nvSpPr>
          <p:cNvPr id="9" name="Footer Placeholder 27"/>
          <p:cNvSpPr>
            <a:spLocks noGrp="1"/>
          </p:cNvSpPr>
          <p:nvPr>
            <p:ph type="ftr" sz="quarter" idx="12"/>
          </p:nvPr>
        </p:nvSpPr>
        <p:spPr/>
        <p:txBody>
          <a:bodyPr rtlCol="0"/>
          <a:lstStyle>
            <a:lvl1pPr>
              <a:defRPr/>
            </a:lvl1pPr>
          </a:lstStyle>
          <a:p>
            <a:pPr>
              <a:defRPr/>
            </a:pP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069848"/>
          </a:xfrm>
        </p:spPr>
        <p:txBody>
          <a:bodyPr/>
          <a:lstStyle>
            <a:lvl1pPr>
              <a:defRPr sz="4000">
                <a:solidFill>
                  <a:schemeClr val="tx2"/>
                </a:solidFill>
              </a:defRPr>
            </a:lvl1pPr>
          </a:lstStyle>
          <a:p>
            <a:r>
              <a:rPr lang="en-US" smtClean="0"/>
              <a:t>Click to edit Master title style</a:t>
            </a:r>
            <a:endParaRPr lang="en-US"/>
          </a:p>
        </p:txBody>
      </p:sp>
      <p:sp>
        <p:nvSpPr>
          <p:cNvPr id="3" name="Date Placeholder 2"/>
          <p:cNvSpPr>
            <a:spLocks noGrp="1"/>
          </p:cNvSpPr>
          <p:nvPr>
            <p:ph type="dt" sz="half" idx="10"/>
          </p:nvPr>
        </p:nvSpPr>
        <p:spPr>
          <a:xfrm>
            <a:off x="6583363" y="612775"/>
            <a:ext cx="957262" cy="457200"/>
          </a:xfrm>
        </p:spPr>
        <p:txBody>
          <a:bodyPr/>
          <a:lstStyle>
            <a:lvl1pPr>
              <a:defRPr/>
            </a:lvl1pPr>
          </a:lstStyle>
          <a:p>
            <a:pPr>
              <a:defRPr/>
            </a:pPr>
            <a:fld id="{75A19F08-8951-4E76-BC40-BF24D22F1BE4}" type="datetimeFigureOut">
              <a:rPr lang="en-US"/>
              <a:pPr>
                <a:defRPr/>
              </a:pPr>
              <a:t>6/22/2011</a:t>
            </a:fld>
            <a:endParaRPr lang="en-US"/>
          </a:p>
        </p:txBody>
      </p:sp>
      <p:sp>
        <p:nvSpPr>
          <p:cNvPr id="4" name="Footer Placeholder 3"/>
          <p:cNvSpPr>
            <a:spLocks noGrp="1"/>
          </p:cNvSpPr>
          <p:nvPr>
            <p:ph type="ftr" sz="quarter" idx="11"/>
          </p:nvPr>
        </p:nvSpPr>
        <p:spPr/>
        <p:txBody>
          <a:bodyPr/>
          <a:lstStyle>
            <a:lvl1pPr>
              <a:defRPr/>
            </a:lvl1pPr>
          </a:lstStyle>
          <a:p>
            <a:pPr>
              <a:defRPr/>
            </a:pPr>
            <a:endParaRPr lang="en-US"/>
          </a:p>
        </p:txBody>
      </p:sp>
      <p:sp>
        <p:nvSpPr>
          <p:cNvPr id="5" name="Slide Number Placeholder 4"/>
          <p:cNvSpPr>
            <a:spLocks noGrp="1"/>
          </p:cNvSpPr>
          <p:nvPr>
            <p:ph type="sldNum" sz="quarter" idx="12"/>
          </p:nvPr>
        </p:nvSpPr>
        <p:spPr/>
        <p:txBody>
          <a:bodyPr/>
          <a:lstStyle>
            <a:lvl1pPr>
              <a:defRPr/>
            </a:lvl1pPr>
          </a:lstStyle>
          <a:p>
            <a:pPr>
              <a:defRPr/>
            </a:pPr>
            <a:fld id="{E0EF279A-389D-43ED-B7AD-87534C5271A7}"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fld id="{AB908733-04FA-4DBE-8BC6-ABE01D72DDD7}" type="datetimeFigureOut">
              <a:rPr lang="en-US"/>
              <a:pPr>
                <a:defRPr/>
              </a:pPr>
              <a:t>6/22/2011</a:t>
            </a:fld>
            <a:endParaRPr lang="en-US"/>
          </a:p>
        </p:txBody>
      </p:sp>
      <p:sp>
        <p:nvSpPr>
          <p:cNvPr id="3" name="Footer Placeholder 2"/>
          <p:cNvSpPr>
            <a:spLocks noGrp="1"/>
          </p:cNvSpPr>
          <p:nvPr>
            <p:ph type="ftr" sz="quarter" idx="11"/>
          </p:nvPr>
        </p:nvSpPr>
        <p:spPr/>
        <p:txBody>
          <a:bodyPr/>
          <a:lstStyle>
            <a:lvl1pPr>
              <a:defRPr/>
            </a:lvl1pPr>
          </a:lstStyle>
          <a:p>
            <a:pPr>
              <a:defRPr/>
            </a:pPr>
            <a:endParaRPr lang="en-US"/>
          </a:p>
        </p:txBody>
      </p:sp>
      <p:sp>
        <p:nvSpPr>
          <p:cNvPr id="4" name="Slide Number Placeholder 3"/>
          <p:cNvSpPr>
            <a:spLocks noGrp="1"/>
          </p:cNvSpPr>
          <p:nvPr>
            <p:ph type="sldNum" sz="quarter" idx="12"/>
          </p:nvPr>
        </p:nvSpPr>
        <p:spPr/>
        <p:txBody>
          <a:bodyPr/>
          <a:lstStyle>
            <a:lvl1pPr>
              <a:defRPr/>
            </a:lvl1pPr>
          </a:lstStyle>
          <a:p>
            <a:pPr>
              <a:defRPr/>
            </a:pPr>
            <a:fld id="{1AEA7F6F-B2D5-4035-8ED7-F33666F6862E}"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496" y="1101970"/>
            <a:ext cx="3383280" cy="877824"/>
          </a:xfrm>
        </p:spPr>
        <p:txBody>
          <a:bodyPr anchor="b"/>
          <a:lstStyle>
            <a:lvl1pPr algn="l">
              <a:buNone/>
              <a:defRPr sz="1800" b="1"/>
            </a:lvl1pPr>
          </a:lstStyle>
          <a:p>
            <a:r>
              <a:rPr lang="en-US" smtClean="0"/>
              <a:t>Click to edit Master title style</a:t>
            </a:r>
            <a:endParaRPr lang="en-US"/>
          </a:p>
        </p:txBody>
      </p:sp>
      <p:sp>
        <p:nvSpPr>
          <p:cNvPr id="3" name="Text Placeholder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a:r>
              <a:rPr lang="en-US" smtClean="0"/>
              <a:t>Click to edit Master text styles</a:t>
            </a:r>
          </a:p>
        </p:txBody>
      </p:sp>
      <p:sp>
        <p:nvSpPr>
          <p:cNvPr id="4" name="Content Placeholder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pPr>
              <a:defRPr/>
            </a:pPr>
            <a:fld id="{94E79C01-8876-4994-99CC-44A2EDEA28D7}" type="datetimeFigureOut">
              <a:rPr lang="en-US"/>
              <a:pPr>
                <a:defRPr/>
              </a:pPr>
              <a:t>6/22/2011</a:t>
            </a:fld>
            <a:endParaRPr 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pPr>
              <a:defRPr/>
            </a:pPr>
            <a:fld id="{9CFB0E1D-2739-4A01-87F3-F0EA71AEE075}"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normAutofit/>
          </a:bodyPr>
          <a:lstStyle>
            <a:lvl1pPr marL="0" indent="0">
              <a:buNone/>
              <a:defRPr sz="3200"/>
            </a:lvl1pPr>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6088443" y="3274308"/>
            <a:ext cx="2590800" cy="2516489"/>
          </a:xfrm>
        </p:spPr>
        <p:txBody>
          <a:bodyPr lIns="0" tIns="0" rIns="45720"/>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fld id="{D72AF93C-509D-4785-9C6E-B0A0776FF794}" type="datetimeFigureOut">
              <a:rPr lang="en-US"/>
              <a:pPr>
                <a:defRPr/>
              </a:pPr>
              <a:t>6/22/2011</a:t>
            </a:fld>
            <a:endParaRPr 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pPr>
              <a:defRPr/>
            </a:pPr>
            <a:fld id="{75356A4A-5632-40DF-9F8D-B64C60575D1C}"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0" y="366713"/>
            <a:ext cx="9144000" cy="8413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9" name="Rectangle 28"/>
          <p:cNvSpPr/>
          <p:nvPr/>
        </p:nvSpPr>
        <p:spPr>
          <a:xfrm>
            <a:off x="0" y="0"/>
            <a:ext cx="9144000" cy="31115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0" name="Rectangle 29"/>
          <p:cNvSpPr/>
          <p:nvPr/>
        </p:nvSpPr>
        <p:spPr>
          <a:xfrm>
            <a:off x="0" y="307975"/>
            <a:ext cx="9144000" cy="92075"/>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1" name="Rectangle 30"/>
          <p:cNvSpPr/>
          <p:nvPr/>
        </p:nvSpPr>
        <p:spPr>
          <a:xfrm flipV="1">
            <a:off x="5410200" y="360363"/>
            <a:ext cx="3733800" cy="904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2" name="Rectangle 31"/>
          <p:cNvSpPr/>
          <p:nvPr/>
        </p:nvSpPr>
        <p:spPr>
          <a:xfrm flipV="1">
            <a:off x="5410200" y="439738"/>
            <a:ext cx="3733800" cy="18097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useBgFill="1">
        <p:nvSpPr>
          <p:cNvPr id="33" name="Rounded Rectangle 32"/>
          <p:cNvSpPr/>
          <p:nvPr/>
        </p:nvSpPr>
        <p:spPr bwMode="white">
          <a:xfrm>
            <a:off x="5407025" y="496888"/>
            <a:ext cx="3063875" cy="28575"/>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useBgFill="1">
        <p:nvSpPr>
          <p:cNvPr id="34" name="Rounded Rectangle 33"/>
          <p:cNvSpPr/>
          <p:nvPr/>
        </p:nvSpPr>
        <p:spPr bwMode="white">
          <a:xfrm>
            <a:off x="7373938" y="588963"/>
            <a:ext cx="1600200" cy="3651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5" name="Rectangle 34"/>
          <p:cNvSpPr/>
          <p:nvPr/>
        </p:nvSpPr>
        <p:spPr bwMode="invGray">
          <a:xfrm>
            <a:off x="9085263" y="-1588"/>
            <a:ext cx="57150" cy="620713"/>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36" name="Rectangle 35"/>
          <p:cNvSpPr/>
          <p:nvPr/>
        </p:nvSpPr>
        <p:spPr bwMode="invGray">
          <a:xfrm>
            <a:off x="9043988" y="-1588"/>
            <a:ext cx="28575" cy="620713"/>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37" name="Rectangle 36"/>
          <p:cNvSpPr/>
          <p:nvPr/>
        </p:nvSpPr>
        <p:spPr bwMode="invGray">
          <a:xfrm>
            <a:off x="9024938" y="-1588"/>
            <a:ext cx="9525" cy="620713"/>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8" name="Rectangle 37"/>
          <p:cNvSpPr/>
          <p:nvPr/>
        </p:nvSpPr>
        <p:spPr bwMode="invGray">
          <a:xfrm>
            <a:off x="8975725" y="-1588"/>
            <a:ext cx="26988" cy="620713"/>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9" name="Rectangle 38"/>
          <p:cNvSpPr/>
          <p:nvPr/>
        </p:nvSpPr>
        <p:spPr bwMode="invGray">
          <a:xfrm>
            <a:off x="8915400" y="0"/>
            <a:ext cx="55563" cy="585788"/>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0" name="Rectangle 39"/>
          <p:cNvSpPr/>
          <p:nvPr/>
        </p:nvSpPr>
        <p:spPr bwMode="invGray">
          <a:xfrm>
            <a:off x="8874125" y="0"/>
            <a:ext cx="7938" cy="585788"/>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255" name="Title Placeholder 21"/>
          <p:cNvSpPr>
            <a:spLocks noGrp="1"/>
          </p:cNvSpPr>
          <p:nvPr>
            <p:ph type="title"/>
          </p:nvPr>
        </p:nvSpPr>
        <p:spPr bwMode="auto">
          <a:xfrm>
            <a:off x="457200" y="1143000"/>
            <a:ext cx="8229600" cy="10668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56" name="Text Placeholder 12"/>
          <p:cNvSpPr>
            <a:spLocks noGrp="1"/>
          </p:cNvSpPr>
          <p:nvPr>
            <p:ph type="body" idx="1"/>
          </p:nvPr>
        </p:nvSpPr>
        <p:spPr bwMode="auto">
          <a:xfrm>
            <a:off x="457200" y="2249488"/>
            <a:ext cx="8229600" cy="43243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4" name="Date Placeholder 13"/>
          <p:cNvSpPr>
            <a:spLocks noGrp="1"/>
          </p:cNvSpPr>
          <p:nvPr>
            <p:ph type="dt" sz="half" idx="2"/>
          </p:nvPr>
        </p:nvSpPr>
        <p:spPr>
          <a:xfrm>
            <a:off x="6586538" y="612775"/>
            <a:ext cx="957262" cy="457200"/>
          </a:xfrm>
          <a:prstGeom prst="rect">
            <a:avLst/>
          </a:prstGeom>
        </p:spPr>
        <p:txBody>
          <a:bodyPr vert="horz"/>
          <a:lstStyle>
            <a:lvl1pPr algn="l" eaLnBrk="1" fontAlgn="auto" latinLnBrk="0" hangingPunct="1">
              <a:spcBef>
                <a:spcPts val="0"/>
              </a:spcBef>
              <a:spcAft>
                <a:spcPts val="0"/>
              </a:spcAft>
              <a:defRPr kumimoji="0" sz="800">
                <a:solidFill>
                  <a:schemeClr val="accent2"/>
                </a:solidFill>
                <a:latin typeface="+mn-lt"/>
              </a:defRPr>
            </a:lvl1pPr>
          </a:lstStyle>
          <a:p>
            <a:pPr>
              <a:defRPr/>
            </a:pPr>
            <a:fld id="{9D253648-F0BF-4E5E-B63C-AB48F9216891}" type="datetimeFigureOut">
              <a:rPr lang="en-US"/>
              <a:pPr>
                <a:defRPr/>
              </a:pPr>
              <a:t>6/22/2011</a:t>
            </a:fld>
            <a:endParaRPr lang="en-US" dirty="0"/>
          </a:p>
        </p:txBody>
      </p:sp>
      <p:sp>
        <p:nvSpPr>
          <p:cNvPr id="3" name="Footer Placeholder 2"/>
          <p:cNvSpPr>
            <a:spLocks noGrp="1"/>
          </p:cNvSpPr>
          <p:nvPr>
            <p:ph type="ftr" sz="quarter" idx="3"/>
          </p:nvPr>
        </p:nvSpPr>
        <p:spPr>
          <a:xfrm>
            <a:off x="5257800" y="612775"/>
            <a:ext cx="1325563" cy="457200"/>
          </a:xfrm>
          <a:prstGeom prst="rect">
            <a:avLst/>
          </a:prstGeom>
        </p:spPr>
        <p:txBody>
          <a:bodyPr vert="horz"/>
          <a:lstStyle>
            <a:lvl1pPr algn="r" eaLnBrk="1" fontAlgn="auto" latinLnBrk="0" hangingPunct="1">
              <a:spcBef>
                <a:spcPts val="0"/>
              </a:spcBef>
              <a:spcAft>
                <a:spcPts val="0"/>
              </a:spcAft>
              <a:defRPr kumimoji="0" sz="800">
                <a:solidFill>
                  <a:schemeClr val="accent2"/>
                </a:solidFill>
                <a:latin typeface="+mn-lt"/>
              </a:defRPr>
            </a:lvl1pPr>
          </a:lstStyle>
          <a:p>
            <a:pPr>
              <a:defRPr/>
            </a:pPr>
            <a:endParaRPr lang="en-US"/>
          </a:p>
        </p:txBody>
      </p:sp>
      <p:sp>
        <p:nvSpPr>
          <p:cNvPr id="23" name="Slide Number Placeholder 22"/>
          <p:cNvSpPr>
            <a:spLocks noGrp="1"/>
          </p:cNvSpPr>
          <p:nvPr>
            <p:ph type="sldNum" sz="quarter" idx="4"/>
          </p:nvPr>
        </p:nvSpPr>
        <p:spPr>
          <a:xfrm>
            <a:off x="8174038" y="1588"/>
            <a:ext cx="762000" cy="366712"/>
          </a:xfrm>
          <a:prstGeom prst="rect">
            <a:avLst/>
          </a:prstGeom>
        </p:spPr>
        <p:txBody>
          <a:bodyPr vert="horz" anchor="b"/>
          <a:lstStyle>
            <a:lvl1pPr algn="r" eaLnBrk="1" fontAlgn="auto" latinLnBrk="0" hangingPunct="1">
              <a:spcBef>
                <a:spcPts val="0"/>
              </a:spcBef>
              <a:spcAft>
                <a:spcPts val="0"/>
              </a:spcAft>
              <a:defRPr kumimoji="0" sz="1800">
                <a:solidFill>
                  <a:srgbClr val="FFFFFF"/>
                </a:solidFill>
                <a:latin typeface="+mn-lt"/>
              </a:defRPr>
            </a:lvl1pPr>
          </a:lstStyle>
          <a:p>
            <a:pPr>
              <a:defRPr/>
            </a:pPr>
            <a:fld id="{D7123CCF-43C8-4B7F-9519-AE37536510E8}" type="slidenum">
              <a:rPr lang="en-US"/>
              <a:pPr>
                <a:defRPr/>
              </a:pPr>
              <a:t>‹#›</a:t>
            </a:fld>
            <a:endParaRPr lang="en-US" dirty="0">
              <a:solidFill>
                <a:schemeClr val="bg1"/>
              </a:solidFill>
            </a:endParaRPr>
          </a:p>
        </p:txBody>
      </p:sp>
    </p:spTree>
  </p:cSld>
  <p:clrMap bg1="lt1" tx1="dk1" bg2="lt2" tx2="dk2" accent1="accent1" accent2="accent2" accent3="accent3" accent4="accent4" accent5="accent5" accent6="accent6" hlink="hlink" folHlink="folHlink"/>
  <p:sldLayoutIdLst>
    <p:sldLayoutId id="2147483819" r:id="rId1"/>
    <p:sldLayoutId id="2147483818" r:id="rId2"/>
    <p:sldLayoutId id="2147483820" r:id="rId3"/>
    <p:sldLayoutId id="2147483821" r:id="rId4"/>
    <p:sldLayoutId id="2147483822" r:id="rId5"/>
    <p:sldLayoutId id="2147483823" r:id="rId6"/>
    <p:sldLayoutId id="2147483824" r:id="rId7"/>
    <p:sldLayoutId id="2147483825" r:id="rId8"/>
    <p:sldLayoutId id="2147483826" r:id="rId9"/>
    <p:sldLayoutId id="2147483827" r:id="rId10"/>
    <p:sldLayoutId id="2147483828" r:id="rId11"/>
    <p:sldLayoutId id="2147483829" r:id="rId12"/>
  </p:sldLayoutIdLst>
  <p:txStyles>
    <p:titleStyle>
      <a:lvl1pPr algn="l" rtl="0" eaLnBrk="0" fontAlgn="base" hangingPunct="0">
        <a:spcBef>
          <a:spcPct val="0"/>
        </a:spcBef>
        <a:spcAft>
          <a:spcPct val="0"/>
        </a:spcAft>
        <a:defRPr sz="4000" kern="12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Trebuchet MS" pitchFamily="-112" charset="0"/>
        </a:defRPr>
      </a:lvl2pPr>
      <a:lvl3pPr algn="l" rtl="0" eaLnBrk="0" fontAlgn="base" hangingPunct="0">
        <a:spcBef>
          <a:spcPct val="0"/>
        </a:spcBef>
        <a:spcAft>
          <a:spcPct val="0"/>
        </a:spcAft>
        <a:defRPr sz="4000">
          <a:solidFill>
            <a:schemeClr val="tx2"/>
          </a:solidFill>
          <a:latin typeface="Trebuchet MS" pitchFamily="-112" charset="0"/>
        </a:defRPr>
      </a:lvl3pPr>
      <a:lvl4pPr algn="l" rtl="0" eaLnBrk="0" fontAlgn="base" hangingPunct="0">
        <a:spcBef>
          <a:spcPct val="0"/>
        </a:spcBef>
        <a:spcAft>
          <a:spcPct val="0"/>
        </a:spcAft>
        <a:defRPr sz="4000">
          <a:solidFill>
            <a:schemeClr val="tx2"/>
          </a:solidFill>
          <a:latin typeface="Trebuchet MS" pitchFamily="-112" charset="0"/>
        </a:defRPr>
      </a:lvl4pPr>
      <a:lvl5pPr algn="l" rtl="0" eaLnBrk="0" fontAlgn="base" hangingPunct="0">
        <a:spcBef>
          <a:spcPct val="0"/>
        </a:spcBef>
        <a:spcAft>
          <a:spcPct val="0"/>
        </a:spcAft>
        <a:defRPr sz="4000">
          <a:solidFill>
            <a:schemeClr val="tx2"/>
          </a:solidFill>
          <a:latin typeface="Trebuchet MS" pitchFamily="-112" charset="0"/>
        </a:defRPr>
      </a:lvl5pPr>
      <a:lvl6pPr marL="457200" algn="l" rtl="0" fontAlgn="base">
        <a:spcBef>
          <a:spcPct val="0"/>
        </a:spcBef>
        <a:spcAft>
          <a:spcPct val="0"/>
        </a:spcAft>
        <a:defRPr sz="4000">
          <a:solidFill>
            <a:schemeClr val="tx2"/>
          </a:solidFill>
          <a:latin typeface="Trebuchet MS" pitchFamily="-112" charset="0"/>
        </a:defRPr>
      </a:lvl6pPr>
      <a:lvl7pPr marL="914400" algn="l" rtl="0" fontAlgn="base">
        <a:spcBef>
          <a:spcPct val="0"/>
        </a:spcBef>
        <a:spcAft>
          <a:spcPct val="0"/>
        </a:spcAft>
        <a:defRPr sz="4000">
          <a:solidFill>
            <a:schemeClr val="tx2"/>
          </a:solidFill>
          <a:latin typeface="Trebuchet MS" pitchFamily="-112" charset="0"/>
        </a:defRPr>
      </a:lvl7pPr>
      <a:lvl8pPr marL="1371600" algn="l" rtl="0" fontAlgn="base">
        <a:spcBef>
          <a:spcPct val="0"/>
        </a:spcBef>
        <a:spcAft>
          <a:spcPct val="0"/>
        </a:spcAft>
        <a:defRPr sz="4000">
          <a:solidFill>
            <a:schemeClr val="tx2"/>
          </a:solidFill>
          <a:latin typeface="Trebuchet MS" pitchFamily="-112" charset="0"/>
        </a:defRPr>
      </a:lvl8pPr>
      <a:lvl9pPr marL="1828800" algn="l" rtl="0" fontAlgn="base">
        <a:spcBef>
          <a:spcPct val="0"/>
        </a:spcBef>
        <a:spcAft>
          <a:spcPct val="0"/>
        </a:spcAft>
        <a:defRPr sz="4000">
          <a:solidFill>
            <a:schemeClr val="tx2"/>
          </a:solidFill>
          <a:latin typeface="Trebuchet MS" pitchFamily="-112" charset="0"/>
        </a:defRPr>
      </a:lvl9pPr>
    </p:titleStyle>
    <p:bodyStyle>
      <a:lvl1pPr marL="365125" indent="-255588" algn="l" rtl="0" eaLnBrk="0" fontAlgn="base" hangingPunct="0">
        <a:spcBef>
          <a:spcPts val="300"/>
        </a:spcBef>
        <a:spcAft>
          <a:spcPct val="0"/>
        </a:spcAft>
        <a:buClr>
          <a:srgbClr val="A04DA3"/>
        </a:buClr>
        <a:buFont typeface="Georgia" pitchFamily="18" charset="0"/>
        <a:buChar char="•"/>
        <a:defRPr sz="2800" kern="1200">
          <a:solidFill>
            <a:schemeClr val="tx1"/>
          </a:solidFill>
          <a:latin typeface="+mn-lt"/>
          <a:ea typeface="+mn-ea"/>
          <a:cs typeface="+mn-cs"/>
        </a:defRPr>
      </a:lvl1pPr>
      <a:lvl2pPr marL="657225" indent="-246063" algn="l" rtl="0" eaLnBrk="0" fontAlgn="base" hangingPunct="0">
        <a:spcBef>
          <a:spcPts val="300"/>
        </a:spcBef>
        <a:spcAft>
          <a:spcPct val="0"/>
        </a:spcAft>
        <a:buClr>
          <a:schemeClr val="accent2"/>
        </a:buClr>
        <a:buFont typeface="Georgia" pitchFamily="18" charset="0"/>
        <a:buChar char="▫"/>
        <a:defRPr sz="2600" kern="1200">
          <a:solidFill>
            <a:schemeClr val="accent2"/>
          </a:solidFill>
          <a:latin typeface="+mn-lt"/>
          <a:ea typeface="+mn-ea"/>
          <a:cs typeface="+mn-cs"/>
        </a:defRPr>
      </a:lvl2pPr>
      <a:lvl3pPr marL="922338" indent="-219075" algn="l" rtl="0" eaLnBrk="0" fontAlgn="base" hangingPunct="0">
        <a:spcBef>
          <a:spcPts val="300"/>
        </a:spcBef>
        <a:spcAft>
          <a:spcPct val="0"/>
        </a:spcAft>
        <a:buClr>
          <a:schemeClr val="accent1"/>
        </a:buClr>
        <a:buFont typeface="Wingdings 2" pitchFamily="18" charset="2"/>
        <a:buChar char=""/>
        <a:defRPr sz="2400" kern="1200">
          <a:solidFill>
            <a:schemeClr val="accent1"/>
          </a:solidFill>
          <a:latin typeface="+mn-lt"/>
          <a:ea typeface="+mn-ea"/>
          <a:cs typeface="+mn-cs"/>
        </a:defRPr>
      </a:lvl3pPr>
      <a:lvl4pPr marL="1179513" indent="-200025" algn="l" rtl="0" eaLnBrk="0" fontAlgn="base" hangingPunct="0">
        <a:spcBef>
          <a:spcPts val="300"/>
        </a:spcBef>
        <a:spcAft>
          <a:spcPct val="0"/>
        </a:spcAft>
        <a:buClr>
          <a:schemeClr val="accent1"/>
        </a:buClr>
        <a:buFont typeface="Wingdings 2" pitchFamily="18" charset="2"/>
        <a:buChar char=""/>
        <a:defRPr sz="2200" kern="1200">
          <a:solidFill>
            <a:schemeClr val="accent1"/>
          </a:solidFill>
          <a:latin typeface="+mn-lt"/>
          <a:ea typeface="+mn-ea"/>
          <a:cs typeface="+mn-cs"/>
        </a:defRPr>
      </a:lvl4pPr>
      <a:lvl5pPr marL="1389063" indent="-182563" algn="l" rtl="0" eaLnBrk="0" fontAlgn="base" hangingPunct="0">
        <a:spcBef>
          <a:spcPts val="300"/>
        </a:spcBef>
        <a:spcAft>
          <a:spcPct val="0"/>
        </a:spcAft>
        <a:buClr>
          <a:srgbClr val="A04DA3"/>
        </a:buClr>
        <a:buFont typeface="Georgia" pitchFamily="18" charset="0"/>
        <a:buChar char="▫"/>
        <a:defRPr sz="2000" kern="1200">
          <a:solidFill>
            <a:srgbClr val="A04DA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jon.skinner@dartmouth.edu"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16.png"/><Relationship Id="rId4" Type="http://schemas.openxmlformats.org/officeDocument/2006/relationships/oleObject" Target="../embeddings/oleObject1.bin"/></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2" name="Rectangle 2"/>
          <p:cNvSpPr>
            <a:spLocks noGrp="1"/>
          </p:cNvSpPr>
          <p:nvPr>
            <p:ph type="ctrTitle" idx="4294967295"/>
          </p:nvPr>
        </p:nvSpPr>
        <p:spPr>
          <a:xfrm>
            <a:off x="685800" y="1219200"/>
            <a:ext cx="7772400" cy="1470025"/>
          </a:xfrm>
        </p:spPr>
        <p:txBody>
          <a:bodyPr/>
          <a:lstStyle/>
          <a:p>
            <a:pPr algn="ctr">
              <a:defRPr/>
            </a:pPr>
            <a:r>
              <a:rPr lang="en-US" sz="3600" dirty="0" smtClean="0">
                <a:solidFill>
                  <a:schemeClr val="accent2"/>
                </a:solidFill>
              </a:rPr>
              <a:t>Health Economics and the National Institute on Aging</a:t>
            </a:r>
            <a:endParaRPr lang="en-US" dirty="0" smtClean="0">
              <a:solidFill>
                <a:schemeClr val="accent2"/>
              </a:solidFill>
            </a:endParaRPr>
          </a:p>
        </p:txBody>
      </p:sp>
      <p:sp>
        <p:nvSpPr>
          <p:cNvPr id="21507" name="Rectangle 3"/>
          <p:cNvSpPr>
            <a:spLocks noGrp="1"/>
          </p:cNvSpPr>
          <p:nvPr>
            <p:ph type="subTitle" idx="4294967295"/>
          </p:nvPr>
        </p:nvSpPr>
        <p:spPr>
          <a:xfrm>
            <a:off x="1371600" y="2819400"/>
            <a:ext cx="6477000" cy="2362200"/>
          </a:xfrm>
        </p:spPr>
        <p:txBody>
          <a:bodyPr/>
          <a:lstStyle/>
          <a:p>
            <a:pPr marL="109538" indent="0" algn="ctr">
              <a:lnSpc>
                <a:spcPct val="80000"/>
              </a:lnSpc>
              <a:buFont typeface="Georgia" pitchFamily="18" charset="0"/>
              <a:buNone/>
            </a:pPr>
            <a:endParaRPr lang="en-US" sz="2400" dirty="0" smtClean="0"/>
          </a:p>
          <a:p>
            <a:pPr marL="109538" indent="0" algn="ctr">
              <a:lnSpc>
                <a:spcPct val="80000"/>
              </a:lnSpc>
              <a:buFont typeface="Georgia" pitchFamily="18" charset="0"/>
              <a:buNone/>
            </a:pPr>
            <a:endParaRPr lang="en-US" sz="1800" dirty="0" smtClean="0"/>
          </a:p>
          <a:p>
            <a:pPr marL="109538" indent="0" algn="ctr">
              <a:lnSpc>
                <a:spcPct val="80000"/>
              </a:lnSpc>
              <a:buFont typeface="Georgia" pitchFamily="18" charset="0"/>
              <a:buNone/>
            </a:pPr>
            <a:r>
              <a:rPr lang="en-US" sz="2400" dirty="0" smtClean="0"/>
              <a:t>Jonathan Skinner</a:t>
            </a:r>
          </a:p>
          <a:p>
            <a:pPr marL="109538" indent="0" algn="ctr">
              <a:lnSpc>
                <a:spcPct val="80000"/>
              </a:lnSpc>
              <a:buFont typeface="Georgia" pitchFamily="18" charset="0"/>
              <a:buNone/>
            </a:pPr>
            <a:r>
              <a:rPr lang="en-US" sz="1800" dirty="0" smtClean="0"/>
              <a:t>Department of Economics, Dartmouth College</a:t>
            </a:r>
          </a:p>
          <a:p>
            <a:pPr marL="109538" indent="0" algn="ctr">
              <a:lnSpc>
                <a:spcPct val="80000"/>
              </a:lnSpc>
              <a:buFont typeface="Georgia" pitchFamily="18" charset="0"/>
              <a:buNone/>
            </a:pPr>
            <a:r>
              <a:rPr lang="en-US" sz="1800" dirty="0" smtClean="0"/>
              <a:t>The Dartmouth Institute for Health Policy &amp; Clinical Practice</a:t>
            </a:r>
          </a:p>
          <a:p>
            <a:pPr marL="109538" indent="0" algn="ctr">
              <a:lnSpc>
                <a:spcPct val="80000"/>
              </a:lnSpc>
              <a:buFont typeface="Georgia" pitchFamily="18" charset="0"/>
              <a:buNone/>
            </a:pPr>
            <a:r>
              <a:rPr lang="en-US" sz="1800" dirty="0" smtClean="0">
                <a:hlinkClick r:id="rId2"/>
              </a:rPr>
              <a:t>jon.skinner@dartmouth.edu</a:t>
            </a:r>
            <a:endParaRPr lang="en-US" sz="1800" dirty="0" smtClean="0"/>
          </a:p>
          <a:p>
            <a:pPr marL="109538" indent="0" algn="ctr">
              <a:lnSpc>
                <a:spcPct val="80000"/>
              </a:lnSpc>
              <a:buFont typeface="Georgia" pitchFamily="18" charset="0"/>
              <a:buNone/>
            </a:pPr>
            <a:endParaRPr lang="en-US" sz="1800" dirty="0" smtClean="0"/>
          </a:p>
          <a:p>
            <a:pPr marL="109538" indent="0" algn="ctr">
              <a:lnSpc>
                <a:spcPct val="80000"/>
              </a:lnSpc>
              <a:buFont typeface="Georgia" pitchFamily="18" charset="0"/>
              <a:buNone/>
            </a:pPr>
            <a:endParaRPr lang="en-US" sz="1800" dirty="0" smtClean="0"/>
          </a:p>
          <a:p>
            <a:pPr marL="109538" indent="0" algn="ctr">
              <a:lnSpc>
                <a:spcPct val="80000"/>
              </a:lnSpc>
              <a:buFont typeface="Georgia" pitchFamily="18" charset="0"/>
              <a:buNone/>
            </a:pPr>
            <a:endParaRPr lang="en-US" sz="1800" dirty="0" smtClean="0"/>
          </a:p>
          <a:p>
            <a:pPr marL="109538" indent="0" algn="ctr">
              <a:lnSpc>
                <a:spcPct val="80000"/>
              </a:lnSpc>
              <a:buFont typeface="Georgia" pitchFamily="18" charset="0"/>
              <a:buNone/>
            </a:pPr>
            <a:endParaRPr lang="en-US" sz="1800" dirty="0" smtClean="0"/>
          </a:p>
          <a:p>
            <a:pPr marL="109538" indent="0" algn="ctr">
              <a:lnSpc>
                <a:spcPct val="80000"/>
              </a:lnSpc>
              <a:buFont typeface="Georgia" pitchFamily="18" charset="0"/>
              <a:buNone/>
            </a:pPr>
            <a:endParaRPr lang="en-US" sz="1800" dirty="0" smtClean="0">
              <a:solidFill>
                <a:srgbClr val="0000FF"/>
              </a:solidFill>
            </a:endParaRPr>
          </a:p>
        </p:txBody>
      </p:sp>
      <p:sp>
        <p:nvSpPr>
          <p:cNvPr id="21508" name="Text Box 4"/>
          <p:cNvSpPr txBox="1">
            <a:spLocks noChangeArrowheads="1"/>
          </p:cNvSpPr>
          <p:nvPr/>
        </p:nvSpPr>
        <p:spPr bwMode="auto">
          <a:xfrm>
            <a:off x="3690895" y="5410200"/>
            <a:ext cx="1565365" cy="369332"/>
          </a:xfrm>
          <a:prstGeom prst="rect">
            <a:avLst/>
          </a:prstGeom>
          <a:noFill/>
          <a:ln w="9525">
            <a:noFill/>
            <a:miter lim="800000"/>
            <a:headEnd/>
            <a:tailEnd/>
          </a:ln>
        </p:spPr>
        <p:txBody>
          <a:bodyPr wrap="none">
            <a:spAutoFit/>
          </a:bodyPr>
          <a:lstStyle/>
          <a:p>
            <a:pPr algn="ctr"/>
            <a:r>
              <a:rPr lang="en-US" dirty="0" smtClean="0">
                <a:solidFill>
                  <a:schemeClr val="hlink"/>
                </a:solidFill>
              </a:rPr>
              <a:t>May 18, 2011</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066800"/>
          </a:xfrm>
        </p:spPr>
        <p:txBody>
          <a:bodyPr/>
          <a:lstStyle/>
          <a:p>
            <a:r>
              <a:rPr lang="en-US" sz="3200" i="1" dirty="0" smtClean="0">
                <a:solidFill>
                  <a:schemeClr val="accent2"/>
                </a:solidFill>
              </a:rPr>
              <a:t>3. Creating economies-of-scale in scientific innovation</a:t>
            </a:r>
          </a:p>
        </p:txBody>
      </p:sp>
      <p:sp>
        <p:nvSpPr>
          <p:cNvPr id="3" name="Content Placeholder 2"/>
          <p:cNvSpPr>
            <a:spLocks noGrp="1"/>
          </p:cNvSpPr>
          <p:nvPr>
            <p:ph idx="1"/>
          </p:nvPr>
        </p:nvSpPr>
        <p:spPr/>
        <p:txBody>
          <a:bodyPr/>
          <a:lstStyle/>
          <a:p>
            <a:pPr lvl="3"/>
            <a:r>
              <a:rPr lang="en-US" sz="2400" dirty="0" smtClean="0"/>
              <a:t>Spreading econometric methods for observational data to the clinical literature (e.g., </a:t>
            </a:r>
            <a:r>
              <a:rPr lang="en-US" sz="2400" dirty="0" err="1" smtClean="0"/>
              <a:t>Malenka</a:t>
            </a:r>
            <a:r>
              <a:rPr lang="en-US" sz="2400" dirty="0" smtClean="0"/>
              <a:t> et al., JAMA, 2008; Xian et al., JAMA, 2011)</a:t>
            </a:r>
          </a:p>
          <a:p>
            <a:pPr lvl="3"/>
            <a:endParaRPr lang="en-US" sz="2400" dirty="0" smtClean="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9988" name="Picture 4"/>
          <p:cNvPicPr>
            <a:picLocks noChangeAspect="1" noChangeArrowheads="1"/>
          </p:cNvPicPr>
          <p:nvPr/>
        </p:nvPicPr>
        <p:blipFill>
          <a:blip r:embed="rId2" cstate="print"/>
          <a:srcRect/>
          <a:stretch>
            <a:fillRect/>
          </a:stretch>
        </p:blipFill>
        <p:spPr bwMode="auto">
          <a:xfrm>
            <a:off x="2795587" y="1219200"/>
            <a:ext cx="6348413" cy="2594040"/>
          </a:xfrm>
          <a:prstGeom prst="rect">
            <a:avLst/>
          </a:prstGeom>
          <a:noFill/>
          <a:ln w="9525">
            <a:noFill/>
            <a:miter lim="800000"/>
            <a:headEnd/>
            <a:tailEnd/>
          </a:ln>
          <a:effectLst/>
        </p:spPr>
      </p:pic>
      <p:sp>
        <p:nvSpPr>
          <p:cNvPr id="2" name="Title 1"/>
          <p:cNvSpPr>
            <a:spLocks noGrp="1"/>
          </p:cNvSpPr>
          <p:nvPr>
            <p:ph type="title"/>
          </p:nvPr>
        </p:nvSpPr>
        <p:spPr>
          <a:xfrm>
            <a:off x="-304800" y="533400"/>
            <a:ext cx="9448800" cy="838200"/>
          </a:xfrm>
        </p:spPr>
        <p:txBody>
          <a:bodyPr/>
          <a:lstStyle/>
          <a:p>
            <a:pPr algn="ctr"/>
            <a:r>
              <a:rPr lang="en-US" sz="3200" dirty="0" smtClean="0">
                <a:solidFill>
                  <a:schemeClr val="accent2"/>
                </a:solidFill>
              </a:rPr>
              <a:t>Discontinuity design &amp; instrumental variables</a:t>
            </a:r>
            <a:endParaRPr lang="en-US" sz="3200" dirty="0">
              <a:solidFill>
                <a:schemeClr val="accent2"/>
              </a:solidFill>
            </a:endParaRPr>
          </a:p>
        </p:txBody>
      </p:sp>
      <p:pic>
        <p:nvPicPr>
          <p:cNvPr id="169987" name="Picture 3"/>
          <p:cNvPicPr>
            <a:picLocks noChangeAspect="1" noChangeArrowheads="1"/>
          </p:cNvPicPr>
          <p:nvPr/>
        </p:nvPicPr>
        <p:blipFill>
          <a:blip r:embed="rId3" cstate="print"/>
          <a:srcRect b="17419"/>
          <a:stretch>
            <a:fillRect/>
          </a:stretch>
        </p:blipFill>
        <p:spPr bwMode="auto">
          <a:xfrm>
            <a:off x="0" y="4191000"/>
            <a:ext cx="6280657" cy="2438400"/>
          </a:xfrm>
          <a:prstGeom prst="rect">
            <a:avLst/>
          </a:prstGeom>
          <a:noFill/>
          <a:ln w="9525">
            <a:noFill/>
            <a:miter lim="800000"/>
            <a:headEnd/>
            <a:tailEnd/>
          </a:ln>
          <a:effectLst/>
        </p:spPr>
      </p:pic>
      <p:pic>
        <p:nvPicPr>
          <p:cNvPr id="169989" name="Picture 5"/>
          <p:cNvPicPr>
            <a:picLocks noChangeAspect="1" noChangeArrowheads="1"/>
          </p:cNvPicPr>
          <p:nvPr/>
        </p:nvPicPr>
        <p:blipFill>
          <a:blip r:embed="rId4" cstate="print"/>
          <a:srcRect/>
          <a:stretch>
            <a:fillRect/>
          </a:stretch>
        </p:blipFill>
        <p:spPr bwMode="auto">
          <a:xfrm>
            <a:off x="0" y="1981199"/>
            <a:ext cx="2736132" cy="2057401"/>
          </a:xfrm>
          <a:prstGeom prst="rect">
            <a:avLst/>
          </a:prstGeom>
          <a:noFill/>
          <a:ln w="9525">
            <a:noFill/>
            <a:miter lim="800000"/>
            <a:headEnd/>
            <a:tailEnd/>
          </a:ln>
          <a:effectLst/>
        </p:spPr>
      </p:pic>
      <p:pic>
        <p:nvPicPr>
          <p:cNvPr id="169990" name="Picture 6"/>
          <p:cNvPicPr>
            <a:picLocks noChangeAspect="1" noChangeArrowheads="1"/>
          </p:cNvPicPr>
          <p:nvPr/>
        </p:nvPicPr>
        <p:blipFill>
          <a:blip r:embed="rId5" cstate="print"/>
          <a:srcRect b="32000"/>
          <a:stretch>
            <a:fillRect/>
          </a:stretch>
        </p:blipFill>
        <p:spPr bwMode="auto">
          <a:xfrm>
            <a:off x="6324600" y="4419600"/>
            <a:ext cx="2017059" cy="1371600"/>
          </a:xfrm>
          <a:prstGeom prst="rect">
            <a:avLst/>
          </a:prstGeom>
          <a:noFill/>
          <a:ln w="9525">
            <a:noFill/>
            <a:miter lim="800000"/>
            <a:headEnd/>
            <a:tailEnd/>
          </a:ln>
          <a:effectLst/>
        </p:spPr>
      </p:pic>
      <p:sp>
        <p:nvSpPr>
          <p:cNvPr id="10" name="TextBox 9"/>
          <p:cNvSpPr txBox="1"/>
          <p:nvPr/>
        </p:nvSpPr>
        <p:spPr>
          <a:xfrm>
            <a:off x="6019800" y="6172200"/>
            <a:ext cx="1155573" cy="307777"/>
          </a:xfrm>
          <a:prstGeom prst="rect">
            <a:avLst/>
          </a:prstGeom>
          <a:noFill/>
        </p:spPr>
        <p:txBody>
          <a:bodyPr wrap="none" rtlCol="0">
            <a:spAutoFit/>
          </a:bodyPr>
          <a:lstStyle/>
          <a:p>
            <a:r>
              <a:rPr lang="en-US" sz="1400" dirty="0" smtClean="0"/>
              <a:t>Jan 26 2011</a:t>
            </a:r>
            <a:endParaRPr lang="en-US" sz="1400" dirty="0"/>
          </a:p>
        </p:txBody>
      </p:sp>
      <p:sp>
        <p:nvSpPr>
          <p:cNvPr id="11" name="TextBox 10"/>
          <p:cNvSpPr txBox="1"/>
          <p:nvPr/>
        </p:nvSpPr>
        <p:spPr>
          <a:xfrm>
            <a:off x="7467600" y="2057400"/>
            <a:ext cx="1268296" cy="307777"/>
          </a:xfrm>
          <a:prstGeom prst="rect">
            <a:avLst/>
          </a:prstGeom>
          <a:noFill/>
        </p:spPr>
        <p:txBody>
          <a:bodyPr wrap="square" rtlCol="0">
            <a:spAutoFit/>
          </a:bodyPr>
          <a:lstStyle/>
          <a:p>
            <a:r>
              <a:rPr lang="en-US" sz="1400" dirty="0" smtClean="0"/>
              <a:t>June 21 2008</a:t>
            </a:r>
            <a:endParaRPr lang="en-US" sz="1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066800"/>
          </a:xfrm>
        </p:spPr>
        <p:txBody>
          <a:bodyPr/>
          <a:lstStyle/>
          <a:p>
            <a:r>
              <a:rPr lang="en-US" sz="3200" i="1" dirty="0" smtClean="0">
                <a:solidFill>
                  <a:schemeClr val="accent2"/>
                </a:solidFill>
              </a:rPr>
              <a:t>3. Creating economies-of-scale in scientific innovation</a:t>
            </a:r>
          </a:p>
        </p:txBody>
      </p:sp>
      <p:sp>
        <p:nvSpPr>
          <p:cNvPr id="3" name="Content Placeholder 2"/>
          <p:cNvSpPr>
            <a:spLocks noGrp="1"/>
          </p:cNvSpPr>
          <p:nvPr>
            <p:ph idx="1"/>
          </p:nvPr>
        </p:nvSpPr>
        <p:spPr/>
        <p:txBody>
          <a:bodyPr/>
          <a:lstStyle/>
          <a:p>
            <a:pPr lvl="3"/>
            <a:r>
              <a:rPr lang="en-US" sz="2400" dirty="0" smtClean="0">
                <a:solidFill>
                  <a:schemeClr val="bg2">
                    <a:lumMod val="75000"/>
                  </a:schemeClr>
                </a:solidFill>
              </a:rPr>
              <a:t>Diffusing econometric methods for observational data to the clinical literature (e.g., </a:t>
            </a:r>
            <a:r>
              <a:rPr lang="en-US" sz="2400" dirty="0" err="1" smtClean="0">
                <a:solidFill>
                  <a:schemeClr val="bg2">
                    <a:lumMod val="75000"/>
                  </a:schemeClr>
                </a:solidFill>
              </a:rPr>
              <a:t>Malenka</a:t>
            </a:r>
            <a:r>
              <a:rPr lang="en-US" sz="2400" dirty="0" smtClean="0">
                <a:solidFill>
                  <a:schemeClr val="bg2">
                    <a:lumMod val="75000"/>
                  </a:schemeClr>
                </a:solidFill>
              </a:rPr>
              <a:t> et al., JAMA, 2008; Xian et al., JAMA, 2011)</a:t>
            </a:r>
          </a:p>
          <a:p>
            <a:pPr lvl="3">
              <a:buNone/>
            </a:pPr>
            <a:endParaRPr lang="en-US" sz="2400" dirty="0" smtClean="0"/>
          </a:p>
          <a:p>
            <a:pPr lvl="3"/>
            <a:r>
              <a:rPr lang="en-US" sz="2400" dirty="0" smtClean="0"/>
              <a:t>Creating large collaborative research teams for “big science” in the economics of aging (e.g., health/wealth/aging)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33400"/>
            <a:ext cx="8229600" cy="1066800"/>
          </a:xfrm>
        </p:spPr>
        <p:txBody>
          <a:bodyPr/>
          <a:lstStyle/>
          <a:p>
            <a:r>
              <a:rPr lang="en-US" sz="3200" dirty="0" smtClean="0">
                <a:solidFill>
                  <a:schemeClr val="accent2"/>
                </a:solidFill>
              </a:rPr>
              <a:t>Research teams required to sort this </a:t>
            </a:r>
            <a:br>
              <a:rPr lang="en-US" sz="3200" dirty="0" smtClean="0">
                <a:solidFill>
                  <a:schemeClr val="accent2"/>
                </a:solidFill>
              </a:rPr>
            </a:br>
            <a:r>
              <a:rPr lang="en-US" sz="3200" dirty="0" smtClean="0">
                <a:solidFill>
                  <a:schemeClr val="accent2"/>
                </a:solidFill>
              </a:rPr>
              <a:t>mess out……</a:t>
            </a:r>
            <a:endParaRPr lang="en-US" sz="3200" dirty="0">
              <a:solidFill>
                <a:schemeClr val="accent2"/>
              </a:solidFill>
            </a:endParaRPr>
          </a:p>
        </p:txBody>
      </p:sp>
      <p:sp>
        <p:nvSpPr>
          <p:cNvPr id="3" name="TextBox 2"/>
          <p:cNvSpPr txBox="1"/>
          <p:nvPr/>
        </p:nvSpPr>
        <p:spPr>
          <a:xfrm>
            <a:off x="6858000" y="3657600"/>
            <a:ext cx="1371600" cy="461665"/>
          </a:xfrm>
          <a:prstGeom prst="rect">
            <a:avLst/>
          </a:prstGeom>
          <a:noFill/>
          <a:ln w="0">
            <a:solidFill>
              <a:schemeClr val="tx1"/>
            </a:solidFill>
          </a:ln>
        </p:spPr>
        <p:txBody>
          <a:bodyPr wrap="square" rtlCol="0">
            <a:spAutoFit/>
          </a:bodyPr>
          <a:lstStyle/>
          <a:p>
            <a:pPr algn="ctr"/>
            <a:r>
              <a:rPr lang="en-US" sz="2400" dirty="0" smtClean="0"/>
              <a:t>Income</a:t>
            </a:r>
            <a:endParaRPr lang="en-US" sz="2400" dirty="0"/>
          </a:p>
        </p:txBody>
      </p:sp>
      <p:sp>
        <p:nvSpPr>
          <p:cNvPr id="7" name="TextBox 6"/>
          <p:cNvSpPr txBox="1"/>
          <p:nvPr/>
        </p:nvSpPr>
        <p:spPr>
          <a:xfrm>
            <a:off x="762000" y="3505201"/>
            <a:ext cx="2209800" cy="830997"/>
          </a:xfrm>
          <a:prstGeom prst="rect">
            <a:avLst/>
          </a:prstGeom>
          <a:noFill/>
          <a:ln w="9525">
            <a:solidFill>
              <a:schemeClr val="tx1"/>
            </a:solidFill>
          </a:ln>
        </p:spPr>
        <p:txBody>
          <a:bodyPr wrap="square" rtlCol="0">
            <a:spAutoFit/>
          </a:bodyPr>
          <a:lstStyle/>
          <a:p>
            <a:pPr algn="ctr"/>
            <a:r>
              <a:rPr lang="en-US" sz="2400" dirty="0" smtClean="0"/>
              <a:t>Non-cognitive skills</a:t>
            </a:r>
            <a:endParaRPr lang="en-US" sz="2400" dirty="0"/>
          </a:p>
        </p:txBody>
      </p:sp>
      <p:sp>
        <p:nvSpPr>
          <p:cNvPr id="8" name="TextBox 7"/>
          <p:cNvSpPr txBox="1"/>
          <p:nvPr/>
        </p:nvSpPr>
        <p:spPr>
          <a:xfrm>
            <a:off x="3657600" y="2286000"/>
            <a:ext cx="1371600" cy="461665"/>
          </a:xfrm>
          <a:prstGeom prst="rect">
            <a:avLst/>
          </a:prstGeom>
          <a:noFill/>
          <a:ln w="9525">
            <a:solidFill>
              <a:schemeClr val="tx1"/>
            </a:solidFill>
          </a:ln>
        </p:spPr>
        <p:txBody>
          <a:bodyPr wrap="square" rtlCol="0">
            <a:spAutoFit/>
          </a:bodyPr>
          <a:lstStyle/>
          <a:p>
            <a:pPr algn="ctr"/>
            <a:r>
              <a:rPr lang="en-US" sz="2400" dirty="0" smtClean="0"/>
              <a:t>Wealth</a:t>
            </a:r>
            <a:endParaRPr lang="en-US" sz="2400" dirty="0"/>
          </a:p>
        </p:txBody>
      </p:sp>
      <p:sp>
        <p:nvSpPr>
          <p:cNvPr id="9" name="TextBox 8"/>
          <p:cNvSpPr txBox="1"/>
          <p:nvPr/>
        </p:nvSpPr>
        <p:spPr>
          <a:xfrm>
            <a:off x="4800600" y="2819400"/>
            <a:ext cx="2895600" cy="461665"/>
          </a:xfrm>
          <a:prstGeom prst="rect">
            <a:avLst/>
          </a:prstGeom>
          <a:noFill/>
          <a:ln w="9525">
            <a:solidFill>
              <a:schemeClr val="tx1"/>
            </a:solidFill>
          </a:ln>
        </p:spPr>
        <p:txBody>
          <a:bodyPr wrap="square" rtlCol="0">
            <a:spAutoFit/>
          </a:bodyPr>
          <a:lstStyle/>
          <a:p>
            <a:pPr algn="ctr"/>
            <a:r>
              <a:rPr lang="en-US" sz="2400" dirty="0" smtClean="0"/>
              <a:t>Retirement status</a:t>
            </a:r>
            <a:endParaRPr lang="en-US" sz="2400" dirty="0"/>
          </a:p>
        </p:txBody>
      </p:sp>
      <p:sp>
        <p:nvSpPr>
          <p:cNvPr id="10" name="TextBox 9"/>
          <p:cNvSpPr txBox="1"/>
          <p:nvPr/>
        </p:nvSpPr>
        <p:spPr>
          <a:xfrm>
            <a:off x="1371600" y="4648200"/>
            <a:ext cx="2209800" cy="461665"/>
          </a:xfrm>
          <a:prstGeom prst="rect">
            <a:avLst/>
          </a:prstGeom>
          <a:noFill/>
          <a:ln w="9525">
            <a:solidFill>
              <a:schemeClr val="tx1"/>
            </a:solidFill>
          </a:ln>
        </p:spPr>
        <p:txBody>
          <a:bodyPr wrap="square" rtlCol="0">
            <a:spAutoFit/>
          </a:bodyPr>
          <a:lstStyle/>
          <a:p>
            <a:pPr algn="ctr"/>
            <a:r>
              <a:rPr lang="en-US" sz="2400" dirty="0" smtClean="0"/>
              <a:t>Cognitive skills</a:t>
            </a:r>
            <a:endParaRPr lang="en-US" sz="2400" dirty="0"/>
          </a:p>
        </p:txBody>
      </p:sp>
      <p:sp>
        <p:nvSpPr>
          <p:cNvPr id="11" name="TextBox 10"/>
          <p:cNvSpPr txBox="1"/>
          <p:nvPr/>
        </p:nvSpPr>
        <p:spPr>
          <a:xfrm>
            <a:off x="228600" y="2362200"/>
            <a:ext cx="2209800" cy="461665"/>
          </a:xfrm>
          <a:prstGeom prst="rect">
            <a:avLst/>
          </a:prstGeom>
          <a:noFill/>
          <a:ln w="9525">
            <a:solidFill>
              <a:schemeClr val="tx1"/>
            </a:solidFill>
          </a:ln>
        </p:spPr>
        <p:txBody>
          <a:bodyPr wrap="square" rtlCol="0">
            <a:spAutoFit/>
          </a:bodyPr>
          <a:lstStyle/>
          <a:p>
            <a:pPr algn="ctr"/>
            <a:r>
              <a:rPr lang="en-US" sz="2400" dirty="0" smtClean="0"/>
              <a:t>Genotype</a:t>
            </a:r>
            <a:endParaRPr lang="en-US" sz="2400" dirty="0"/>
          </a:p>
        </p:txBody>
      </p:sp>
      <p:sp>
        <p:nvSpPr>
          <p:cNvPr id="12" name="TextBox 11"/>
          <p:cNvSpPr txBox="1"/>
          <p:nvPr/>
        </p:nvSpPr>
        <p:spPr>
          <a:xfrm>
            <a:off x="6629400" y="5029200"/>
            <a:ext cx="1822935" cy="1231106"/>
          </a:xfrm>
          <a:prstGeom prst="rect">
            <a:avLst/>
          </a:prstGeom>
          <a:noFill/>
        </p:spPr>
        <p:txBody>
          <a:bodyPr wrap="none" rtlCol="0">
            <a:spAutoFit/>
          </a:bodyPr>
          <a:lstStyle/>
          <a:p>
            <a:pPr algn="ctr"/>
            <a:r>
              <a:rPr lang="en-US" sz="2800" dirty="0" smtClean="0">
                <a:solidFill>
                  <a:schemeClr val="accent2"/>
                </a:solidFill>
              </a:rPr>
              <a:t>Health </a:t>
            </a:r>
          </a:p>
          <a:p>
            <a:pPr algn="ctr"/>
            <a:r>
              <a:rPr lang="en-US" sz="2800" dirty="0" smtClean="0">
                <a:solidFill>
                  <a:schemeClr val="accent2"/>
                </a:solidFill>
              </a:rPr>
              <a:t>Outcomes</a:t>
            </a:r>
          </a:p>
          <a:p>
            <a:endParaRPr lang="en-US" dirty="0"/>
          </a:p>
        </p:txBody>
      </p:sp>
      <p:sp>
        <p:nvSpPr>
          <p:cNvPr id="13" name="Oval 12"/>
          <p:cNvSpPr/>
          <p:nvPr/>
        </p:nvSpPr>
        <p:spPr>
          <a:xfrm>
            <a:off x="5867400" y="4800600"/>
            <a:ext cx="3276600" cy="1600200"/>
          </a:xfrm>
          <a:prstGeom prst="ellipse">
            <a:avLst/>
          </a:pr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1752600" y="5562600"/>
            <a:ext cx="2209800" cy="830997"/>
          </a:xfrm>
          <a:prstGeom prst="rect">
            <a:avLst/>
          </a:prstGeom>
          <a:noFill/>
          <a:ln w="9525">
            <a:solidFill>
              <a:schemeClr val="tx1"/>
            </a:solidFill>
          </a:ln>
        </p:spPr>
        <p:txBody>
          <a:bodyPr wrap="square" rtlCol="0">
            <a:spAutoFit/>
          </a:bodyPr>
          <a:lstStyle/>
          <a:p>
            <a:pPr algn="ctr"/>
            <a:r>
              <a:rPr lang="en-US" sz="2400" dirty="0" smtClean="0"/>
              <a:t>Health care quality</a:t>
            </a:r>
            <a:endParaRPr lang="en-US" sz="2400" dirty="0"/>
          </a:p>
        </p:txBody>
      </p:sp>
      <p:sp>
        <p:nvSpPr>
          <p:cNvPr id="15" name="TextBox 14"/>
          <p:cNvSpPr txBox="1"/>
          <p:nvPr/>
        </p:nvSpPr>
        <p:spPr>
          <a:xfrm>
            <a:off x="6553200" y="1371600"/>
            <a:ext cx="2590800" cy="838200"/>
          </a:xfrm>
          <a:prstGeom prst="rect">
            <a:avLst/>
          </a:prstGeom>
          <a:noFill/>
          <a:ln w="9525">
            <a:solidFill>
              <a:schemeClr val="tx1"/>
            </a:solidFill>
          </a:ln>
        </p:spPr>
        <p:txBody>
          <a:bodyPr wrap="square" rtlCol="0">
            <a:spAutoFit/>
          </a:bodyPr>
          <a:lstStyle/>
          <a:p>
            <a:pPr algn="ctr"/>
            <a:r>
              <a:rPr lang="en-US" sz="2400" dirty="0" smtClean="0">
                <a:solidFill>
                  <a:srgbClr val="0070C0"/>
                </a:solidFill>
              </a:rPr>
              <a:t>Retirement incentives</a:t>
            </a:r>
            <a:endParaRPr lang="en-US" sz="2400" dirty="0">
              <a:solidFill>
                <a:srgbClr val="0070C0"/>
              </a:solidFill>
            </a:endParaRPr>
          </a:p>
        </p:txBody>
      </p:sp>
      <p:cxnSp>
        <p:nvCxnSpPr>
          <p:cNvPr id="17" name="Straight Arrow Connector 16"/>
          <p:cNvCxnSpPr/>
          <p:nvPr/>
        </p:nvCxnSpPr>
        <p:spPr>
          <a:xfrm rot="10800000" flipV="1">
            <a:off x="6400800" y="2209800"/>
            <a:ext cx="1066800" cy="53340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rot="16200000" flipH="1">
            <a:off x="5295900" y="3543300"/>
            <a:ext cx="1371600" cy="114300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3124200" y="3962400"/>
            <a:ext cx="2590800" cy="121920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a:off x="2438400" y="2590800"/>
            <a:ext cx="3657600" cy="243840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rot="16200000" flipH="1">
            <a:off x="7391400" y="3429000"/>
            <a:ext cx="228600" cy="22860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rot="5400000" flipH="1" flipV="1">
            <a:off x="2705100" y="3162300"/>
            <a:ext cx="1676400" cy="114300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rot="5400000">
            <a:off x="7429500" y="4457700"/>
            <a:ext cx="533400" cy="1588"/>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a:off x="3581400" y="4724400"/>
            <a:ext cx="2209800" cy="76200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a:off x="3124200" y="3810000"/>
            <a:ext cx="3657600" cy="15240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p:nvPr/>
        </p:nvCxnSpPr>
        <p:spPr>
          <a:xfrm>
            <a:off x="2514600" y="2514600"/>
            <a:ext cx="4267200" cy="129540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p:nvPr/>
        </p:nvCxnSpPr>
        <p:spPr>
          <a:xfrm rot="16200000" flipV="1">
            <a:off x="6172200" y="3733800"/>
            <a:ext cx="1295400" cy="685800"/>
          </a:xfrm>
          <a:prstGeom prst="straightConnector1">
            <a:avLst/>
          </a:prstGeom>
          <a:ln w="19050">
            <a:solidFill>
              <a:srgbClr val="00B0F0"/>
            </a:solidFill>
            <a:tailEnd type="arrow"/>
          </a:ln>
        </p:spPr>
        <p:style>
          <a:lnRef idx="1">
            <a:schemeClr val="accent1"/>
          </a:lnRef>
          <a:fillRef idx="0">
            <a:schemeClr val="accent1"/>
          </a:fillRef>
          <a:effectRef idx="0">
            <a:schemeClr val="accent1"/>
          </a:effectRef>
          <a:fontRef idx="minor">
            <a:schemeClr val="tx1"/>
          </a:fontRef>
        </p:style>
      </p:cxnSp>
      <p:cxnSp>
        <p:nvCxnSpPr>
          <p:cNvPr id="44" name="Straight Arrow Connector 43"/>
          <p:cNvCxnSpPr/>
          <p:nvPr/>
        </p:nvCxnSpPr>
        <p:spPr>
          <a:xfrm rot="5400000" flipH="1" flipV="1">
            <a:off x="7581900" y="4457700"/>
            <a:ext cx="533400" cy="1588"/>
          </a:xfrm>
          <a:prstGeom prst="straightConnector1">
            <a:avLst/>
          </a:prstGeom>
          <a:ln w="19050">
            <a:solidFill>
              <a:srgbClr val="00B0F0"/>
            </a:solidFill>
            <a:tailEnd type="arrow"/>
          </a:ln>
        </p:spPr>
        <p:style>
          <a:lnRef idx="1">
            <a:schemeClr val="accent1"/>
          </a:lnRef>
          <a:fillRef idx="0">
            <a:schemeClr val="accent1"/>
          </a:fillRef>
          <a:effectRef idx="0">
            <a:schemeClr val="accent1"/>
          </a:effectRef>
          <a:fontRef idx="minor">
            <a:schemeClr val="tx1"/>
          </a:fontRef>
        </p:style>
      </p:cxnSp>
      <p:cxnSp>
        <p:nvCxnSpPr>
          <p:cNvPr id="45" name="Straight Arrow Connector 44"/>
          <p:cNvCxnSpPr/>
          <p:nvPr/>
        </p:nvCxnSpPr>
        <p:spPr>
          <a:xfrm rot="10800000">
            <a:off x="4267200" y="2895600"/>
            <a:ext cx="2514600" cy="1828800"/>
          </a:xfrm>
          <a:prstGeom prst="straightConnector1">
            <a:avLst/>
          </a:prstGeom>
          <a:ln w="19050">
            <a:solidFill>
              <a:srgbClr val="00B0F0"/>
            </a:solidFill>
            <a:tailEnd type="arrow"/>
          </a:ln>
        </p:spPr>
        <p:style>
          <a:lnRef idx="1">
            <a:schemeClr val="accent1"/>
          </a:lnRef>
          <a:fillRef idx="0">
            <a:schemeClr val="accent1"/>
          </a:fillRef>
          <a:effectRef idx="0">
            <a:schemeClr val="accent1"/>
          </a:effectRef>
          <a:fontRef idx="minor">
            <a:schemeClr val="tx1"/>
          </a:fontRef>
        </p:style>
      </p:cxnSp>
      <p:cxnSp>
        <p:nvCxnSpPr>
          <p:cNvPr id="49" name="Straight Arrow Connector 48"/>
          <p:cNvCxnSpPr/>
          <p:nvPr/>
        </p:nvCxnSpPr>
        <p:spPr>
          <a:xfrm flipV="1">
            <a:off x="4038600" y="5562600"/>
            <a:ext cx="1752600" cy="45720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p:nvPr/>
        </p:nvCxnSpPr>
        <p:spPr>
          <a:xfrm rot="10800000" flipV="1">
            <a:off x="4038600" y="4267200"/>
            <a:ext cx="3200400" cy="1524000"/>
          </a:xfrm>
          <a:prstGeom prst="straightConnector1">
            <a:avLst/>
          </a:prstGeom>
          <a:ln w="19050">
            <a:solidFill>
              <a:srgbClr val="00B0F0"/>
            </a:solidFill>
            <a:tailEnd type="arrow"/>
          </a:ln>
        </p:spPr>
        <p:style>
          <a:lnRef idx="1">
            <a:schemeClr val="accent1"/>
          </a:lnRef>
          <a:fillRef idx="0">
            <a:schemeClr val="accent1"/>
          </a:fillRef>
          <a:effectRef idx="0">
            <a:schemeClr val="accent1"/>
          </a:effectRef>
          <a:fontRef idx="minor">
            <a:schemeClr val="tx1"/>
          </a:fontRef>
        </p:style>
      </p:cxnSp>
      <p:cxnSp>
        <p:nvCxnSpPr>
          <p:cNvPr id="53" name="Straight Arrow Connector 52"/>
          <p:cNvCxnSpPr/>
          <p:nvPr/>
        </p:nvCxnSpPr>
        <p:spPr>
          <a:xfrm rot="16200000" flipH="1">
            <a:off x="5181600" y="2514600"/>
            <a:ext cx="228600" cy="22860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4" name="Straight Arrow Connector 53"/>
          <p:cNvCxnSpPr/>
          <p:nvPr/>
        </p:nvCxnSpPr>
        <p:spPr>
          <a:xfrm rot="5400000">
            <a:off x="2628900" y="3848100"/>
            <a:ext cx="2590800" cy="685800"/>
          </a:xfrm>
          <a:prstGeom prst="straightConnector1">
            <a:avLst/>
          </a:prstGeom>
          <a:ln w="19050">
            <a:solidFill>
              <a:srgbClr val="00B0F0"/>
            </a:solidFill>
            <a:tailEnd type="arrow"/>
          </a:ln>
        </p:spPr>
        <p:style>
          <a:lnRef idx="1">
            <a:schemeClr val="accent1"/>
          </a:lnRef>
          <a:fillRef idx="0">
            <a:schemeClr val="accent1"/>
          </a:fillRef>
          <a:effectRef idx="0">
            <a:schemeClr val="accent1"/>
          </a:effectRef>
          <a:fontRef idx="minor">
            <a:schemeClr val="tx1"/>
          </a:fontRef>
        </p:style>
      </p:cxnSp>
      <p:cxnSp>
        <p:nvCxnSpPr>
          <p:cNvPr id="57" name="Straight Arrow Connector 56"/>
          <p:cNvCxnSpPr/>
          <p:nvPr/>
        </p:nvCxnSpPr>
        <p:spPr>
          <a:xfrm rot="16200000" flipH="1">
            <a:off x="2743200" y="5257800"/>
            <a:ext cx="228600" cy="22860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457200"/>
            <a:ext cx="3810000" cy="2209800"/>
          </a:xfrm>
        </p:spPr>
        <p:txBody>
          <a:bodyPr/>
          <a:lstStyle/>
          <a:p>
            <a:r>
              <a:rPr lang="en-US" sz="3200" dirty="0" smtClean="0">
                <a:solidFill>
                  <a:schemeClr val="accent2"/>
                </a:solidFill>
              </a:rPr>
              <a:t>Examples of big-team translational research</a:t>
            </a:r>
            <a:endParaRPr lang="en-US" sz="3200" dirty="0">
              <a:solidFill>
                <a:schemeClr val="accent2"/>
              </a:solidFill>
            </a:endParaRPr>
          </a:p>
        </p:txBody>
      </p:sp>
      <p:pic>
        <p:nvPicPr>
          <p:cNvPr id="171012" name="Picture 4"/>
          <p:cNvPicPr>
            <a:picLocks noChangeAspect="1" noChangeArrowheads="1"/>
          </p:cNvPicPr>
          <p:nvPr/>
        </p:nvPicPr>
        <p:blipFill>
          <a:blip r:embed="rId3" cstate="print"/>
          <a:srcRect/>
          <a:stretch>
            <a:fillRect/>
          </a:stretch>
        </p:blipFill>
        <p:spPr bwMode="auto">
          <a:xfrm>
            <a:off x="0" y="2590800"/>
            <a:ext cx="5497586" cy="2614612"/>
          </a:xfrm>
          <a:prstGeom prst="rect">
            <a:avLst/>
          </a:prstGeom>
          <a:noFill/>
          <a:ln w="9525">
            <a:noFill/>
            <a:miter lim="800000"/>
            <a:headEnd/>
            <a:tailEnd/>
          </a:ln>
          <a:effectLst/>
        </p:spPr>
      </p:pic>
      <p:graphicFrame>
        <p:nvGraphicFramePr>
          <p:cNvPr id="171011" name="Object 3"/>
          <p:cNvGraphicFramePr>
            <a:graphicFrameLocks noChangeAspect="1"/>
          </p:cNvGraphicFramePr>
          <p:nvPr/>
        </p:nvGraphicFramePr>
        <p:xfrm>
          <a:off x="4117975" y="228600"/>
          <a:ext cx="5026025" cy="4038600"/>
        </p:xfrm>
        <a:graphic>
          <a:graphicData uri="http://schemas.openxmlformats.org/presentationml/2006/ole">
            <p:oleObj spid="_x0000_s171011" name="Acrobat Document" r:id="rId4" imgW="9153000" imgH="6852600" progId="AcroExch.Document.7">
              <p:embed/>
            </p:oleObj>
          </a:graphicData>
        </a:graphic>
      </p:graphicFrame>
      <p:pic>
        <p:nvPicPr>
          <p:cNvPr id="6" name="Picture 2"/>
          <p:cNvPicPr>
            <a:picLocks noChangeAspect="1" noChangeArrowheads="1"/>
          </p:cNvPicPr>
          <p:nvPr/>
        </p:nvPicPr>
        <p:blipFill>
          <a:blip r:embed="rId5" cstate="print"/>
          <a:srcRect r="15223" b="8688"/>
          <a:stretch>
            <a:fillRect/>
          </a:stretch>
        </p:blipFill>
        <p:spPr bwMode="auto">
          <a:xfrm>
            <a:off x="3835240" y="4353112"/>
            <a:ext cx="5308760" cy="250488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229600" cy="1066800"/>
          </a:xfrm>
        </p:spPr>
        <p:txBody>
          <a:bodyPr/>
          <a:lstStyle/>
          <a:p>
            <a:r>
              <a:rPr lang="en-US" sz="3200" dirty="0" smtClean="0">
                <a:solidFill>
                  <a:schemeClr val="accent2"/>
                </a:solidFill>
              </a:rPr>
              <a:t>How can health economics contribute to the NIA’s goal of improving the health of elderly?</a:t>
            </a:r>
            <a:endParaRPr lang="en-US" sz="3200" dirty="0">
              <a:solidFill>
                <a:schemeClr val="accent2"/>
              </a:solidFill>
            </a:endParaRPr>
          </a:p>
        </p:txBody>
      </p:sp>
      <p:sp>
        <p:nvSpPr>
          <p:cNvPr id="4" name="Rectangle 3"/>
          <p:cNvSpPr/>
          <p:nvPr/>
        </p:nvSpPr>
        <p:spPr>
          <a:xfrm>
            <a:off x="304800" y="2590800"/>
            <a:ext cx="6629400" cy="3046988"/>
          </a:xfrm>
          <a:prstGeom prst="rect">
            <a:avLst/>
          </a:prstGeom>
        </p:spPr>
        <p:txBody>
          <a:bodyPr wrap="square">
            <a:spAutoFit/>
          </a:bodyPr>
          <a:lstStyle/>
          <a:p>
            <a:r>
              <a:rPr lang="en-US" sz="2400" dirty="0" smtClean="0"/>
              <a:t>“[T]he scientific effort to improve performance in medicine—an effort that at present gets only a miniscule of scientific budgets—can arguably save more lives in the next decade than bench science, more lives than research on the genome, stem cell therapy, cancer vaccines, and all the laboratory work we hear about in the news” (</a:t>
            </a:r>
            <a:r>
              <a:rPr lang="en-US" sz="2400" dirty="0" err="1" smtClean="0"/>
              <a:t>Atul</a:t>
            </a:r>
            <a:r>
              <a:rPr lang="en-US" sz="2400" dirty="0" smtClean="0"/>
              <a:t> </a:t>
            </a:r>
            <a:r>
              <a:rPr lang="en-US" sz="2400" dirty="0" err="1" smtClean="0"/>
              <a:t>Gawande</a:t>
            </a:r>
            <a:r>
              <a:rPr lang="en-US" sz="2400" dirty="0" smtClean="0"/>
              <a:t>, 2007)</a:t>
            </a:r>
            <a:endParaRPr lang="en-US" sz="2400" dirty="0"/>
          </a:p>
        </p:txBody>
      </p:sp>
      <p:pic>
        <p:nvPicPr>
          <p:cNvPr id="168962" name="Picture 2"/>
          <p:cNvPicPr>
            <a:picLocks noChangeAspect="1" noChangeArrowheads="1"/>
          </p:cNvPicPr>
          <p:nvPr/>
        </p:nvPicPr>
        <p:blipFill>
          <a:blip r:embed="rId2" cstate="print"/>
          <a:srcRect/>
          <a:stretch>
            <a:fillRect/>
          </a:stretch>
        </p:blipFill>
        <p:spPr bwMode="auto">
          <a:xfrm>
            <a:off x="6781800" y="3098531"/>
            <a:ext cx="2362200" cy="3759469"/>
          </a:xfrm>
          <a:prstGeom prst="rect">
            <a:avLst/>
          </a:prstGeom>
          <a:noFill/>
          <a:ln w="9525">
            <a:noFill/>
            <a:miter lim="800000"/>
            <a:headEnd/>
            <a:tailEnd/>
          </a:ln>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229600" cy="1066800"/>
          </a:xfrm>
        </p:spPr>
        <p:txBody>
          <a:bodyPr/>
          <a:lstStyle/>
          <a:p>
            <a:r>
              <a:rPr lang="en-US" sz="3200" i="1" dirty="0" smtClean="0">
                <a:solidFill>
                  <a:schemeClr val="accent2"/>
                </a:solidFill>
              </a:rPr>
              <a:t>1. Improving insurance markets &amp; saving Medicare/Medicaid from bankruptcy</a:t>
            </a:r>
          </a:p>
        </p:txBody>
      </p:sp>
      <p:sp>
        <p:nvSpPr>
          <p:cNvPr id="3" name="Content Placeholder 2"/>
          <p:cNvSpPr>
            <a:spLocks noGrp="1"/>
          </p:cNvSpPr>
          <p:nvPr>
            <p:ph idx="1"/>
          </p:nvPr>
        </p:nvSpPr>
        <p:spPr/>
        <p:txBody>
          <a:bodyPr/>
          <a:lstStyle/>
          <a:p>
            <a:pPr lvl="3"/>
            <a:r>
              <a:rPr lang="en-US" sz="2400" dirty="0" smtClean="0"/>
              <a:t>What are the health effects of health care insurance coverage?  A randomized trial from Oregon (Kate Baicker et al.)</a:t>
            </a:r>
          </a:p>
          <a:p>
            <a:pPr lvl="3"/>
            <a:endParaRPr lang="en-US" sz="2400" dirty="0" smtClean="0"/>
          </a:p>
        </p:txBody>
      </p:sp>
      <p:pic>
        <p:nvPicPr>
          <p:cNvPr id="7" name="Picture 4" descr="FedExFire"/>
          <p:cNvPicPr>
            <a:picLocks noChangeAspect="1" noChangeArrowheads="1"/>
          </p:cNvPicPr>
          <p:nvPr/>
        </p:nvPicPr>
        <p:blipFill>
          <a:blip r:embed="rId2" cstate="print"/>
          <a:srcRect/>
          <a:stretch>
            <a:fillRect/>
          </a:stretch>
        </p:blipFill>
        <p:spPr bwMode="auto">
          <a:xfrm>
            <a:off x="3200400" y="3581400"/>
            <a:ext cx="3352800" cy="2514600"/>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85800"/>
            <a:ext cx="8229600" cy="1066800"/>
          </a:xfrm>
        </p:spPr>
        <p:txBody>
          <a:bodyPr/>
          <a:lstStyle/>
          <a:p>
            <a:r>
              <a:rPr lang="en-US" sz="3200" i="1" dirty="0" smtClean="0">
                <a:solidFill>
                  <a:schemeClr val="accent2"/>
                </a:solidFill>
              </a:rPr>
              <a:t>1. Improving insurance markets &amp; saving Medicare/Medicaid from bankruptcy</a:t>
            </a:r>
          </a:p>
        </p:txBody>
      </p:sp>
      <p:sp>
        <p:nvSpPr>
          <p:cNvPr id="3" name="Content Placeholder 2"/>
          <p:cNvSpPr>
            <a:spLocks noGrp="1"/>
          </p:cNvSpPr>
          <p:nvPr>
            <p:ph idx="1"/>
          </p:nvPr>
        </p:nvSpPr>
        <p:spPr/>
        <p:txBody>
          <a:bodyPr/>
          <a:lstStyle/>
          <a:p>
            <a:pPr lvl="3"/>
            <a:r>
              <a:rPr lang="en-US" sz="2400" dirty="0" smtClean="0">
                <a:solidFill>
                  <a:schemeClr val="bg2">
                    <a:lumMod val="75000"/>
                  </a:schemeClr>
                </a:solidFill>
              </a:rPr>
              <a:t>What are the health effects of health care insurance coverage?  A randomized trial from Oregon (Kate Baicker et al.)</a:t>
            </a:r>
          </a:p>
          <a:p>
            <a:pPr lvl="3"/>
            <a:endParaRPr lang="en-US" sz="2400" dirty="0" smtClean="0"/>
          </a:p>
          <a:p>
            <a:pPr lvl="3"/>
            <a:r>
              <a:rPr lang="en-US" sz="2400" dirty="0" smtClean="0"/>
              <a:t>Value-based insurance design – which drugs should be free – or subsidized? (Chandra et al., Am Econ Review, 2010; Chernew et al. )</a:t>
            </a:r>
          </a:p>
          <a:p>
            <a:pPr lvl="3"/>
            <a:endParaRPr lang="en-US" sz="2400" dirty="0" smtClean="0"/>
          </a:p>
        </p:txBody>
      </p:sp>
      <p:pic>
        <p:nvPicPr>
          <p:cNvPr id="181249" name="Picture 1"/>
          <p:cNvPicPr>
            <a:picLocks noChangeAspect="1" noChangeArrowheads="1"/>
          </p:cNvPicPr>
          <p:nvPr/>
        </p:nvPicPr>
        <p:blipFill>
          <a:blip r:embed="rId2" cstate="print"/>
          <a:srcRect/>
          <a:stretch>
            <a:fillRect/>
          </a:stretch>
        </p:blipFill>
        <p:spPr bwMode="auto">
          <a:xfrm>
            <a:off x="0" y="2438401"/>
            <a:ext cx="9144000" cy="876998"/>
          </a:xfrm>
          <a:prstGeom prst="rect">
            <a:avLst/>
          </a:prstGeom>
          <a:noFill/>
          <a:ln w="9525">
            <a:noFill/>
            <a:miter lim="800000"/>
            <a:headEnd/>
            <a:tailEnd/>
          </a:ln>
          <a:effectLst/>
        </p:spPr>
      </p:pic>
      <p:sp>
        <p:nvSpPr>
          <p:cNvPr id="5" name="Oval 4"/>
          <p:cNvSpPr/>
          <p:nvPr/>
        </p:nvSpPr>
        <p:spPr>
          <a:xfrm>
            <a:off x="1447800" y="2590800"/>
            <a:ext cx="6248400" cy="990600"/>
          </a:xfrm>
          <a:prstGeom prst="ellipse">
            <a:avLst/>
          </a:prstGeom>
          <a:noFill/>
          <a:ln w="222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685800"/>
            <a:ext cx="8229600" cy="1066800"/>
          </a:xfrm>
        </p:spPr>
        <p:txBody>
          <a:bodyPr/>
          <a:lstStyle/>
          <a:p>
            <a:r>
              <a:rPr lang="en-US" sz="3200" i="1" dirty="0" smtClean="0">
                <a:solidFill>
                  <a:schemeClr val="accent2"/>
                </a:solidFill>
              </a:rPr>
              <a:t>1. Improving insurance markets &amp; saving Medicare/Medicaid from bankruptcy</a:t>
            </a:r>
          </a:p>
        </p:txBody>
      </p:sp>
      <p:sp>
        <p:nvSpPr>
          <p:cNvPr id="3" name="Content Placeholder 2"/>
          <p:cNvSpPr>
            <a:spLocks noGrp="1"/>
          </p:cNvSpPr>
          <p:nvPr>
            <p:ph idx="1"/>
          </p:nvPr>
        </p:nvSpPr>
        <p:spPr/>
        <p:txBody>
          <a:bodyPr/>
          <a:lstStyle/>
          <a:p>
            <a:pPr lvl="3"/>
            <a:r>
              <a:rPr lang="en-US" sz="2400" dirty="0" smtClean="0">
                <a:solidFill>
                  <a:schemeClr val="bg2">
                    <a:lumMod val="75000"/>
                  </a:schemeClr>
                </a:solidFill>
              </a:rPr>
              <a:t>What are the health effects of health care insurance coverage?  A randomized trial from Oregon (Kate Baicker et al.)</a:t>
            </a:r>
          </a:p>
          <a:p>
            <a:pPr lvl="3"/>
            <a:endParaRPr lang="en-US" sz="2400" dirty="0" smtClean="0">
              <a:solidFill>
                <a:schemeClr val="bg2">
                  <a:lumMod val="75000"/>
                </a:schemeClr>
              </a:solidFill>
            </a:endParaRPr>
          </a:p>
          <a:p>
            <a:pPr lvl="3"/>
            <a:r>
              <a:rPr lang="en-US" sz="2400" dirty="0" smtClean="0">
                <a:solidFill>
                  <a:schemeClr val="bg2">
                    <a:lumMod val="75000"/>
                  </a:schemeClr>
                </a:solidFill>
              </a:rPr>
              <a:t>Value-based insurance design – which drugs should be free – or subsidized? (Chandra et al., Am Econ Review, 2010; Chernew et al. )</a:t>
            </a:r>
          </a:p>
          <a:p>
            <a:pPr lvl="3"/>
            <a:endParaRPr lang="en-US" sz="2400" dirty="0" smtClean="0"/>
          </a:p>
          <a:p>
            <a:pPr lvl="3"/>
            <a:r>
              <a:rPr lang="en-US" sz="2400" dirty="0" smtClean="0"/>
              <a:t>Developing new models of health care to “bend” the curve (Fisher, McClellan et al., </a:t>
            </a:r>
            <a:r>
              <a:rPr lang="en-US" sz="2400" dirty="0" err="1" smtClean="0"/>
              <a:t>Hlth</a:t>
            </a:r>
            <a:r>
              <a:rPr lang="en-US" sz="2400" dirty="0" smtClean="0"/>
              <a:t> </a:t>
            </a:r>
            <a:r>
              <a:rPr lang="en-US" sz="2400" dirty="0" err="1" smtClean="0"/>
              <a:t>Aff</a:t>
            </a:r>
            <a:r>
              <a:rPr lang="en-US" sz="2400" dirty="0" smtClean="0"/>
              <a:t> 2009)</a:t>
            </a:r>
          </a:p>
        </p:txBody>
      </p:sp>
      <p:pic>
        <p:nvPicPr>
          <p:cNvPr id="174082" name="Picture 2"/>
          <p:cNvPicPr>
            <a:picLocks noChangeAspect="1" noChangeArrowheads="1"/>
          </p:cNvPicPr>
          <p:nvPr/>
        </p:nvPicPr>
        <p:blipFill>
          <a:blip r:embed="rId2" cstate="print"/>
          <a:srcRect/>
          <a:stretch>
            <a:fillRect/>
          </a:stretch>
        </p:blipFill>
        <p:spPr bwMode="auto">
          <a:xfrm>
            <a:off x="1981200" y="1828800"/>
            <a:ext cx="6781800" cy="3216772"/>
          </a:xfrm>
          <a:prstGeom prst="rect">
            <a:avLst/>
          </a:prstGeom>
          <a:noFill/>
          <a:ln w="9525">
            <a:noFill/>
            <a:miter lim="800000"/>
            <a:headEnd/>
            <a:tailEnd/>
          </a:ln>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066800"/>
          </a:xfrm>
        </p:spPr>
        <p:txBody>
          <a:bodyPr/>
          <a:lstStyle/>
          <a:p>
            <a:r>
              <a:rPr lang="en-US" sz="3200" i="1" dirty="0" smtClean="0">
                <a:solidFill>
                  <a:schemeClr val="accent2"/>
                </a:solidFill>
              </a:rPr>
              <a:t>2. New approaches to measuring gains and inefficiency in U.S. health care</a:t>
            </a:r>
          </a:p>
        </p:txBody>
      </p:sp>
      <p:sp>
        <p:nvSpPr>
          <p:cNvPr id="3" name="Content Placeholder 2"/>
          <p:cNvSpPr>
            <a:spLocks noGrp="1"/>
          </p:cNvSpPr>
          <p:nvPr>
            <p:ph idx="1"/>
          </p:nvPr>
        </p:nvSpPr>
        <p:spPr>
          <a:xfrm>
            <a:off x="152400" y="2133600"/>
            <a:ext cx="8229600" cy="4324350"/>
          </a:xfrm>
        </p:spPr>
        <p:txBody>
          <a:bodyPr/>
          <a:lstStyle/>
          <a:p>
            <a:pPr lvl="3"/>
            <a:endParaRPr lang="en-US" sz="2400" dirty="0" smtClean="0"/>
          </a:p>
          <a:p>
            <a:pPr lvl="3"/>
            <a:r>
              <a:rPr lang="en-US" sz="2400" dirty="0" smtClean="0"/>
              <a:t>Where is the effective care? (</a:t>
            </a:r>
            <a:r>
              <a:rPr lang="en-US" sz="2400" dirty="0" err="1" smtClean="0"/>
              <a:t>Lakdawalla</a:t>
            </a:r>
            <a:r>
              <a:rPr lang="en-US" sz="2400" dirty="0" smtClean="0"/>
              <a:t>, et al., J Health Econ, 2010) </a:t>
            </a:r>
          </a:p>
          <a:p>
            <a:pPr lvl="3"/>
            <a:endParaRPr lang="en-US" sz="2400" dirty="0" smtClean="0"/>
          </a:p>
        </p:txBody>
      </p:sp>
      <p:pic>
        <p:nvPicPr>
          <p:cNvPr id="175107" name="Picture 3"/>
          <p:cNvPicPr>
            <a:picLocks noChangeAspect="1" noChangeArrowheads="1"/>
          </p:cNvPicPr>
          <p:nvPr/>
        </p:nvPicPr>
        <p:blipFill>
          <a:blip r:embed="rId2" cstate="print"/>
          <a:srcRect/>
          <a:stretch>
            <a:fillRect/>
          </a:stretch>
        </p:blipFill>
        <p:spPr bwMode="auto">
          <a:xfrm>
            <a:off x="1219200" y="3581400"/>
            <a:ext cx="6526287" cy="2728912"/>
          </a:xfrm>
          <a:prstGeom prst="rect">
            <a:avLst/>
          </a:prstGeom>
          <a:noFill/>
          <a:ln w="9525">
            <a:noFill/>
            <a:miter lim="800000"/>
            <a:headEnd/>
            <a:tailEnd/>
          </a:ln>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066800"/>
          </a:xfrm>
        </p:spPr>
        <p:txBody>
          <a:bodyPr/>
          <a:lstStyle/>
          <a:p>
            <a:r>
              <a:rPr lang="en-US" sz="3200" i="1" dirty="0" smtClean="0">
                <a:solidFill>
                  <a:schemeClr val="accent2"/>
                </a:solidFill>
              </a:rPr>
              <a:t>2. New approaches to measuring gains and inefficiency in U.S. health care</a:t>
            </a:r>
          </a:p>
        </p:txBody>
      </p:sp>
      <p:sp>
        <p:nvSpPr>
          <p:cNvPr id="3" name="Content Placeholder 2"/>
          <p:cNvSpPr>
            <a:spLocks noGrp="1"/>
          </p:cNvSpPr>
          <p:nvPr>
            <p:ph idx="1"/>
          </p:nvPr>
        </p:nvSpPr>
        <p:spPr>
          <a:xfrm>
            <a:off x="152400" y="2133600"/>
            <a:ext cx="8229600" cy="4324350"/>
          </a:xfrm>
        </p:spPr>
        <p:txBody>
          <a:bodyPr/>
          <a:lstStyle/>
          <a:p>
            <a:pPr lvl="3"/>
            <a:endParaRPr lang="en-US" sz="2400" dirty="0" smtClean="0"/>
          </a:p>
          <a:p>
            <a:pPr lvl="3"/>
            <a:r>
              <a:rPr lang="en-US" sz="2400" dirty="0" smtClean="0">
                <a:solidFill>
                  <a:schemeClr val="bg2">
                    <a:lumMod val="75000"/>
                  </a:schemeClr>
                </a:solidFill>
              </a:rPr>
              <a:t>Where is the effective care? (</a:t>
            </a:r>
            <a:r>
              <a:rPr lang="en-US" sz="2400" dirty="0" err="1" smtClean="0">
                <a:solidFill>
                  <a:schemeClr val="bg2">
                    <a:lumMod val="75000"/>
                  </a:schemeClr>
                </a:solidFill>
              </a:rPr>
              <a:t>Lakdawalla</a:t>
            </a:r>
            <a:r>
              <a:rPr lang="en-US" sz="2400" dirty="0" smtClean="0">
                <a:solidFill>
                  <a:schemeClr val="bg2">
                    <a:lumMod val="75000"/>
                  </a:schemeClr>
                </a:solidFill>
              </a:rPr>
              <a:t>, et al., J Health Econ, 2010) </a:t>
            </a:r>
          </a:p>
          <a:p>
            <a:pPr lvl="3"/>
            <a:endParaRPr lang="en-US" sz="2400" dirty="0" smtClean="0"/>
          </a:p>
          <a:p>
            <a:pPr lvl="3"/>
            <a:r>
              <a:rPr lang="en-US" sz="2400" dirty="0" smtClean="0"/>
              <a:t>Where is the ineffective care? (</a:t>
            </a:r>
            <a:r>
              <a:rPr lang="en-US" sz="2400" dirty="0" err="1" smtClean="0"/>
              <a:t>Gozalo</a:t>
            </a:r>
            <a:r>
              <a:rPr lang="en-US" sz="2400" dirty="0" smtClean="0"/>
              <a:t> et al, under review, 2011; Dartmouth Atlas, 2011)</a:t>
            </a:r>
          </a:p>
          <a:p>
            <a:pPr lvl="3"/>
            <a:endParaRPr lang="en-US" sz="2400" dirty="0" smtClean="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229600" cy="1066800"/>
          </a:xfrm>
        </p:spPr>
        <p:txBody>
          <a:bodyPr/>
          <a:lstStyle/>
          <a:p>
            <a:pPr algn="ctr"/>
            <a:r>
              <a:rPr lang="en-US" sz="3200" dirty="0" smtClean="0">
                <a:solidFill>
                  <a:schemeClr val="accent2"/>
                </a:solidFill>
              </a:rPr>
              <a:t>A “misery index” for poor care in the advanced cognitively impaired (Range: 2% to 37% by state) </a:t>
            </a:r>
            <a:endParaRPr lang="en-US" sz="3200" dirty="0">
              <a:solidFill>
                <a:schemeClr val="accent2"/>
              </a:solidFill>
            </a:endParaRPr>
          </a:p>
        </p:txBody>
      </p:sp>
      <p:pic>
        <p:nvPicPr>
          <p:cNvPr id="3" name="Picture 2" descr="Revised Figure 1 NEJM May 10 2011"/>
          <p:cNvPicPr/>
          <p:nvPr/>
        </p:nvPicPr>
        <p:blipFill>
          <a:blip r:embed="rId2" cstate="print"/>
          <a:srcRect/>
          <a:stretch>
            <a:fillRect/>
          </a:stretch>
        </p:blipFill>
        <p:spPr bwMode="auto">
          <a:xfrm>
            <a:off x="990600" y="2133600"/>
            <a:ext cx="7162800" cy="4114800"/>
          </a:xfrm>
          <a:prstGeom prst="rect">
            <a:avLst/>
          </a:prstGeom>
          <a:noFill/>
          <a:ln w="9525">
            <a:noFill/>
            <a:miter lim="800000"/>
            <a:headEnd/>
            <a:tailEnd/>
          </a:ln>
        </p:spPr>
      </p:pic>
      <p:sp>
        <p:nvSpPr>
          <p:cNvPr id="4" name="TextBox 3"/>
          <p:cNvSpPr txBox="1"/>
          <p:nvPr/>
        </p:nvSpPr>
        <p:spPr>
          <a:xfrm>
            <a:off x="2052900" y="6488668"/>
            <a:ext cx="7091100" cy="369332"/>
          </a:xfrm>
          <a:prstGeom prst="rect">
            <a:avLst/>
          </a:prstGeom>
          <a:noFill/>
        </p:spPr>
        <p:txBody>
          <a:bodyPr wrap="square" rtlCol="0">
            <a:spAutoFit/>
          </a:bodyPr>
          <a:lstStyle/>
          <a:p>
            <a:r>
              <a:rPr lang="en-US" dirty="0" err="1" smtClean="0"/>
              <a:t>Gozalo</a:t>
            </a:r>
            <a:r>
              <a:rPr lang="en-US" dirty="0" smtClean="0"/>
              <a:t> et al., under second review, NEJM – not for distribution</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066800"/>
          </a:xfrm>
        </p:spPr>
        <p:txBody>
          <a:bodyPr/>
          <a:lstStyle/>
          <a:p>
            <a:r>
              <a:rPr lang="en-US" sz="3200" i="1" dirty="0" smtClean="0">
                <a:solidFill>
                  <a:schemeClr val="accent2"/>
                </a:solidFill>
              </a:rPr>
              <a:t>2. New approaches to measuring gains and inefficiency in U.S. health care</a:t>
            </a:r>
          </a:p>
        </p:txBody>
      </p:sp>
      <p:sp>
        <p:nvSpPr>
          <p:cNvPr id="3" name="Content Placeholder 2"/>
          <p:cNvSpPr>
            <a:spLocks noGrp="1"/>
          </p:cNvSpPr>
          <p:nvPr>
            <p:ph idx="1"/>
          </p:nvPr>
        </p:nvSpPr>
        <p:spPr>
          <a:xfrm>
            <a:off x="152400" y="2133600"/>
            <a:ext cx="8229600" cy="4324350"/>
          </a:xfrm>
        </p:spPr>
        <p:txBody>
          <a:bodyPr/>
          <a:lstStyle/>
          <a:p>
            <a:pPr lvl="3"/>
            <a:endParaRPr lang="en-US" sz="2400" dirty="0" smtClean="0"/>
          </a:p>
          <a:p>
            <a:pPr lvl="3"/>
            <a:r>
              <a:rPr lang="en-US" sz="2400" dirty="0" smtClean="0">
                <a:solidFill>
                  <a:schemeClr val="bg2">
                    <a:lumMod val="75000"/>
                  </a:schemeClr>
                </a:solidFill>
              </a:rPr>
              <a:t>Where is the effective care? (</a:t>
            </a:r>
            <a:r>
              <a:rPr lang="en-US" sz="2400" dirty="0" err="1" smtClean="0">
                <a:solidFill>
                  <a:schemeClr val="bg2">
                    <a:lumMod val="75000"/>
                  </a:schemeClr>
                </a:solidFill>
              </a:rPr>
              <a:t>Lakdawall</a:t>
            </a:r>
            <a:r>
              <a:rPr lang="en-US" sz="2400" dirty="0" smtClean="0">
                <a:solidFill>
                  <a:schemeClr val="bg2">
                    <a:lumMod val="75000"/>
                  </a:schemeClr>
                </a:solidFill>
              </a:rPr>
              <a:t>, </a:t>
            </a:r>
          </a:p>
          <a:p>
            <a:pPr lvl="3"/>
            <a:r>
              <a:rPr lang="en-US" sz="2400" dirty="0" smtClean="0">
                <a:solidFill>
                  <a:schemeClr val="bg2">
                    <a:lumMod val="75000"/>
                  </a:schemeClr>
                </a:solidFill>
              </a:rPr>
              <a:t> </a:t>
            </a:r>
            <a:r>
              <a:rPr lang="en-US" sz="2400" dirty="0" err="1" smtClean="0">
                <a:solidFill>
                  <a:schemeClr val="bg2">
                    <a:lumMod val="75000"/>
                  </a:schemeClr>
                </a:solidFill>
              </a:rPr>
              <a:t>aHealth</a:t>
            </a:r>
            <a:r>
              <a:rPr lang="en-US" sz="2400" dirty="0" smtClean="0">
                <a:solidFill>
                  <a:schemeClr val="bg2">
                    <a:lumMod val="75000"/>
                  </a:schemeClr>
                </a:solidFill>
              </a:rPr>
              <a:t> Econ, 2010) </a:t>
            </a:r>
          </a:p>
          <a:p>
            <a:pPr lvl="3"/>
            <a:endParaRPr lang="en-US" sz="2400" dirty="0" smtClean="0">
              <a:solidFill>
                <a:schemeClr val="bg2">
                  <a:lumMod val="75000"/>
                </a:schemeClr>
              </a:solidFill>
            </a:endParaRPr>
          </a:p>
          <a:p>
            <a:pPr lvl="3"/>
            <a:r>
              <a:rPr lang="en-US" sz="2400" dirty="0" smtClean="0">
                <a:solidFill>
                  <a:schemeClr val="bg2">
                    <a:lumMod val="75000"/>
                  </a:schemeClr>
                </a:solidFill>
              </a:rPr>
              <a:t>Where is the ineffective care? (</a:t>
            </a:r>
            <a:r>
              <a:rPr lang="en-US" sz="2400" dirty="0" err="1" smtClean="0">
                <a:solidFill>
                  <a:schemeClr val="bg2">
                    <a:lumMod val="75000"/>
                  </a:schemeClr>
                </a:solidFill>
              </a:rPr>
              <a:t>Teno</a:t>
            </a:r>
            <a:r>
              <a:rPr lang="en-US" sz="2400" dirty="0" smtClean="0">
                <a:solidFill>
                  <a:schemeClr val="bg2">
                    <a:lumMod val="75000"/>
                  </a:schemeClr>
                </a:solidFill>
              </a:rPr>
              <a:t> et </a:t>
            </a:r>
          </a:p>
          <a:p>
            <a:pPr lvl="3"/>
            <a:r>
              <a:rPr lang="en-US" sz="2400" dirty="0" smtClean="0">
                <a:solidFill>
                  <a:schemeClr val="bg2">
                    <a:lumMod val="75000"/>
                  </a:schemeClr>
                </a:solidFill>
              </a:rPr>
              <a:t> 2010)</a:t>
            </a:r>
          </a:p>
          <a:p>
            <a:pPr lvl="3"/>
            <a:endParaRPr lang="en-US" sz="2400" dirty="0" smtClean="0"/>
          </a:p>
          <a:p>
            <a:pPr lvl="3"/>
            <a:endParaRPr lang="en-US" sz="2400" dirty="0" smtClean="0"/>
          </a:p>
          <a:p>
            <a:pPr lvl="3"/>
            <a:r>
              <a:rPr lang="en-US" sz="2400" dirty="0" smtClean="0"/>
              <a:t>Will comparative effectiveness help? (</a:t>
            </a:r>
            <a:r>
              <a:rPr lang="en-US" sz="2400" dirty="0" err="1" smtClean="0"/>
              <a:t>Perlroth</a:t>
            </a:r>
            <a:r>
              <a:rPr lang="en-US" sz="2400" dirty="0" smtClean="0"/>
              <a:t> et al., </a:t>
            </a:r>
            <a:r>
              <a:rPr lang="en-US" sz="2400" dirty="0" err="1" smtClean="0"/>
              <a:t>Demog</a:t>
            </a:r>
            <a:r>
              <a:rPr lang="en-US" sz="2400" dirty="0" smtClean="0"/>
              <a:t>, 2010; Chandra et al., JEP 2011)</a:t>
            </a:r>
          </a:p>
        </p:txBody>
      </p:sp>
      <p:pic>
        <p:nvPicPr>
          <p:cNvPr id="177159" name="Picture 7"/>
          <p:cNvPicPr>
            <a:picLocks noChangeAspect="1" noChangeArrowheads="1"/>
          </p:cNvPicPr>
          <p:nvPr/>
        </p:nvPicPr>
        <p:blipFill>
          <a:blip r:embed="rId2" cstate="print"/>
          <a:srcRect/>
          <a:stretch>
            <a:fillRect/>
          </a:stretch>
        </p:blipFill>
        <p:spPr bwMode="auto">
          <a:xfrm>
            <a:off x="1143000" y="1981201"/>
            <a:ext cx="5715000" cy="3415144"/>
          </a:xfrm>
          <a:prstGeom prst="rect">
            <a:avLst/>
          </a:prstGeom>
          <a:noFill/>
          <a:ln w="9525">
            <a:noFill/>
            <a:miter lim="800000"/>
            <a:headEnd/>
            <a:tailEnd/>
          </a:ln>
          <a:effectLst/>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n">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Urba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13375</TotalTime>
  <Words>602</Words>
  <Application>Microsoft Office PowerPoint</Application>
  <PresentationFormat>On-screen Show (4:3)</PresentationFormat>
  <Paragraphs>66</Paragraphs>
  <Slides>14</Slides>
  <Notes>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14</vt:i4>
      </vt:variant>
    </vt:vector>
  </HeadingPairs>
  <TitlesOfParts>
    <vt:vector size="16" baseType="lpstr">
      <vt:lpstr>Urban</vt:lpstr>
      <vt:lpstr>Acrobat Document</vt:lpstr>
      <vt:lpstr>Health Economics and the National Institute on Aging</vt:lpstr>
      <vt:lpstr>How can health economics contribute to the NIA’s goal of improving the health of elderly?</vt:lpstr>
      <vt:lpstr>1. Improving insurance markets &amp; saving Medicare/Medicaid from bankruptcy</vt:lpstr>
      <vt:lpstr>1. Improving insurance markets &amp; saving Medicare/Medicaid from bankruptcy</vt:lpstr>
      <vt:lpstr>1. Improving insurance markets &amp; saving Medicare/Medicaid from bankruptcy</vt:lpstr>
      <vt:lpstr>2. New approaches to measuring gains and inefficiency in U.S. health care</vt:lpstr>
      <vt:lpstr>2. New approaches to measuring gains and inefficiency in U.S. health care</vt:lpstr>
      <vt:lpstr>A “misery index” for poor care in the advanced cognitively impaired (Range: 2% to 37% by state) </vt:lpstr>
      <vt:lpstr>2. New approaches to measuring gains and inefficiency in U.S. health care</vt:lpstr>
      <vt:lpstr>3. Creating economies-of-scale in scientific innovation</vt:lpstr>
      <vt:lpstr>Discontinuity design &amp; instrumental variables</vt:lpstr>
      <vt:lpstr>3. Creating economies-of-scale in scientific innovation</vt:lpstr>
      <vt:lpstr>Research teams required to sort this  mess out……</vt:lpstr>
      <vt:lpstr>Examples of big-team translational research</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Technology Growth and Expenditure Growth in U.S. Health Care</dc:title>
  <dc:creator>Skinner</dc:creator>
  <cp:lastModifiedBy>dhnewlon</cp:lastModifiedBy>
  <cp:revision>226</cp:revision>
  <dcterms:created xsi:type="dcterms:W3CDTF">2008-03-31T16:38:48Z</dcterms:created>
  <dcterms:modified xsi:type="dcterms:W3CDTF">2011-06-22T18:25:18Z</dcterms:modified>
</cp:coreProperties>
</file>