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2" r:id="rId13"/>
    <p:sldId id="273" r:id="rId14"/>
    <p:sldId id="268" r:id="rId15"/>
    <p:sldId id="271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7E2A3-E658-4A0D-8F18-2836E325E13C}" type="datetimeFigureOut">
              <a:rPr lang="en-AU" smtClean="0"/>
              <a:t>29/11/2016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423A2-9BBA-4274-99F6-3C5676473C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1182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7E2A3-E658-4A0D-8F18-2836E325E13C}" type="datetimeFigureOut">
              <a:rPr lang="en-AU" smtClean="0"/>
              <a:t>29/11/2016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423A2-9BBA-4274-99F6-3C5676473C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2696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7E2A3-E658-4A0D-8F18-2836E325E13C}" type="datetimeFigureOut">
              <a:rPr lang="en-AU" smtClean="0"/>
              <a:t>29/11/2016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423A2-9BBA-4274-99F6-3C5676473C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238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7E2A3-E658-4A0D-8F18-2836E325E13C}" type="datetimeFigureOut">
              <a:rPr lang="en-AU" smtClean="0"/>
              <a:t>29/11/2016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423A2-9BBA-4274-99F6-3C5676473C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899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7E2A3-E658-4A0D-8F18-2836E325E13C}" type="datetimeFigureOut">
              <a:rPr lang="en-AU" smtClean="0"/>
              <a:t>29/11/2016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423A2-9BBA-4274-99F6-3C5676473C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68784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7E2A3-E658-4A0D-8F18-2836E325E13C}" type="datetimeFigureOut">
              <a:rPr lang="en-AU" smtClean="0"/>
              <a:t>29/11/2016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423A2-9BBA-4274-99F6-3C5676473C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6210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7E2A3-E658-4A0D-8F18-2836E325E13C}" type="datetimeFigureOut">
              <a:rPr lang="en-AU" smtClean="0"/>
              <a:t>29/11/2016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423A2-9BBA-4274-99F6-3C5676473C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6623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7E2A3-E658-4A0D-8F18-2836E325E13C}" type="datetimeFigureOut">
              <a:rPr lang="en-AU" smtClean="0"/>
              <a:t>29/11/2016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423A2-9BBA-4274-99F6-3C5676473C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41363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7E2A3-E658-4A0D-8F18-2836E325E13C}" type="datetimeFigureOut">
              <a:rPr lang="en-AU" smtClean="0"/>
              <a:t>29/11/2016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423A2-9BBA-4274-99F6-3C5676473C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5081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7E2A3-E658-4A0D-8F18-2836E325E13C}" type="datetimeFigureOut">
              <a:rPr lang="en-AU" smtClean="0"/>
              <a:t>29/11/2016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423A2-9BBA-4274-99F6-3C5676473C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30637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7E2A3-E658-4A0D-8F18-2836E325E13C}" type="datetimeFigureOut">
              <a:rPr lang="en-AU" smtClean="0"/>
              <a:t>29/11/2016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423A2-9BBA-4274-99F6-3C5676473C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8729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7E2A3-E658-4A0D-8F18-2836E325E13C}" type="datetimeFigureOut">
              <a:rPr lang="en-AU" smtClean="0"/>
              <a:t>29/11/2016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423A2-9BBA-4274-99F6-3C5676473C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3184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teven.bond-smith@curtin.edu.a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518815"/>
            <a:ext cx="7774632" cy="1470025"/>
          </a:xfrm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en-AU" sz="3400" dirty="0" smtClean="0"/>
              <a:t>Discretely innovating: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sz="2400" dirty="0" smtClean="0"/>
              <a:t>Barriers to entry, contestability and innovation</a:t>
            </a:r>
            <a:endParaRPr lang="en-AU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492896"/>
            <a:ext cx="7088832" cy="3384376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AU" dirty="0" smtClean="0"/>
              <a:t>Steven Bond-Smith</a:t>
            </a:r>
          </a:p>
          <a:p>
            <a:pPr algn="l"/>
            <a:endParaRPr lang="en-AU" dirty="0"/>
          </a:p>
          <a:p>
            <a:pPr algn="l"/>
            <a:r>
              <a:rPr lang="en-AU" dirty="0" smtClean="0"/>
              <a:t>Bankwest Curtin Economics Centre</a:t>
            </a:r>
          </a:p>
          <a:p>
            <a:pPr algn="l"/>
            <a:r>
              <a:rPr lang="en-AU" dirty="0" smtClean="0"/>
              <a:t>Curtin University, Perth, </a:t>
            </a:r>
            <a:r>
              <a:rPr lang="en-AU" dirty="0" smtClean="0"/>
              <a:t>Australia</a:t>
            </a:r>
            <a:endParaRPr lang="en-AU" dirty="0" smtClean="0"/>
          </a:p>
          <a:p>
            <a:pPr algn="l"/>
            <a:endParaRPr lang="en-AU" dirty="0"/>
          </a:p>
          <a:p>
            <a:pPr algn="l"/>
            <a:r>
              <a:rPr lang="en-AU" dirty="0" smtClean="0">
                <a:hlinkClick r:id="rId2"/>
              </a:rPr>
              <a:t>steven.bond-smith@curtin.edu.au</a:t>
            </a:r>
            <a:endParaRPr lang="en-AU" dirty="0" smtClean="0"/>
          </a:p>
          <a:p>
            <a:pPr algn="l"/>
            <a:endParaRPr lang="en-AU" dirty="0"/>
          </a:p>
          <a:p>
            <a:pPr algn="l"/>
            <a:r>
              <a:rPr lang="en-AU" dirty="0" smtClean="0"/>
              <a:t>AEA/ASSA Annual Meeting, Chicago, IL</a:t>
            </a:r>
          </a:p>
          <a:p>
            <a:pPr algn="l"/>
            <a:r>
              <a:rPr lang="en-AU" dirty="0" smtClean="0"/>
              <a:t>8 January 2017</a:t>
            </a:r>
            <a:endParaRPr lang="en-AU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683568" y="1988840"/>
            <a:ext cx="7776864" cy="0"/>
          </a:xfrm>
          <a:prstGeom prst="line">
            <a:avLst/>
          </a:prstGeom>
          <a:ln w="317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753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DDDDDD"/>
          </a:solidFill>
        </p:spPr>
        <p:txBody>
          <a:bodyPr/>
          <a:lstStyle/>
          <a:p>
            <a:pPr algn="l"/>
            <a:r>
              <a:rPr lang="en-AU" dirty="0" smtClean="0"/>
              <a:t> </a:t>
            </a:r>
            <a:r>
              <a:rPr lang="en-AU" sz="3400" dirty="0" smtClean="0"/>
              <a:t>Bertrand vs </a:t>
            </a:r>
            <a:r>
              <a:rPr lang="en-AU" sz="3400" dirty="0" err="1" smtClean="0"/>
              <a:t>Cournot</a:t>
            </a:r>
            <a:r>
              <a:rPr lang="en-AU" sz="3400" dirty="0" smtClean="0"/>
              <a:t> innovation</a:t>
            </a:r>
            <a:endParaRPr lang="en-AU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3"/>
          </a:xfrm>
        </p:spPr>
        <p:txBody>
          <a:bodyPr>
            <a:normAutofit fontScale="62500" lnSpcReduction="20000"/>
          </a:bodyPr>
          <a:lstStyle/>
          <a:p>
            <a:r>
              <a:rPr lang="en-AU" dirty="0" err="1" smtClean="0"/>
              <a:t>Cournot</a:t>
            </a:r>
            <a:r>
              <a:rPr lang="en-AU" dirty="0" smtClean="0"/>
              <a:t> firms withhold more profit, allowing more entry for the same resource constraint</a:t>
            </a:r>
          </a:p>
          <a:p>
            <a:pPr marL="0" indent="0">
              <a:buNone/>
            </a:pPr>
            <a:endParaRPr lang="en-AU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907704" y="2414338"/>
            <a:ext cx="1036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Bertrand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365395" y="2414338"/>
            <a:ext cx="964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Cournot</a:t>
            </a:r>
            <a:endParaRPr lang="en-US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7" r="2662"/>
          <a:stretch/>
        </p:blipFill>
        <p:spPr bwMode="auto">
          <a:xfrm>
            <a:off x="23486" y="2783670"/>
            <a:ext cx="4516583" cy="284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2" r="2338"/>
          <a:stretch/>
        </p:blipFill>
        <p:spPr bwMode="auto">
          <a:xfrm>
            <a:off x="4565361" y="2750738"/>
            <a:ext cx="4544291" cy="2881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7549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DDDDDD"/>
          </a:solidFill>
        </p:spPr>
        <p:txBody>
          <a:bodyPr/>
          <a:lstStyle/>
          <a:p>
            <a:pPr algn="l"/>
            <a:r>
              <a:rPr lang="en-AU" dirty="0" smtClean="0"/>
              <a:t> </a:t>
            </a:r>
            <a:r>
              <a:rPr lang="en-AU" sz="3400" dirty="0" smtClean="0"/>
              <a:t>Bertrand vs </a:t>
            </a:r>
            <a:r>
              <a:rPr lang="en-AU" sz="3400" dirty="0" err="1" smtClean="0"/>
              <a:t>Cournot</a:t>
            </a:r>
            <a:r>
              <a:rPr lang="en-AU" sz="3400" dirty="0" smtClean="0"/>
              <a:t> innovation</a:t>
            </a:r>
            <a:endParaRPr lang="en-AU" sz="3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52736"/>
            <a:ext cx="8700162" cy="5127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9777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DDDDDD"/>
          </a:solidFill>
        </p:spPr>
        <p:txBody>
          <a:bodyPr/>
          <a:lstStyle/>
          <a:p>
            <a:pPr algn="l"/>
            <a:r>
              <a:rPr lang="en-AU" dirty="0" smtClean="0"/>
              <a:t> </a:t>
            </a:r>
            <a:r>
              <a:rPr lang="en-AU" sz="3400" dirty="0" smtClean="0"/>
              <a:t>Barriers to entry and inequality</a:t>
            </a:r>
            <a:endParaRPr lang="en-AU" sz="34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3"/>
          </a:xfrm>
        </p:spPr>
        <p:txBody>
          <a:bodyPr>
            <a:normAutofit fontScale="62500" lnSpcReduction="20000"/>
          </a:bodyPr>
          <a:lstStyle/>
          <a:p>
            <a:r>
              <a:rPr lang="en-AU" dirty="0" smtClean="0"/>
              <a:t>Wage inequality is dependent </a:t>
            </a:r>
            <a:r>
              <a:rPr lang="en-AU" dirty="0"/>
              <a:t>upon the extent that the </a:t>
            </a:r>
            <a:r>
              <a:rPr lang="en-AU" dirty="0" smtClean="0"/>
              <a:t>marginal firm </a:t>
            </a:r>
            <a:r>
              <a:rPr lang="en-AU" dirty="0"/>
              <a:t>is prevented from entering by the limited supply of specialised labour.</a:t>
            </a:r>
            <a:endParaRPr lang="en-AU" dirty="0" smtClean="0"/>
          </a:p>
          <a:p>
            <a:pPr marL="0" indent="0">
              <a:buNone/>
            </a:pPr>
            <a:endParaRPr lang="en-AU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923658" y="2441170"/>
            <a:ext cx="1036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Bertrand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381515" y="2441170"/>
            <a:ext cx="964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Cournot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4"/>
          <a:stretch/>
        </p:blipFill>
        <p:spPr bwMode="auto">
          <a:xfrm>
            <a:off x="1" y="2810502"/>
            <a:ext cx="5004048" cy="2826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4" r="7756"/>
          <a:stretch/>
        </p:blipFill>
        <p:spPr bwMode="auto">
          <a:xfrm>
            <a:off x="4583884" y="2810502"/>
            <a:ext cx="4560115" cy="2826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367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DDDDDD"/>
          </a:solidFill>
        </p:spPr>
        <p:txBody>
          <a:bodyPr/>
          <a:lstStyle/>
          <a:p>
            <a:pPr algn="l"/>
            <a:r>
              <a:rPr lang="en-AU" dirty="0" smtClean="0"/>
              <a:t> </a:t>
            </a:r>
            <a:r>
              <a:rPr lang="en-AU" sz="3400" dirty="0" smtClean="0"/>
              <a:t>Innovation and inequality</a:t>
            </a:r>
            <a:endParaRPr lang="en-AU" sz="3400" dirty="0"/>
          </a:p>
        </p:txBody>
      </p:sp>
      <p:sp>
        <p:nvSpPr>
          <p:cNvPr id="6" name="TextBox 5"/>
          <p:cNvSpPr txBox="1"/>
          <p:nvPr/>
        </p:nvSpPr>
        <p:spPr>
          <a:xfrm>
            <a:off x="1907704" y="2243762"/>
            <a:ext cx="1036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Bertrand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344226" y="2243762"/>
            <a:ext cx="964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Cournot</a:t>
            </a:r>
            <a:endParaRPr lang="en-US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6" y="2602578"/>
            <a:ext cx="4941022" cy="277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9" r="5139"/>
          <a:stretch/>
        </p:blipFill>
        <p:spPr bwMode="auto">
          <a:xfrm>
            <a:off x="4553527" y="2613094"/>
            <a:ext cx="4590474" cy="2760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564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DDDDDD"/>
          </a:solidFill>
        </p:spPr>
        <p:txBody>
          <a:bodyPr/>
          <a:lstStyle/>
          <a:p>
            <a:pPr algn="l"/>
            <a:r>
              <a:rPr lang="en-AU" dirty="0" smtClean="0"/>
              <a:t> </a:t>
            </a:r>
            <a:r>
              <a:rPr lang="en-AU" sz="3400" dirty="0" smtClean="0"/>
              <a:t>Policy implications</a:t>
            </a:r>
            <a:endParaRPr lang="en-AU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85000" lnSpcReduction="20000"/>
          </a:bodyPr>
          <a:lstStyle/>
          <a:p>
            <a:r>
              <a:rPr lang="en-AU" dirty="0" smtClean="0"/>
              <a:t>Intuitive response – examine factors affecting the cost of innovation – “weak form” policies</a:t>
            </a:r>
          </a:p>
          <a:p>
            <a:pPr lvl="1"/>
            <a:r>
              <a:rPr lang="en-AU" dirty="0" smtClean="0"/>
              <a:t>Expand factor of production, R&amp;D infrastructure or other requirements for entry</a:t>
            </a:r>
          </a:p>
          <a:p>
            <a:pPr lvl="1"/>
            <a:r>
              <a:rPr lang="en-AU" dirty="0" smtClean="0"/>
              <a:t>Does not address discrete entry barrier.</a:t>
            </a:r>
          </a:p>
          <a:p>
            <a:pPr lvl="1"/>
            <a:endParaRPr lang="en-AU" dirty="0"/>
          </a:p>
          <a:p>
            <a:r>
              <a:rPr lang="en-AU" dirty="0" smtClean="0"/>
              <a:t>Break discrete nature of </a:t>
            </a:r>
            <a:r>
              <a:rPr lang="en-AU" dirty="0" smtClean="0"/>
              <a:t>entry – “strong form” policies</a:t>
            </a:r>
            <a:endParaRPr lang="en-AU" dirty="0" smtClean="0"/>
          </a:p>
          <a:p>
            <a:pPr lvl="1"/>
            <a:r>
              <a:rPr lang="en-AU" dirty="0" smtClean="0"/>
              <a:t>Allow smaller firms, foreign entry</a:t>
            </a:r>
          </a:p>
          <a:p>
            <a:pPr lvl="1"/>
            <a:r>
              <a:rPr lang="en-AU" dirty="0" smtClean="0"/>
              <a:t>Remove license requirements, trade barriers or other minimum scale requirements</a:t>
            </a:r>
          </a:p>
          <a:p>
            <a:pPr lvl="1"/>
            <a:r>
              <a:rPr lang="en-AU" dirty="0" smtClean="0"/>
              <a:t>For example, telecommunications </a:t>
            </a:r>
            <a:r>
              <a:rPr lang="en-AU" dirty="0" smtClean="0"/>
              <a:t>or electricity</a:t>
            </a:r>
          </a:p>
          <a:p>
            <a:pPr lvl="2"/>
            <a:r>
              <a:rPr lang="en-AU" dirty="0" smtClean="0"/>
              <a:t>Ladder of investment approach (Cave, 2006) regulating access to unbundled services</a:t>
            </a:r>
          </a:p>
          <a:p>
            <a:pPr lvl="2"/>
            <a:r>
              <a:rPr lang="en-AU" dirty="0" smtClean="0"/>
              <a:t>Structural separation allows contestability for some elements without network requirements.</a:t>
            </a:r>
          </a:p>
          <a:p>
            <a:pPr lvl="2"/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309703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DDDDDD"/>
          </a:solidFill>
        </p:spPr>
        <p:txBody>
          <a:bodyPr/>
          <a:lstStyle/>
          <a:p>
            <a:pPr algn="l"/>
            <a:r>
              <a:rPr lang="en-AU" dirty="0" smtClean="0"/>
              <a:t> </a:t>
            </a:r>
            <a:r>
              <a:rPr lang="en-AU" sz="3400" dirty="0" smtClean="0"/>
              <a:t>Concluding remarks</a:t>
            </a:r>
            <a:endParaRPr lang="en-AU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AU" dirty="0" smtClean="0"/>
              <a:t>Contestability is a key driver of competition/innovation/growth results</a:t>
            </a:r>
          </a:p>
          <a:p>
            <a:endParaRPr lang="en-AU" dirty="0" smtClean="0"/>
          </a:p>
          <a:p>
            <a:r>
              <a:rPr lang="en-AU" dirty="0" smtClean="0"/>
              <a:t>Market liberalisation needs to ensure liberalised markets are contestable</a:t>
            </a:r>
          </a:p>
          <a:p>
            <a:pPr lvl="1"/>
            <a:r>
              <a:rPr lang="en-AU" dirty="0" smtClean="0"/>
              <a:t>Ladder of investment</a:t>
            </a:r>
          </a:p>
          <a:p>
            <a:pPr lvl="1"/>
            <a:endParaRPr lang="en-AU" dirty="0" smtClean="0"/>
          </a:p>
          <a:p>
            <a:r>
              <a:rPr lang="en-AU" dirty="0" smtClean="0"/>
              <a:t>Implications for small markets:</a:t>
            </a:r>
          </a:p>
          <a:p>
            <a:pPr lvl="1"/>
            <a:r>
              <a:rPr lang="en-AU" dirty="0" smtClean="0"/>
              <a:t>Equilibrium may have fewer firms leading to lower innovation and growth</a:t>
            </a:r>
          </a:p>
          <a:p>
            <a:pPr lvl="1"/>
            <a:endParaRPr lang="en-AU" dirty="0" smtClean="0"/>
          </a:p>
          <a:p>
            <a:r>
              <a:rPr lang="en-AU" dirty="0" smtClean="0"/>
              <a:t>Not every market will have these types of barriers to entry</a:t>
            </a:r>
          </a:p>
          <a:p>
            <a:pPr lvl="1"/>
            <a:r>
              <a:rPr lang="en-AU" dirty="0" smtClean="0"/>
              <a:t>Non-tradeable sectors</a:t>
            </a:r>
          </a:p>
          <a:p>
            <a:pPr lvl="1"/>
            <a:r>
              <a:rPr lang="en-AU" dirty="0" smtClean="0"/>
              <a:t>Economies of scale</a:t>
            </a:r>
          </a:p>
        </p:txBody>
      </p:sp>
    </p:spTree>
    <p:extLst>
      <p:ext uri="{BB962C8B-B14F-4D97-AF65-F5344CB8AC3E}">
        <p14:creationId xmlns:p14="http://schemas.microsoft.com/office/powerpoint/2010/main" val="371404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DDDDDD"/>
          </a:solidFill>
        </p:spPr>
        <p:txBody>
          <a:bodyPr/>
          <a:lstStyle/>
          <a:p>
            <a:pPr algn="l"/>
            <a:r>
              <a:rPr lang="en-AU" dirty="0" smtClean="0"/>
              <a:t> </a:t>
            </a:r>
            <a:r>
              <a:rPr lang="en-AU" sz="3400" dirty="0" smtClean="0"/>
              <a:t>References</a:t>
            </a:r>
            <a:endParaRPr lang="en-AU" sz="3400" dirty="0"/>
          </a:p>
        </p:txBody>
      </p:sp>
      <p:sp>
        <p:nvSpPr>
          <p:cNvPr id="6" name="Rectangle 5"/>
          <p:cNvSpPr/>
          <p:nvPr/>
        </p:nvSpPr>
        <p:spPr>
          <a:xfrm>
            <a:off x="65275" y="908720"/>
            <a:ext cx="8868451" cy="5893921"/>
          </a:xfrm>
          <a:prstGeom prst="rect">
            <a:avLst/>
          </a:prstGeom>
        </p:spPr>
        <p:txBody>
          <a:bodyPr wrap="square" lIns="360000">
            <a:spAutoFit/>
          </a:bodyPr>
          <a:lstStyle/>
          <a:p>
            <a:pPr marL="361950" indent="-361950">
              <a:spcAft>
                <a:spcPts val="600"/>
              </a:spcAft>
              <a:buSzPct val="120000"/>
            </a:pPr>
            <a:r>
              <a:rPr lang="en-AU" dirty="0" err="1"/>
              <a:t>Acemoglu</a:t>
            </a:r>
            <a:r>
              <a:rPr lang="en-AU" dirty="0"/>
              <a:t>, D., </a:t>
            </a:r>
            <a:r>
              <a:rPr lang="en-AU" dirty="0" err="1"/>
              <a:t>Aghion</a:t>
            </a:r>
            <a:r>
              <a:rPr lang="en-AU" dirty="0"/>
              <a:t>, P., &amp; </a:t>
            </a:r>
            <a:r>
              <a:rPr lang="en-AU" dirty="0" err="1"/>
              <a:t>Zilibotti</a:t>
            </a:r>
            <a:r>
              <a:rPr lang="en-AU" dirty="0"/>
              <a:t>, F. (2006). Distance to frontier, selection, and </a:t>
            </a:r>
            <a:r>
              <a:rPr lang="en-AU" dirty="0" smtClean="0"/>
              <a:t>economic growth</a:t>
            </a:r>
            <a:r>
              <a:rPr lang="en-AU" dirty="0"/>
              <a:t>. </a:t>
            </a:r>
            <a:r>
              <a:rPr lang="en-AU" i="1" dirty="0"/>
              <a:t>Journal of the European Economic Association</a:t>
            </a:r>
            <a:r>
              <a:rPr lang="en-AU" dirty="0"/>
              <a:t>, 4(1), 37–74.</a:t>
            </a:r>
          </a:p>
          <a:p>
            <a:pPr marL="361950" indent="-361950">
              <a:spcAft>
                <a:spcPts val="600"/>
              </a:spcAft>
              <a:buSzPct val="120000"/>
            </a:pPr>
            <a:r>
              <a:rPr lang="en-AU" dirty="0" err="1" smtClean="0"/>
              <a:t>Aghion</a:t>
            </a:r>
            <a:r>
              <a:rPr lang="en-AU" dirty="0"/>
              <a:t>, P., Bloom, N., Blundell, R., </a:t>
            </a:r>
            <a:r>
              <a:rPr lang="en-AU" dirty="0" err="1"/>
              <a:t>Grith</a:t>
            </a:r>
            <a:r>
              <a:rPr lang="en-AU" dirty="0"/>
              <a:t>, R., &amp; Howitt, P</a:t>
            </a:r>
            <a:r>
              <a:rPr lang="en-AU" dirty="0" smtClean="0"/>
              <a:t>. (</a:t>
            </a:r>
            <a:r>
              <a:rPr lang="en-AU" dirty="0"/>
              <a:t>2005</a:t>
            </a:r>
            <a:r>
              <a:rPr lang="en-AU" dirty="0" smtClean="0"/>
              <a:t>). Competition </a:t>
            </a:r>
            <a:r>
              <a:rPr lang="en-AU" dirty="0"/>
              <a:t>and innovation: An inverted-u </a:t>
            </a:r>
            <a:r>
              <a:rPr lang="en-AU" dirty="0" smtClean="0"/>
              <a:t>relationship. </a:t>
            </a:r>
            <a:r>
              <a:rPr lang="en-AU" i="1" dirty="0" smtClean="0"/>
              <a:t>The </a:t>
            </a:r>
            <a:r>
              <a:rPr lang="en-AU" i="1" dirty="0"/>
              <a:t>Quarterly Journal of Economics</a:t>
            </a:r>
            <a:r>
              <a:rPr lang="en-AU" dirty="0"/>
              <a:t>, 120(2), 701728</a:t>
            </a:r>
            <a:r>
              <a:rPr lang="en-AU" dirty="0" smtClean="0"/>
              <a:t>.</a:t>
            </a:r>
          </a:p>
          <a:p>
            <a:pPr marL="361950" indent="-361950">
              <a:spcAft>
                <a:spcPts val="600"/>
              </a:spcAft>
              <a:buSzPct val="120000"/>
            </a:pPr>
            <a:r>
              <a:rPr lang="en-AU" dirty="0" err="1"/>
              <a:t>Aghion</a:t>
            </a:r>
            <a:r>
              <a:rPr lang="en-AU" dirty="0"/>
              <a:t>, P., Blundell, R., Griffith, R., Howitt, P., &amp; </a:t>
            </a:r>
            <a:r>
              <a:rPr lang="en-AU" dirty="0" err="1"/>
              <a:t>Prantl</a:t>
            </a:r>
            <a:r>
              <a:rPr lang="en-AU" dirty="0"/>
              <a:t>, S. (2009). The effects of entry </a:t>
            </a:r>
            <a:r>
              <a:rPr lang="en-AU" dirty="0" smtClean="0"/>
              <a:t>on incumbent </a:t>
            </a:r>
            <a:r>
              <a:rPr lang="en-AU" dirty="0"/>
              <a:t>innovation and productivity. </a:t>
            </a:r>
            <a:r>
              <a:rPr lang="en-AU" i="1" dirty="0"/>
              <a:t>The Review of Economics and Statistics</a:t>
            </a:r>
            <a:r>
              <a:rPr lang="en-AU" dirty="0"/>
              <a:t>, 91(1), 20–32.</a:t>
            </a:r>
            <a:endParaRPr lang="en-AU" dirty="0" smtClean="0"/>
          </a:p>
          <a:p>
            <a:pPr marL="361950" indent="-361950">
              <a:spcAft>
                <a:spcPts val="600"/>
              </a:spcAft>
              <a:buSzPct val="120000"/>
            </a:pPr>
            <a:r>
              <a:rPr lang="en-AU" dirty="0"/>
              <a:t>Arrow, K. (1962). Economic welfare and the allocation of resources for inventions. In R. Nelson (Ed.), </a:t>
            </a:r>
            <a:r>
              <a:rPr lang="en-AU" i="1" dirty="0"/>
              <a:t>The rate and direction of inventive </a:t>
            </a:r>
            <a:r>
              <a:rPr lang="en-AU" i="1" dirty="0" smtClean="0"/>
              <a:t>activity</a:t>
            </a:r>
            <a:r>
              <a:rPr lang="en-AU" dirty="0" smtClean="0"/>
              <a:t>. Princeton </a:t>
            </a:r>
            <a:r>
              <a:rPr lang="en-AU" dirty="0"/>
              <a:t>University Press</a:t>
            </a:r>
            <a:r>
              <a:rPr lang="en-AU" dirty="0" smtClean="0"/>
              <a:t>.</a:t>
            </a:r>
          </a:p>
          <a:p>
            <a:pPr marL="360363" indent="-360363"/>
            <a:r>
              <a:rPr lang="en-AU" dirty="0"/>
              <a:t>Cave, M. (2006). Encouraging infrastructure competition via the ladder of </a:t>
            </a:r>
            <a:r>
              <a:rPr lang="en-AU" dirty="0" smtClean="0"/>
              <a:t>investment. </a:t>
            </a:r>
            <a:r>
              <a:rPr lang="en-AU" i="1" dirty="0" smtClean="0"/>
              <a:t>Telecommunications </a:t>
            </a:r>
            <a:r>
              <a:rPr lang="en-AU" i="1" dirty="0"/>
              <a:t>Policy</a:t>
            </a:r>
            <a:r>
              <a:rPr lang="en-AU" dirty="0"/>
              <a:t>, 30(3-4), 223–237.</a:t>
            </a:r>
            <a:endParaRPr lang="en-AU" dirty="0" smtClean="0"/>
          </a:p>
          <a:p>
            <a:pPr marL="361950" indent="-361950">
              <a:spcAft>
                <a:spcPts val="600"/>
              </a:spcAft>
              <a:buSzPct val="120000"/>
            </a:pPr>
            <a:r>
              <a:rPr lang="en-AU" dirty="0"/>
              <a:t>Levin, R. C., Cohen, W. M., &amp; Mowery, D. C. (1985). R &amp; d </a:t>
            </a:r>
            <a:r>
              <a:rPr lang="en-AU" dirty="0" err="1"/>
              <a:t>appropriability</a:t>
            </a:r>
            <a:r>
              <a:rPr lang="en-AU" dirty="0"/>
              <a:t>, opportunity, and market structure: New evidence on some S</a:t>
            </a:r>
            <a:r>
              <a:rPr lang="en-AU" dirty="0" smtClean="0"/>
              <a:t>chumpeterian </a:t>
            </a:r>
            <a:r>
              <a:rPr lang="en-AU" dirty="0"/>
              <a:t>hypotheses. </a:t>
            </a:r>
            <a:r>
              <a:rPr lang="en-AU" i="1" dirty="0"/>
              <a:t>The American Economic Review</a:t>
            </a:r>
            <a:r>
              <a:rPr lang="en-AU" dirty="0"/>
              <a:t>, 75(2), 20–24. </a:t>
            </a:r>
            <a:endParaRPr lang="en-AU" dirty="0" smtClean="0"/>
          </a:p>
          <a:p>
            <a:pPr marL="361950" indent="-361950">
              <a:spcAft>
                <a:spcPts val="600"/>
              </a:spcAft>
              <a:buSzPct val="120000"/>
            </a:pPr>
            <a:r>
              <a:rPr lang="en-AU" dirty="0"/>
              <a:t>Scherer, F. M. (1967). Market structure and the employment of scientists and engineers. </a:t>
            </a:r>
            <a:r>
              <a:rPr lang="en-AU" i="1" dirty="0"/>
              <a:t>The </a:t>
            </a:r>
            <a:r>
              <a:rPr lang="en-AU" i="1" dirty="0" smtClean="0"/>
              <a:t>American Economic </a:t>
            </a:r>
            <a:r>
              <a:rPr lang="en-AU" i="1" dirty="0"/>
              <a:t>Review</a:t>
            </a:r>
            <a:r>
              <a:rPr lang="en-AU" dirty="0"/>
              <a:t>, 57(3), 524–531</a:t>
            </a:r>
            <a:r>
              <a:rPr lang="en-AU" dirty="0" smtClean="0"/>
              <a:t>.</a:t>
            </a:r>
          </a:p>
          <a:p>
            <a:pPr marL="361950" indent="-361950">
              <a:spcAft>
                <a:spcPts val="600"/>
              </a:spcAft>
              <a:buSzPct val="120000"/>
            </a:pPr>
            <a:r>
              <a:rPr lang="en-AU" dirty="0"/>
              <a:t>Schumpeter, J. (1942). </a:t>
            </a:r>
            <a:r>
              <a:rPr lang="en-AU" i="1" dirty="0"/>
              <a:t>Capitalism, Socialism and Democracy</a:t>
            </a:r>
            <a:r>
              <a:rPr lang="en-AU" dirty="0"/>
              <a:t>. New York: Harper and Brothers. </a:t>
            </a:r>
          </a:p>
        </p:txBody>
      </p:sp>
    </p:spTree>
    <p:extLst>
      <p:ext uri="{BB962C8B-B14F-4D97-AF65-F5344CB8AC3E}">
        <p14:creationId xmlns:p14="http://schemas.microsoft.com/office/powerpoint/2010/main" val="1655223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DDDDDD"/>
          </a:solidFill>
        </p:spPr>
        <p:txBody>
          <a:bodyPr/>
          <a:lstStyle/>
          <a:p>
            <a:pPr algn="l"/>
            <a:r>
              <a:rPr lang="en-AU" dirty="0" smtClean="0"/>
              <a:t> </a:t>
            </a:r>
            <a:r>
              <a:rPr lang="en-AU" sz="3400" dirty="0" smtClean="0"/>
              <a:t>Background</a:t>
            </a:r>
            <a:endParaRPr lang="en-AU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AU" dirty="0" smtClean="0"/>
              <a:t>What is the relationship between barriers to entry and innovation?</a:t>
            </a:r>
          </a:p>
          <a:p>
            <a:pPr marL="0" indent="0">
              <a:buNone/>
            </a:pPr>
            <a:endParaRPr lang="en-AU" dirty="0" smtClean="0"/>
          </a:p>
          <a:p>
            <a:r>
              <a:rPr lang="en-AU" dirty="0" smtClean="0"/>
              <a:t>It is logical that barriers to entry hinder innovation:</a:t>
            </a:r>
          </a:p>
          <a:p>
            <a:pPr lvl="1"/>
            <a:r>
              <a:rPr lang="en-AU" dirty="0" smtClean="0"/>
              <a:t>But what are the nuances of this relationship?</a:t>
            </a:r>
            <a:endParaRPr lang="en-AU" dirty="0"/>
          </a:p>
          <a:p>
            <a:pPr lvl="1"/>
            <a:r>
              <a:rPr lang="en-AU" dirty="0" smtClean="0"/>
              <a:t>And what are the effects?</a:t>
            </a:r>
          </a:p>
          <a:p>
            <a:pPr lvl="1"/>
            <a:endParaRPr lang="en-AU" dirty="0" smtClean="0"/>
          </a:p>
          <a:p>
            <a:r>
              <a:rPr lang="en-AU" dirty="0" smtClean="0"/>
              <a:t>The importance of market structure to innovation</a:t>
            </a:r>
          </a:p>
          <a:p>
            <a:pPr lvl="1"/>
            <a:r>
              <a:rPr lang="en-AU" dirty="0" smtClean="0"/>
              <a:t>Market liberalisation – Assumes that contestability and competition drive prosperity</a:t>
            </a:r>
          </a:p>
          <a:p>
            <a:pPr lvl="1"/>
            <a:r>
              <a:rPr lang="en-AU" dirty="0" smtClean="0"/>
              <a:t>Increasing inequality – barriers to entry could drive inequality</a:t>
            </a:r>
          </a:p>
          <a:p>
            <a:pPr lvl="1"/>
            <a:r>
              <a:rPr lang="en-AU" dirty="0" smtClean="0"/>
              <a:t>What if liberalised markets are not entirely “contestable”?</a:t>
            </a:r>
          </a:p>
        </p:txBody>
      </p:sp>
    </p:spTree>
    <p:extLst>
      <p:ext uri="{BB962C8B-B14F-4D97-AF65-F5344CB8AC3E}">
        <p14:creationId xmlns:p14="http://schemas.microsoft.com/office/powerpoint/2010/main" val="1148283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DDDDDD"/>
          </a:solidFill>
        </p:spPr>
        <p:txBody>
          <a:bodyPr/>
          <a:lstStyle/>
          <a:p>
            <a:pPr algn="l"/>
            <a:r>
              <a:rPr lang="en-AU" dirty="0" smtClean="0"/>
              <a:t> </a:t>
            </a:r>
            <a:r>
              <a:rPr lang="en-AU" sz="3400" dirty="0" smtClean="0"/>
              <a:t>Background</a:t>
            </a:r>
            <a:endParaRPr lang="en-AU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6104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AU" dirty="0" smtClean="0"/>
              <a:t>Related literature</a:t>
            </a:r>
          </a:p>
          <a:p>
            <a:pPr marL="0" indent="0">
              <a:buNone/>
            </a:pPr>
            <a:endParaRPr lang="en-AU" dirty="0" smtClean="0"/>
          </a:p>
          <a:p>
            <a:r>
              <a:rPr lang="en-AU" dirty="0" smtClean="0"/>
              <a:t>Competition is an inverted-U relationship (</a:t>
            </a:r>
            <a:r>
              <a:rPr lang="en-AU" dirty="0" err="1" smtClean="0"/>
              <a:t>Aghion</a:t>
            </a:r>
            <a:r>
              <a:rPr lang="en-AU" dirty="0" smtClean="0"/>
              <a:t> et al., 2005)</a:t>
            </a:r>
          </a:p>
          <a:p>
            <a:pPr lvl="1"/>
            <a:r>
              <a:rPr lang="en-AU" dirty="0" smtClean="0"/>
              <a:t>Technology race, distance to frontier models (</a:t>
            </a:r>
            <a:r>
              <a:rPr lang="en-AU" dirty="0" err="1" smtClean="0"/>
              <a:t>Acemoglu</a:t>
            </a:r>
            <a:r>
              <a:rPr lang="en-AU" dirty="0" smtClean="0"/>
              <a:t> et al., 2006; </a:t>
            </a:r>
            <a:r>
              <a:rPr lang="en-AU" dirty="0" err="1" smtClean="0"/>
              <a:t>Aghion</a:t>
            </a:r>
            <a:r>
              <a:rPr lang="en-AU" dirty="0" smtClean="0"/>
              <a:t> et al., 2009)</a:t>
            </a:r>
          </a:p>
          <a:p>
            <a:pPr lvl="1"/>
            <a:r>
              <a:rPr lang="en-AU" dirty="0" smtClean="0"/>
              <a:t>Escape entry, escape competition effects</a:t>
            </a:r>
          </a:p>
          <a:p>
            <a:pPr lvl="1"/>
            <a:r>
              <a:rPr lang="en-AU" dirty="0" smtClean="0"/>
              <a:t>Schumpeter (profits attract innovative monopolist) vs</a:t>
            </a:r>
          </a:p>
          <a:p>
            <a:pPr lvl="1"/>
            <a:r>
              <a:rPr lang="en-AU" dirty="0" smtClean="0"/>
              <a:t>Arrow (monopolists innovating hurt their own profitability) </a:t>
            </a:r>
          </a:p>
          <a:p>
            <a:pPr lvl="1"/>
            <a:endParaRPr lang="en-AU" dirty="0" smtClean="0"/>
          </a:p>
          <a:p>
            <a:r>
              <a:rPr lang="en-AU" dirty="0" smtClean="0"/>
              <a:t>But empirical literature emphasises technological opportunity (Scherer, 1967; Levin et al., 1985)</a:t>
            </a:r>
          </a:p>
        </p:txBody>
      </p:sp>
    </p:spTree>
    <p:extLst>
      <p:ext uri="{BB962C8B-B14F-4D97-AF65-F5344CB8AC3E}">
        <p14:creationId xmlns:p14="http://schemas.microsoft.com/office/powerpoint/2010/main" val="3666821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DDDDDD"/>
          </a:solidFill>
        </p:spPr>
        <p:txBody>
          <a:bodyPr/>
          <a:lstStyle/>
          <a:p>
            <a:pPr algn="l"/>
            <a:r>
              <a:rPr lang="en-AU" dirty="0" smtClean="0"/>
              <a:t> </a:t>
            </a:r>
            <a:r>
              <a:rPr lang="en-AU" sz="3400" dirty="0" smtClean="0"/>
              <a:t>Drivers of contestability</a:t>
            </a:r>
            <a:endParaRPr lang="en-AU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3989039"/>
          </a:xfrm>
        </p:spPr>
        <p:txBody>
          <a:bodyPr>
            <a:normAutofit fontScale="92500"/>
          </a:bodyPr>
          <a:lstStyle/>
          <a:p>
            <a:r>
              <a:rPr lang="en-AU" dirty="0" smtClean="0"/>
              <a:t>Economies of scale</a:t>
            </a:r>
          </a:p>
          <a:p>
            <a:pPr lvl="1"/>
            <a:r>
              <a:rPr lang="en-AU" dirty="0" smtClean="0"/>
              <a:t>Minimum viable scale</a:t>
            </a:r>
          </a:p>
          <a:p>
            <a:r>
              <a:rPr lang="en-AU" dirty="0" smtClean="0"/>
              <a:t>Regulatory requirements</a:t>
            </a:r>
          </a:p>
          <a:p>
            <a:r>
              <a:rPr lang="en-AU" dirty="0" smtClean="0"/>
              <a:t>Trade</a:t>
            </a:r>
          </a:p>
          <a:p>
            <a:r>
              <a:rPr lang="en-AU" dirty="0" smtClean="0"/>
              <a:t>Barriers to entry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 smtClean="0"/>
              <a:t>What happens when markets are not contestable?</a:t>
            </a:r>
          </a:p>
        </p:txBody>
      </p:sp>
    </p:spTree>
    <p:extLst>
      <p:ext uri="{BB962C8B-B14F-4D97-AF65-F5344CB8AC3E}">
        <p14:creationId xmlns:p14="http://schemas.microsoft.com/office/powerpoint/2010/main" val="4270907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DDDDDD"/>
          </a:solidFill>
        </p:spPr>
        <p:txBody>
          <a:bodyPr/>
          <a:lstStyle/>
          <a:p>
            <a:pPr algn="l"/>
            <a:r>
              <a:rPr lang="en-AU" dirty="0" smtClean="0"/>
              <a:t> </a:t>
            </a:r>
            <a:r>
              <a:rPr lang="en-AU" sz="3400" dirty="0" smtClean="0"/>
              <a:t>Model specification</a:t>
            </a:r>
            <a:endParaRPr lang="en-AU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AU" dirty="0" err="1" smtClean="0"/>
              <a:t>Utililty</a:t>
            </a:r>
            <a:r>
              <a:rPr lang="en-AU" dirty="0" smtClean="0"/>
              <a:t> – Many sectors, C-D &amp; CES functions, quality</a:t>
            </a:r>
          </a:p>
          <a:p>
            <a:endParaRPr lang="en-AU" dirty="0" smtClean="0"/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Innovation – Growth without scale effects or inverse scale assumptions</a:t>
            </a:r>
          </a:p>
          <a:p>
            <a:pPr marL="0" indent="0">
              <a:buNone/>
            </a:pPr>
            <a:endParaRPr lang="en-AU" dirty="0" smtClean="0"/>
          </a:p>
          <a:p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Specialised labour supply</a:t>
            </a:r>
          </a:p>
          <a:p>
            <a:endParaRPr lang="en-AU" dirty="0"/>
          </a:p>
          <a:p>
            <a:pPr marL="0" indent="0">
              <a:buNone/>
            </a:pPr>
            <a:r>
              <a:rPr lang="en-AU" dirty="0"/>
              <a:t>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097690"/>
            <a:ext cx="1324882" cy="859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8089" y="2062525"/>
            <a:ext cx="2943226" cy="930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1" t="12150" b="9501"/>
          <a:stretch/>
        </p:blipFill>
        <p:spPr bwMode="auto">
          <a:xfrm>
            <a:off x="1331640" y="3789040"/>
            <a:ext cx="6789348" cy="871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5" y="5085184"/>
            <a:ext cx="2619985" cy="93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4357" y="5292874"/>
            <a:ext cx="2967560" cy="516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9566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DDDDDD"/>
          </a:solidFill>
        </p:spPr>
        <p:txBody>
          <a:bodyPr/>
          <a:lstStyle/>
          <a:p>
            <a:pPr algn="l"/>
            <a:r>
              <a:rPr lang="en-AU" dirty="0" smtClean="0"/>
              <a:t> </a:t>
            </a:r>
            <a:r>
              <a:rPr lang="en-AU" sz="3400" dirty="0" smtClean="0"/>
              <a:t>Model specification</a:t>
            </a:r>
            <a:endParaRPr lang="en-AU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  <a:tabLst>
                <a:tab pos="2605088" algn="ctr"/>
                <a:tab pos="6724650" algn="ctr"/>
              </a:tabLst>
            </a:pPr>
            <a:r>
              <a:rPr lang="en-AU" b="1" dirty="0" smtClean="0"/>
              <a:t>Prices</a:t>
            </a:r>
          </a:p>
          <a:p>
            <a:pPr marL="0" indent="0">
              <a:buNone/>
              <a:tabLst>
                <a:tab pos="2605088" algn="ctr"/>
                <a:tab pos="6724650" algn="ctr"/>
              </a:tabLst>
            </a:pPr>
            <a:endParaRPr lang="en-AU" dirty="0" smtClean="0"/>
          </a:p>
          <a:p>
            <a:pPr marL="0" indent="0">
              <a:buNone/>
              <a:tabLst>
                <a:tab pos="2605088" algn="ctr"/>
                <a:tab pos="6724650" algn="ctr"/>
              </a:tabLst>
            </a:pPr>
            <a:endParaRPr lang="en-AU" dirty="0" smtClean="0"/>
          </a:p>
          <a:p>
            <a:pPr marL="0" indent="0">
              <a:buNone/>
              <a:tabLst>
                <a:tab pos="2605088" algn="ctr"/>
                <a:tab pos="6724650" algn="ctr"/>
              </a:tabLst>
            </a:pPr>
            <a:r>
              <a:rPr lang="en-AU" dirty="0" smtClean="0"/>
              <a:t>	</a:t>
            </a:r>
            <a:r>
              <a:rPr lang="en-AU" dirty="0" err="1" smtClean="0"/>
              <a:t>Cournot</a:t>
            </a:r>
            <a:r>
              <a:rPr lang="en-AU" dirty="0" smtClean="0"/>
              <a:t>	Bertrand</a:t>
            </a:r>
          </a:p>
          <a:p>
            <a:pPr marL="0" indent="0">
              <a:buNone/>
              <a:tabLst>
                <a:tab pos="2605088" algn="ctr"/>
                <a:tab pos="6724650" algn="ctr"/>
              </a:tabLst>
            </a:pPr>
            <a:endParaRPr lang="en-AU" dirty="0" smtClean="0"/>
          </a:p>
          <a:p>
            <a:pPr marL="0" indent="0">
              <a:buNone/>
              <a:tabLst>
                <a:tab pos="2605088" algn="ctr"/>
                <a:tab pos="6724650" algn="ctr"/>
              </a:tabLst>
            </a:pPr>
            <a:endParaRPr lang="en-AU" dirty="0" smtClean="0"/>
          </a:p>
          <a:p>
            <a:pPr marL="0" indent="0">
              <a:buNone/>
              <a:tabLst>
                <a:tab pos="2605088" algn="ctr"/>
                <a:tab pos="6724650" algn="ctr"/>
              </a:tabLst>
            </a:pPr>
            <a:endParaRPr lang="en-AU" dirty="0" smtClean="0"/>
          </a:p>
          <a:p>
            <a:pPr marL="0" indent="0">
              <a:buNone/>
              <a:tabLst>
                <a:tab pos="2605088" algn="ctr"/>
                <a:tab pos="6724650" algn="ctr"/>
              </a:tabLst>
            </a:pPr>
            <a:r>
              <a:rPr lang="en-AU" b="1" dirty="0" smtClean="0"/>
              <a:t>Innovation</a:t>
            </a:r>
          </a:p>
          <a:p>
            <a:pPr marL="0" indent="0">
              <a:buNone/>
              <a:tabLst>
                <a:tab pos="2605088" algn="ctr"/>
                <a:tab pos="6724650" algn="ctr"/>
              </a:tabLst>
            </a:pPr>
            <a:endParaRPr lang="en-AU" dirty="0" smtClean="0"/>
          </a:p>
          <a:p>
            <a:pPr marL="0" indent="0">
              <a:buNone/>
              <a:tabLst>
                <a:tab pos="2605088" algn="ctr"/>
                <a:tab pos="6724650" algn="ctr"/>
              </a:tabLst>
            </a:pPr>
            <a:endParaRPr lang="en-AU" dirty="0" smtClean="0"/>
          </a:p>
          <a:p>
            <a:pPr marL="0" indent="0">
              <a:buNone/>
              <a:tabLst>
                <a:tab pos="2605088" algn="ctr"/>
                <a:tab pos="6724650" algn="ctr"/>
              </a:tabLst>
            </a:pPr>
            <a:endParaRPr lang="en-AU" dirty="0" smtClean="0"/>
          </a:p>
          <a:p>
            <a:pPr marL="0" indent="0">
              <a:buNone/>
              <a:tabLst>
                <a:tab pos="2605088" algn="ctr"/>
                <a:tab pos="6724650" algn="ctr"/>
              </a:tabLst>
            </a:pPr>
            <a:r>
              <a:rPr lang="en-AU" dirty="0" smtClean="0"/>
              <a:t>	</a:t>
            </a:r>
            <a:r>
              <a:rPr lang="en-AU" dirty="0" err="1" smtClean="0"/>
              <a:t>Cournot</a:t>
            </a:r>
            <a:r>
              <a:rPr lang="en-AU" dirty="0" smtClean="0"/>
              <a:t>	</a:t>
            </a:r>
            <a:r>
              <a:rPr lang="en-AU" dirty="0" smtClean="0"/>
              <a:t>Bertrand</a:t>
            </a:r>
            <a:endParaRPr lang="en-AU" dirty="0"/>
          </a:p>
          <a:p>
            <a:pPr marL="0" indent="0">
              <a:buNone/>
              <a:tabLst>
                <a:tab pos="2605088" algn="ctr"/>
                <a:tab pos="6724650" algn="ctr"/>
              </a:tabLst>
            </a:pPr>
            <a:r>
              <a:rPr lang="en-AU" dirty="0" smtClean="0"/>
              <a:t> </a:t>
            </a:r>
            <a:endParaRPr lang="en-AU" dirty="0"/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84784"/>
            <a:ext cx="1886481" cy="46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492896"/>
            <a:ext cx="3292723" cy="617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492896"/>
            <a:ext cx="3065967" cy="536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8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64"/>
          <a:stretch/>
        </p:blipFill>
        <p:spPr bwMode="auto">
          <a:xfrm>
            <a:off x="539552" y="3861048"/>
            <a:ext cx="3240752" cy="552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86719" y="5174084"/>
            <a:ext cx="3616909" cy="84720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452" y="5171524"/>
            <a:ext cx="3785580" cy="777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7043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DDDDDD"/>
          </a:solidFill>
        </p:spPr>
        <p:txBody>
          <a:bodyPr/>
          <a:lstStyle/>
          <a:p>
            <a:pPr algn="l"/>
            <a:r>
              <a:rPr lang="en-AU" dirty="0" smtClean="0"/>
              <a:t> </a:t>
            </a:r>
            <a:r>
              <a:rPr lang="en-AU" sz="3400" dirty="0" smtClean="0"/>
              <a:t>Implications for growth</a:t>
            </a:r>
            <a:endParaRPr lang="en-AU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3"/>
            <a:ext cx="8229600" cy="4032449"/>
          </a:xfrm>
        </p:spPr>
        <p:txBody>
          <a:bodyPr>
            <a:normAutofit fontScale="85000" lnSpcReduction="20000"/>
          </a:bodyPr>
          <a:lstStyle/>
          <a:p>
            <a:r>
              <a:rPr lang="en-AU" dirty="0"/>
              <a:t>Specialised factor of production required in fixed cost of entry represents the </a:t>
            </a:r>
            <a:r>
              <a:rPr lang="en-AU" b="1" i="1" dirty="0"/>
              <a:t>structural</a:t>
            </a:r>
            <a:r>
              <a:rPr lang="en-AU" dirty="0"/>
              <a:t> barrier to entry.</a:t>
            </a:r>
            <a:br>
              <a:rPr lang="en-AU" dirty="0"/>
            </a:br>
            <a:r>
              <a:rPr lang="en-AU" b="1" i="1" dirty="0"/>
              <a:t>This factor attracts a premium</a:t>
            </a:r>
          </a:p>
          <a:p>
            <a:pPr lvl="1"/>
            <a:r>
              <a:rPr lang="en-AU" dirty="0"/>
              <a:t>E.g. taxi licences, real estate locations or other factor.</a:t>
            </a:r>
          </a:p>
          <a:p>
            <a:endParaRPr lang="en-AU" dirty="0" smtClean="0"/>
          </a:p>
          <a:p>
            <a:r>
              <a:rPr lang="en-AU" dirty="0" smtClean="0"/>
              <a:t>Resource base and </a:t>
            </a:r>
            <a:r>
              <a:rPr lang="en-AU" dirty="0" smtClean="0"/>
              <a:t>entry </a:t>
            </a:r>
            <a:r>
              <a:rPr lang="en-AU" dirty="0" smtClean="0"/>
              <a:t>cost pin </a:t>
            </a:r>
            <a:r>
              <a:rPr lang="en-AU" dirty="0" smtClean="0"/>
              <a:t>down discrete number of entrants.</a:t>
            </a:r>
          </a:p>
          <a:p>
            <a:r>
              <a:rPr lang="en-AU" dirty="0" smtClean="0"/>
              <a:t>“Lucky” workers attract entrepreneurial premium.</a:t>
            </a:r>
          </a:p>
          <a:p>
            <a:r>
              <a:rPr lang="en-AU" dirty="0" smtClean="0"/>
              <a:t>Manufacturing wage declines to clear the market – Entry barriers may drive inequality.</a:t>
            </a:r>
          </a:p>
        </p:txBody>
      </p:sp>
    </p:spTree>
    <p:extLst>
      <p:ext uri="{BB962C8B-B14F-4D97-AF65-F5344CB8AC3E}">
        <p14:creationId xmlns:p14="http://schemas.microsoft.com/office/powerpoint/2010/main" val="1162506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DDDDDD"/>
          </a:solidFill>
        </p:spPr>
        <p:txBody>
          <a:bodyPr/>
          <a:lstStyle/>
          <a:p>
            <a:pPr algn="l"/>
            <a:r>
              <a:rPr lang="en-AU" dirty="0" smtClean="0"/>
              <a:t> </a:t>
            </a:r>
            <a:r>
              <a:rPr lang="en-AU" sz="3400" dirty="0" smtClean="0"/>
              <a:t>Implications for growth</a:t>
            </a:r>
            <a:endParaRPr lang="en-AU" sz="3400" dirty="0"/>
          </a:p>
        </p:txBody>
      </p:sp>
      <p:sp>
        <p:nvSpPr>
          <p:cNvPr id="6" name="TextBox 5"/>
          <p:cNvSpPr txBox="1"/>
          <p:nvPr/>
        </p:nvSpPr>
        <p:spPr>
          <a:xfrm>
            <a:off x="1907704" y="1982289"/>
            <a:ext cx="1036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Bertrand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344226" y="1982289"/>
            <a:ext cx="964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Cournot</a:t>
            </a:r>
            <a:endParaRPr lang="en-US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2845" y="2279612"/>
            <a:ext cx="4771155" cy="2857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31"/>
          <a:stretch/>
        </p:blipFill>
        <p:spPr bwMode="auto">
          <a:xfrm>
            <a:off x="13816" y="2351621"/>
            <a:ext cx="4475057" cy="2785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8763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DDDDDD"/>
          </a:solidFill>
        </p:spPr>
        <p:txBody>
          <a:bodyPr/>
          <a:lstStyle/>
          <a:p>
            <a:pPr algn="l"/>
            <a:r>
              <a:rPr lang="en-AU" dirty="0" smtClean="0"/>
              <a:t> </a:t>
            </a:r>
            <a:r>
              <a:rPr lang="en-AU" sz="3400" dirty="0" smtClean="0"/>
              <a:t>Bertrand vs </a:t>
            </a:r>
            <a:r>
              <a:rPr lang="en-AU" sz="3400" dirty="0" err="1" smtClean="0"/>
              <a:t>Cournot</a:t>
            </a:r>
            <a:r>
              <a:rPr lang="en-AU" sz="3400" dirty="0" smtClean="0"/>
              <a:t> innovation</a:t>
            </a:r>
            <a:endParaRPr lang="en-AU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AU" dirty="0" smtClean="0"/>
              <a:t>What is the impact of different forms of competition?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Background</a:t>
            </a:r>
          </a:p>
          <a:p>
            <a:r>
              <a:rPr lang="en-AU" dirty="0" err="1" smtClean="0"/>
              <a:t>Cournot</a:t>
            </a:r>
            <a:r>
              <a:rPr lang="en-AU" dirty="0" smtClean="0"/>
              <a:t> provides larger profits</a:t>
            </a:r>
          </a:p>
          <a:p>
            <a:pPr lvl="1"/>
            <a:r>
              <a:rPr lang="en-AU" dirty="0" smtClean="0"/>
              <a:t>Attractive for innovation investment</a:t>
            </a:r>
          </a:p>
          <a:p>
            <a:r>
              <a:rPr lang="en-AU" dirty="0" smtClean="0"/>
              <a:t>When contestable &amp; continuous, </a:t>
            </a:r>
            <a:r>
              <a:rPr lang="en-AU" dirty="0" err="1" smtClean="0"/>
              <a:t>Cournot</a:t>
            </a:r>
            <a:r>
              <a:rPr lang="en-AU" dirty="0" smtClean="0"/>
              <a:t> = Bertrand</a:t>
            </a:r>
          </a:p>
          <a:p>
            <a:pPr lvl="1"/>
            <a:r>
              <a:rPr lang="en-AU" dirty="0" smtClean="0"/>
              <a:t>All profits are used for innovation with free entry</a:t>
            </a:r>
            <a:endParaRPr lang="en-AU" dirty="0"/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Barriers</a:t>
            </a:r>
          </a:p>
          <a:p>
            <a:r>
              <a:rPr lang="en-AU" dirty="0" smtClean="0"/>
              <a:t>When not contestable, </a:t>
            </a:r>
            <a:r>
              <a:rPr lang="en-AU" dirty="0" err="1" smtClean="0"/>
              <a:t>Cournot</a:t>
            </a:r>
            <a:r>
              <a:rPr lang="en-AU" dirty="0" smtClean="0"/>
              <a:t> innovation &lt; Bertrand innovation</a:t>
            </a:r>
          </a:p>
          <a:p>
            <a:pPr lvl="1"/>
            <a:r>
              <a:rPr lang="en-AU" dirty="0" err="1" smtClean="0"/>
              <a:t>Cournot</a:t>
            </a:r>
            <a:r>
              <a:rPr lang="en-AU" dirty="0" smtClean="0"/>
              <a:t> firms withhold innovation to retain profit allowing more entry</a:t>
            </a:r>
          </a:p>
          <a:p>
            <a:pPr lvl="1"/>
            <a:r>
              <a:rPr lang="en-AU" dirty="0" smtClean="0"/>
              <a:t>Bertrand firms invest more – but fewer firms enter.</a:t>
            </a:r>
          </a:p>
        </p:txBody>
      </p:sp>
    </p:spTree>
    <p:extLst>
      <p:ext uri="{BB962C8B-B14F-4D97-AF65-F5344CB8AC3E}">
        <p14:creationId xmlns:p14="http://schemas.microsoft.com/office/powerpoint/2010/main" val="1820999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827</Words>
  <Application>Microsoft Office PowerPoint</Application>
  <PresentationFormat>On-screen Show (4:3)</PresentationFormat>
  <Paragraphs>130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Discretely innovating: Barriers to entry, contestability and innovation</vt:lpstr>
      <vt:lpstr> Background</vt:lpstr>
      <vt:lpstr> Background</vt:lpstr>
      <vt:lpstr> Drivers of contestability</vt:lpstr>
      <vt:lpstr> Model specification</vt:lpstr>
      <vt:lpstr> Model specification</vt:lpstr>
      <vt:lpstr> Implications for growth</vt:lpstr>
      <vt:lpstr> Implications for growth</vt:lpstr>
      <vt:lpstr> Bertrand vs Cournot innovation</vt:lpstr>
      <vt:lpstr> Bertrand vs Cournot innovation</vt:lpstr>
      <vt:lpstr> Bertrand vs Cournot innovation</vt:lpstr>
      <vt:lpstr> Barriers to entry and inequality</vt:lpstr>
      <vt:lpstr> Innovation and inequality</vt:lpstr>
      <vt:lpstr> Policy implications</vt:lpstr>
      <vt:lpstr> Concluding remarks</vt:lpstr>
      <vt:lpstr> References</vt:lpstr>
    </vt:vector>
  </TitlesOfParts>
  <Company>Curtin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Discretely innovating: Barriers to entry, contestability and innovation</dc:title>
  <dc:creator>Steven Bond-Smith</dc:creator>
  <cp:lastModifiedBy>Steven Bond-Smith</cp:lastModifiedBy>
  <cp:revision>15</cp:revision>
  <dcterms:created xsi:type="dcterms:W3CDTF">2016-11-28T09:19:03Z</dcterms:created>
  <dcterms:modified xsi:type="dcterms:W3CDTF">2016-11-29T06:05:29Z</dcterms:modified>
</cp:coreProperties>
</file>