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6" r:id="rId2"/>
    <p:sldId id="257" r:id="rId3"/>
    <p:sldId id="261" r:id="rId4"/>
    <p:sldId id="270" r:id="rId5"/>
    <p:sldId id="263" r:id="rId6"/>
    <p:sldId id="271" r:id="rId7"/>
    <p:sldId id="264" r:id="rId8"/>
    <p:sldId id="273" r:id="rId9"/>
    <p:sldId id="295" r:id="rId10"/>
    <p:sldId id="275" r:id="rId11"/>
    <p:sldId id="274" r:id="rId12"/>
    <p:sldId id="296" r:id="rId13"/>
    <p:sldId id="297" r:id="rId14"/>
    <p:sldId id="298" r:id="rId15"/>
    <p:sldId id="277" r:id="rId16"/>
    <p:sldId id="276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91" r:id="rId26"/>
    <p:sldId id="292" r:id="rId27"/>
    <p:sldId id="293" r:id="rId28"/>
    <p:sldId id="294" r:id="rId29"/>
  </p:sldIdLst>
  <p:sldSz cx="9144000" cy="6858000" type="screen4x3"/>
  <p:notesSz cx="7023100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624">
          <p15:clr>
            <a:srgbClr val="A4A3A4"/>
          </p15:clr>
        </p15:guide>
        <p15:guide id="2" pos="57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685"/>
    <p:restoredTop sz="94660"/>
  </p:normalViewPr>
  <p:slideViewPr>
    <p:cSldViewPr>
      <p:cViewPr>
        <p:scale>
          <a:sx n="93" d="100"/>
          <a:sy n="93" d="100"/>
        </p:scale>
        <p:origin x="-1350" y="-444"/>
      </p:cViewPr>
      <p:guideLst>
        <p:guide orient="horz" pos="624"/>
        <p:guide pos="5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43343" cy="467072"/>
          </a:xfrm>
          <a:prstGeom prst="rect">
            <a:avLst/>
          </a:prstGeom>
        </p:spPr>
        <p:txBody>
          <a:bodyPr vert="horz" lIns="93310" tIns="46655" rIns="93310" bIns="4665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8132" y="0"/>
            <a:ext cx="3043343" cy="467072"/>
          </a:xfrm>
          <a:prstGeom prst="rect">
            <a:avLst/>
          </a:prstGeom>
        </p:spPr>
        <p:txBody>
          <a:bodyPr vert="horz" lIns="93310" tIns="46655" rIns="93310" bIns="46655" rtlCol="0"/>
          <a:lstStyle>
            <a:lvl1pPr algn="r">
              <a:defRPr sz="1200"/>
            </a:lvl1pPr>
          </a:lstStyle>
          <a:p>
            <a:fld id="{6F9B66D8-D586-6B46-ABB6-773E4FC7525F}" type="datetimeFigureOut">
              <a:rPr lang="en-US" smtClean="0"/>
              <a:t>11/21/2016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7638" y="1163638"/>
            <a:ext cx="4187825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310" tIns="46655" rIns="93310" bIns="4665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2310" y="4480005"/>
            <a:ext cx="5618480" cy="3665458"/>
          </a:xfrm>
          <a:prstGeom prst="rect">
            <a:avLst/>
          </a:prstGeom>
        </p:spPr>
        <p:txBody>
          <a:bodyPr vert="horz" lIns="93310" tIns="46655" rIns="93310" bIns="46655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43343" cy="467071"/>
          </a:xfrm>
          <a:prstGeom prst="rect">
            <a:avLst/>
          </a:prstGeom>
        </p:spPr>
        <p:txBody>
          <a:bodyPr vert="horz" lIns="93310" tIns="46655" rIns="93310" bIns="4665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8132" y="8842030"/>
            <a:ext cx="3043343" cy="467071"/>
          </a:xfrm>
          <a:prstGeom prst="rect">
            <a:avLst/>
          </a:prstGeom>
        </p:spPr>
        <p:txBody>
          <a:bodyPr vert="horz" lIns="93310" tIns="46655" rIns="93310" bIns="46655" rtlCol="0" anchor="b"/>
          <a:lstStyle>
            <a:lvl1pPr algn="r">
              <a:defRPr sz="1200"/>
            </a:lvl1pPr>
          </a:lstStyle>
          <a:p>
            <a:fld id="{5CEB353C-816D-A442-BDDB-FEC34ABCC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0435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CEB353C-816D-A442-BDDB-FEC34ABCCCA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3968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209801"/>
            <a:ext cx="6400800" cy="685799"/>
          </a:xfrm>
        </p:spPr>
        <p:txBody>
          <a:bodyPr anchor="t"/>
          <a:lstStyle>
            <a:lvl1pPr algn="ctr">
              <a:defRPr b="1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71800"/>
            <a:ext cx="6400800" cy="4572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41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B2E3-3E40-5040-904C-5D9B1F512E40}" type="datetime1">
              <a:rPr lang="en-US" smtClean="0"/>
              <a:t>11/21/2016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62367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47800"/>
            <a:ext cx="4038600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47800"/>
            <a:ext cx="4038600" cy="46783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CB230B-F642-8349-A125-BF1F59E38F31}" type="datetime1">
              <a:rPr lang="en-US" smtClean="0"/>
              <a:t>11/21/2016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278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371600"/>
            <a:ext cx="4040188" cy="6096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57400"/>
            <a:ext cx="4040188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371600"/>
            <a:ext cx="4041775" cy="6096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57400"/>
            <a:ext cx="4041775" cy="4068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626EB9-9C7D-3A49-A17C-A84D39731E9F}" type="datetime1">
              <a:rPr lang="en-US" smtClean="0"/>
              <a:t>11/21/2016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91940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1AAD25-49FD-FA48-8544-F37D530E0C71}" type="datetime1">
              <a:rPr lang="en-US" smtClean="0"/>
              <a:t>11/21/2016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5224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6858000" cy="914400"/>
          </a:xfrm>
          <a:prstGeom prst="rect">
            <a:avLst/>
          </a:prstGeom>
        </p:spPr>
        <p:txBody>
          <a:bodyPr vert="horz" lIns="91440" tIns="45720" rIns="91440" bIns="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96200" y="6613525"/>
            <a:ext cx="990600" cy="1682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CA874-385D-7D40-8483-886A8DD3C4DA}" type="datetime1">
              <a:rPr lang="en-US" smtClean="0"/>
              <a:t>11/21/2016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356350"/>
            <a:ext cx="655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53400" y="6340475"/>
            <a:ext cx="533400" cy="196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2C37F8-DB9F-4D58-B490-F5ECA928C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051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</p:sldLayoutIdLst>
  <p:hf hdr="0" ftr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30188" indent="-222250" algn="l" defTabSz="914400" rtl="0" eaLnBrk="1" latinLnBrk="0" hangingPunct="1"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tabLst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87338" algn="l" defTabSz="914400" rtl="0" eaLnBrk="1" latinLnBrk="0" hangingPunct="1">
        <a:spcBef>
          <a:spcPts val="300"/>
        </a:spcBef>
        <a:spcAft>
          <a:spcPts val="600"/>
        </a:spcAft>
        <a:buFont typeface="Arial" panose="020B0604020202020204" pitchFamily="34" charset="0"/>
        <a:buChar char="–"/>
        <a:tabLst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ts val="300"/>
        </a:spcBef>
        <a:spcAft>
          <a:spcPts val="6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ts val="300"/>
        </a:spcBef>
        <a:spcAft>
          <a:spcPts val="60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ts val="300"/>
        </a:spcBef>
        <a:spcAft>
          <a:spcPts val="60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2133600"/>
            <a:ext cx="6400800" cy="1219200"/>
          </a:xfrm>
        </p:spPr>
        <p:txBody>
          <a:bodyPr>
            <a:normAutofit/>
          </a:bodyPr>
          <a:lstStyle/>
          <a:p>
            <a:r>
              <a:rPr lang="en-US" sz="4000" dirty="0" smtClean="0"/>
              <a:t>Valuing ‘Free’ Media in GDP:</a:t>
            </a:r>
            <a:br>
              <a:rPr lang="en-US" sz="4000" dirty="0" smtClean="0"/>
            </a:br>
            <a:r>
              <a:rPr lang="en-US" sz="3200" dirty="0" smtClean="0"/>
              <a:t>An Experimental Approach</a:t>
            </a:r>
            <a:endParaRPr lang="en-US" sz="3200" dirty="0"/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1066801" y="4953000"/>
            <a:ext cx="7343118" cy="16651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tabLst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chemeClr val="tx1"/>
                </a:solidFill>
                <a:latin typeface="Constantia" pitchFamily="18" charset="0"/>
              </a:rPr>
              <a:t>Leonard Nakamura, Jon Samuels</a:t>
            </a:r>
          </a:p>
          <a:p>
            <a:pPr>
              <a:spcBef>
                <a:spcPct val="50000"/>
              </a:spcBef>
            </a:pPr>
            <a:r>
              <a:rPr lang="en-US" sz="2400" b="1" dirty="0" smtClean="0">
                <a:solidFill>
                  <a:schemeClr val="tx1"/>
                </a:solidFill>
                <a:latin typeface="Constantia" pitchFamily="18" charset="0"/>
              </a:rPr>
              <a:t> and Rachel Soloveichik</a:t>
            </a:r>
          </a:p>
        </p:txBody>
      </p:sp>
    </p:spTree>
    <p:extLst>
      <p:ext uri="{BB962C8B-B14F-4D97-AF65-F5344CB8AC3E}">
        <p14:creationId xmlns:p14="http://schemas.microsoft.com/office/powerpoint/2010/main" val="37922840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Historical Research on ‘Free’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>
            <a:noAutofit/>
          </a:bodyPr>
          <a:lstStyle/>
          <a:p>
            <a:r>
              <a:rPr lang="en-US" sz="2400" dirty="0"/>
              <a:t>Borden (1935) was an early exploration of </a:t>
            </a:r>
            <a:r>
              <a:rPr lang="en-US" sz="2400" dirty="0" smtClean="0"/>
              <a:t>the </a:t>
            </a:r>
            <a:r>
              <a:rPr lang="en-US" sz="2400" dirty="0"/>
              <a:t>proportion of advertising devoted to subsidizing content provision</a:t>
            </a:r>
          </a:p>
          <a:p>
            <a:r>
              <a:rPr lang="en-US" sz="2400" dirty="0"/>
              <a:t>Extensive discussion of ‘free’ media in </a:t>
            </a:r>
            <a:r>
              <a:rPr lang="en-US" sz="2400" dirty="0" smtClean="0"/>
              <a:t>GDP during the 1970s</a:t>
            </a:r>
            <a:endParaRPr lang="en-US" sz="2400" dirty="0"/>
          </a:p>
          <a:p>
            <a:pPr lvl="1"/>
            <a:r>
              <a:rPr lang="en-US" sz="2100" dirty="0" err="1"/>
              <a:t>Ruggles</a:t>
            </a:r>
            <a:r>
              <a:rPr lang="en-US" sz="2100" dirty="0"/>
              <a:t> and </a:t>
            </a:r>
            <a:r>
              <a:rPr lang="en-US" sz="2100" dirty="0" err="1"/>
              <a:t>Ruggles</a:t>
            </a:r>
            <a:r>
              <a:rPr lang="en-US" sz="2100" dirty="0"/>
              <a:t> (1970), </a:t>
            </a:r>
            <a:r>
              <a:rPr lang="en-US" sz="2100" dirty="0" err="1"/>
              <a:t>Okun</a:t>
            </a:r>
            <a:r>
              <a:rPr lang="en-US" sz="2100" dirty="0"/>
              <a:t> (1971), </a:t>
            </a:r>
            <a:r>
              <a:rPr lang="en-US" sz="2100" dirty="0" err="1"/>
              <a:t>Jaszi</a:t>
            </a:r>
            <a:r>
              <a:rPr lang="en-US" sz="2100" dirty="0"/>
              <a:t> (1971), Eisner (1978). Kendrick (1979)</a:t>
            </a:r>
          </a:p>
          <a:p>
            <a:r>
              <a:rPr lang="en-US" sz="2400" dirty="0" err="1"/>
              <a:t>Cremeans</a:t>
            </a:r>
            <a:r>
              <a:rPr lang="en-US" sz="2400" dirty="0"/>
              <a:t> (1980) proposed a barter mechanism for measuring free media similar to the one we propose and estimated it</a:t>
            </a:r>
          </a:p>
          <a:p>
            <a:r>
              <a:rPr lang="en-US" sz="2400" dirty="0" err="1"/>
              <a:t>Vanoli</a:t>
            </a:r>
            <a:r>
              <a:rPr lang="en-US" sz="2400" dirty="0"/>
              <a:t> (2000) discussed it in a </a:t>
            </a:r>
            <a:r>
              <a:rPr lang="en-US" sz="2400" dirty="0" smtClean="0"/>
              <a:t>history </a:t>
            </a:r>
            <a:r>
              <a:rPr lang="en-US" sz="2400" dirty="0"/>
              <a:t>of national accounting</a:t>
            </a:r>
          </a:p>
          <a:p>
            <a:r>
              <a:rPr lang="en-US" sz="2400" dirty="0"/>
              <a:t>Nakamura (2005) modeled consumption gains </a:t>
            </a:r>
            <a:r>
              <a:rPr lang="en-US" sz="2400" dirty="0" smtClean="0"/>
              <a:t>in an expenditure model</a:t>
            </a:r>
          </a:p>
          <a:p>
            <a:r>
              <a:rPr lang="en-US" sz="2400" dirty="0" smtClean="0"/>
              <a:t>Soloveichik (2014) revived this approach for US GDP</a:t>
            </a:r>
          </a:p>
          <a:p>
            <a:r>
              <a:rPr lang="en-US" sz="2400" dirty="0" smtClean="0"/>
              <a:t>Soloveichik </a:t>
            </a:r>
            <a:r>
              <a:rPr lang="en-US" sz="2400" dirty="0"/>
              <a:t>and Nakamura (2015) calculated ‘free’ media across countries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7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Data </a:t>
            </a:r>
            <a:r>
              <a:rPr lang="en-US" dirty="0" smtClean="0"/>
              <a:t>Used to Track Advertising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 fontScale="85000" lnSpcReduction="10000"/>
          </a:bodyPr>
          <a:lstStyle/>
          <a:p>
            <a:r>
              <a:rPr lang="en-US" dirty="0" smtClean="0"/>
              <a:t>We </a:t>
            </a:r>
            <a:r>
              <a:rPr lang="en-US" dirty="0"/>
              <a:t>split </a:t>
            </a:r>
            <a:r>
              <a:rPr lang="en-US" dirty="0" smtClean="0"/>
              <a:t>advertising </a:t>
            </a:r>
            <a:r>
              <a:rPr lang="en-US" dirty="0"/>
              <a:t>into: a) </a:t>
            </a:r>
            <a:r>
              <a:rPr lang="en-US" dirty="0" smtClean="0"/>
              <a:t>print newspaper or magazines </a:t>
            </a:r>
            <a:r>
              <a:rPr lang="en-US" dirty="0"/>
              <a:t>; b) </a:t>
            </a:r>
            <a:r>
              <a:rPr lang="en-US" dirty="0" smtClean="0"/>
              <a:t>broadcast radio or television; c) cable, satellite and other subscription video; d) online media.</a:t>
            </a:r>
          </a:p>
          <a:p>
            <a:pPr lvl="1"/>
            <a:r>
              <a:rPr lang="en-US" dirty="0" smtClean="0"/>
              <a:t>Each category has its time series of nominal expenditures, media prices and advertising viewership prices.</a:t>
            </a:r>
          </a:p>
          <a:p>
            <a:r>
              <a:rPr lang="en-US" dirty="0"/>
              <a:t>Our primary source is the 2007 Economic Census</a:t>
            </a:r>
          </a:p>
          <a:p>
            <a:pPr lvl="1"/>
            <a:r>
              <a:rPr lang="en-US" dirty="0"/>
              <a:t>The Economic Census reports advertising by media category and industry.</a:t>
            </a:r>
          </a:p>
          <a:p>
            <a:pPr lvl="1"/>
            <a:r>
              <a:rPr lang="en-US" dirty="0"/>
              <a:t>We include all advertising revenue, regardless of whether consumers pay zero out-of-pocket or a subsidized price.</a:t>
            </a:r>
          </a:p>
          <a:p>
            <a:pPr lvl="1"/>
            <a:r>
              <a:rPr lang="en-US" dirty="0"/>
              <a:t>Our annual data is taken from the Service Annual Survey, the CS Ad expenditure dataset and other sources.</a:t>
            </a:r>
          </a:p>
          <a:p>
            <a:pPr marL="398462" lvl="1" indent="0">
              <a:buNone/>
            </a:pPr>
            <a:endParaRPr lang="en-US" dirty="0" smtClean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634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Nominal </a:t>
            </a:r>
            <a:r>
              <a:rPr lang="en-US" sz="2800" dirty="0" smtClean="0"/>
              <a:t>Advertising Expenditures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867400"/>
            <a:ext cx="8229600" cy="838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/>
              <a:t>The explosion in online media is balanced out by drop in print media.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Consumers have also substituted from broadcast television to cable </a:t>
            </a:r>
            <a:r>
              <a:rPr lang="en-US" sz="1800" dirty="0" smtClean="0"/>
              <a:t>television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12</a:t>
            </a:fld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219200"/>
            <a:ext cx="8153399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8288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Expenditure Share for Media Content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172200"/>
            <a:ext cx="8229600" cy="5334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/>
              <a:t>(Media Content Costs) = (Total Advertising Revenue) – (Ad-Related Costs</a:t>
            </a:r>
            <a:r>
              <a:rPr lang="en-US" sz="1800" dirty="0" smtClean="0"/>
              <a:t>)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13</a:t>
            </a:fld>
            <a:endParaRPr lang="en-US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94057"/>
            <a:ext cx="8475785" cy="48257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828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Consumer Share for Media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43600"/>
            <a:ext cx="8229600" cy="76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 smtClean="0"/>
              <a:t>For online media, we use survey data to split personal and work Internet use</a:t>
            </a:r>
          </a:p>
          <a:p>
            <a:pPr>
              <a:lnSpc>
                <a:spcPct val="90000"/>
              </a:lnSpc>
            </a:pPr>
            <a:r>
              <a:rPr lang="en-US" sz="1800" dirty="0" smtClean="0"/>
              <a:t>For other media categories, we use the Economic Census and our best judgement.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14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219200"/>
            <a:ext cx="83058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408288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Nominal </a:t>
            </a:r>
            <a:r>
              <a:rPr lang="en-US" sz="2800" dirty="0" smtClean="0"/>
              <a:t>‘Free’ </a:t>
            </a:r>
            <a:r>
              <a:rPr lang="en-US" sz="2800" dirty="0"/>
              <a:t>Consumer Entertainment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943600"/>
            <a:ext cx="8229600" cy="7620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 smtClean="0"/>
              <a:t>Advertising-supported consumer entertainment has hovered around 0.5% of nominal GDP back to 1929 – so measured GDP growth doesn’t change much.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15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956" y="1143000"/>
            <a:ext cx="8469443" cy="472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52674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Prices for Ad-Supported Media Are Hard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rmAutofit/>
          </a:bodyPr>
          <a:lstStyle/>
          <a:p>
            <a:r>
              <a:rPr lang="en-US" sz="2700" dirty="0" smtClean="0"/>
              <a:t>Quality is extremely difficult to measure</a:t>
            </a:r>
          </a:p>
          <a:p>
            <a:pPr lvl="1"/>
            <a:r>
              <a:rPr lang="en-US" sz="2400" dirty="0" smtClean="0"/>
              <a:t>The </a:t>
            </a:r>
            <a:r>
              <a:rPr lang="en-US" sz="2400" dirty="0"/>
              <a:t>media experience depends on not only the media program, but also consumer inputs like smartphones</a:t>
            </a:r>
            <a:r>
              <a:rPr lang="en-US" sz="2400" dirty="0" smtClean="0"/>
              <a:t>.</a:t>
            </a:r>
          </a:p>
          <a:p>
            <a:pPr lvl="1"/>
            <a:r>
              <a:rPr lang="en-US" sz="2400" dirty="0"/>
              <a:t>C</a:t>
            </a:r>
            <a:r>
              <a:rPr lang="en-US" sz="2400" dirty="0" smtClean="0"/>
              <a:t>onsumer </a:t>
            </a:r>
            <a:r>
              <a:rPr lang="en-US" sz="2400" dirty="0"/>
              <a:t>preferences differ across people and over time.</a:t>
            </a:r>
          </a:p>
          <a:p>
            <a:r>
              <a:rPr lang="en-US" sz="2700" dirty="0" smtClean="0"/>
              <a:t>Our </a:t>
            </a:r>
            <a:r>
              <a:rPr lang="en-US" sz="2700" dirty="0"/>
              <a:t>price indexes are mostly based on BEA’s pre-existing price indexes for inputs to media production and output prices for similar goods.</a:t>
            </a:r>
          </a:p>
          <a:p>
            <a:pPr lvl="1"/>
            <a:r>
              <a:rPr lang="en-US" sz="2700" dirty="0"/>
              <a:t>These price indexes do not account for network effects or other quality change</a:t>
            </a:r>
            <a:r>
              <a:rPr lang="en-US" sz="2700" dirty="0" smtClean="0"/>
              <a:t>.</a:t>
            </a:r>
            <a:endParaRPr lang="en-US" sz="27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58246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Prices for </a:t>
            </a:r>
            <a:r>
              <a:rPr lang="en-US" sz="2800" dirty="0" smtClean="0"/>
              <a:t>‘Free’ </a:t>
            </a:r>
            <a:r>
              <a:rPr lang="en-US" sz="2800" dirty="0"/>
              <a:t>Media vs. GDP Prices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117" y="5486400"/>
            <a:ext cx="8229600" cy="11731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/>
              <a:t>Online media uses a lot of computers, so its production costs have dropped.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Cable television also uses computers to film programs and then transmit them.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In contrast, print media and broadcast media use less computers in production.</a:t>
            </a:r>
          </a:p>
          <a:p>
            <a:pPr>
              <a:lnSpc>
                <a:spcPct val="90000"/>
              </a:lnSpc>
            </a:pP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17</a:t>
            </a:fld>
            <a:endParaRPr lang="en-US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344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97246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Prices for Online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257800"/>
            <a:ext cx="8229600" cy="1325563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Software is the main input, so online media prices track software prices closely.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Internet companies also require servers to run their software and a few workers to deal with overhead.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Programmers have gotten much more productive at writing pre-packaged software and running server farms to provide cloud computing. 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As an upper bound on prices, we assume the same productivity growth for Internet software programmers.</a:t>
            </a:r>
          </a:p>
          <a:p>
            <a:pPr>
              <a:lnSpc>
                <a:spcPct val="90000"/>
              </a:lnSpc>
            </a:pPr>
            <a:r>
              <a:rPr lang="en-US" sz="2000" dirty="0"/>
              <a:t>These price indexes don’t take into account network effects and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18</a:t>
            </a:fld>
            <a:endParaRPr lang="en-US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55" y="1371600"/>
            <a:ext cx="8229600" cy="3608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04350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Prices for Print Media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8636" y="5410200"/>
            <a:ext cx="8229600" cy="132556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We use book prices a proxy for newspaper writing costs.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Newspapers (typically) require more outside research than books, so we include telephone service and online media costs in our index.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19</a:t>
            </a:fld>
            <a:endParaRPr lang="en-US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87" y="1447800"/>
            <a:ext cx="8266113" cy="3819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8489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02920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400" dirty="0"/>
              <a:t>‘</a:t>
            </a:r>
            <a:r>
              <a:rPr lang="en-US" dirty="0"/>
              <a:t>Free’ </a:t>
            </a:r>
            <a:r>
              <a:rPr lang="en-US" dirty="0" smtClean="0"/>
              <a:t>media like Google or broadcast television are </a:t>
            </a:r>
            <a:r>
              <a:rPr lang="en-US" dirty="0"/>
              <a:t>economic products– but they don’t show up as final expenditures in GDP</a:t>
            </a:r>
            <a:r>
              <a:rPr lang="en-US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Some researchers believe that ‘free’ media is worth $2 trillion (</a:t>
            </a:r>
            <a:r>
              <a:rPr lang="en-US" dirty="0" err="1" smtClean="0"/>
              <a:t>Brynjolfsson</a:t>
            </a:r>
            <a:r>
              <a:rPr lang="en-US" dirty="0" smtClean="0"/>
              <a:t> and Oh 2012).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/>
              <a:t>Most ‘free’ </a:t>
            </a:r>
            <a:r>
              <a:rPr lang="en-US" dirty="0" smtClean="0"/>
              <a:t>media is </a:t>
            </a:r>
            <a:r>
              <a:rPr lang="en-US" dirty="0"/>
              <a:t>supported </a:t>
            </a:r>
            <a:r>
              <a:rPr lang="en-US" dirty="0" smtClean="0"/>
              <a:t>by advertising.</a:t>
            </a:r>
            <a:endParaRPr lang="en-US" dirty="0"/>
          </a:p>
          <a:p>
            <a:pPr lvl="1">
              <a:lnSpc>
                <a:spcPct val="90000"/>
              </a:lnSpc>
            </a:pPr>
            <a:r>
              <a:rPr lang="en-US" dirty="0"/>
              <a:t>We tweak the GDP formula to </a:t>
            </a:r>
            <a:r>
              <a:rPr lang="en-US" dirty="0" smtClean="0"/>
              <a:t>count advertising-supported consumer entertainment in final output.</a:t>
            </a:r>
          </a:p>
          <a:p>
            <a:pPr lvl="1"/>
            <a:r>
              <a:rPr lang="en-US" dirty="0" smtClean="0"/>
              <a:t>Based on advertising expenditures, we estimate ‘free’ media only added $86 billion to GDP in 2012.</a:t>
            </a:r>
          </a:p>
          <a:p>
            <a:pPr lvl="1"/>
            <a:r>
              <a:rPr lang="en-US" dirty="0"/>
              <a:t>We’re currently studying marketing-supported information like </a:t>
            </a:r>
            <a:r>
              <a:rPr lang="en-US" dirty="0" smtClean="0"/>
              <a:t>MLB.com.  We estimate ‘free’ information added another $106 billion in 2012.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66776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Prices for Broadcast Radio and Television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0"/>
            <a:ext cx="8229600" cy="1325563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This price index is preliminary.  For now, we calculate an implicit price index for the airwaves based on radio station sale prices reported by Duncan (2004)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Duncan’s data only covers 1975-2004.  Before 1975, we use nominal revenue per station as a proxy.  After 2004, we use cell phone service prices as a proxy.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20</a:t>
            </a:fld>
            <a:endParaRPr lang="en-US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32" y="1371600"/>
            <a:ext cx="8479268" cy="3908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4167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Prices for Cable and Other Non-Broadcast Television Or Radio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5484188"/>
            <a:ext cx="8229600" cy="1325563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This category includes satellite cable, broadcast networks watched through a cable subscription, online video like YouTube and online audio like Pandora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Unlike broadcast radio or television, none of these subcategories rely on the public airwaves.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73EE50-51F9-E244-ADBF-DF61D5ECAC24}" type="datetime1">
              <a:rPr lang="en-US" smtClean="0"/>
              <a:t>11/21/2016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21</a:t>
            </a:fld>
            <a:endParaRPr lang="en-US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912" y="1219200"/>
            <a:ext cx="8004175" cy="419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79794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Measuring Prices for Ad Viewership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81600"/>
          </a:xfrm>
        </p:spPr>
        <p:txBody>
          <a:bodyPr>
            <a:noAutofit/>
          </a:bodyPr>
          <a:lstStyle/>
          <a:p>
            <a:r>
              <a:rPr lang="en-US" sz="2700" dirty="0"/>
              <a:t>As with all inputs, neither the price nor quantity of advertising viewership </a:t>
            </a:r>
            <a:r>
              <a:rPr lang="en-US" sz="2700" dirty="0" smtClean="0"/>
              <a:t>has </a:t>
            </a:r>
            <a:r>
              <a:rPr lang="en-US" sz="2700" dirty="0"/>
              <a:t>any direct effect on final </a:t>
            </a:r>
            <a:r>
              <a:rPr lang="en-US" sz="2700" dirty="0" smtClean="0"/>
              <a:t>expenditures.</a:t>
            </a:r>
          </a:p>
          <a:p>
            <a:pPr lvl="1"/>
            <a:r>
              <a:rPr lang="en-US" sz="2400" dirty="0" smtClean="0"/>
              <a:t>Input </a:t>
            </a:r>
            <a:r>
              <a:rPr lang="en-US" sz="2400" dirty="0"/>
              <a:t>price and quantities do change measured TFP.</a:t>
            </a:r>
          </a:p>
          <a:p>
            <a:r>
              <a:rPr lang="en-US" sz="2700" dirty="0" smtClean="0"/>
              <a:t>We calculate viewership prices indirectly:</a:t>
            </a:r>
          </a:p>
          <a:p>
            <a:pPr lvl="1"/>
            <a:r>
              <a:rPr lang="en-US" sz="2400" dirty="0" smtClean="0"/>
              <a:t>First</a:t>
            </a:r>
            <a:r>
              <a:rPr lang="en-US" sz="2400" dirty="0"/>
              <a:t>, we estimate a </a:t>
            </a:r>
            <a:r>
              <a:rPr lang="en-US" sz="2400" dirty="0" smtClean="0"/>
              <a:t>advertising viewership quantities</a:t>
            </a:r>
          </a:p>
          <a:p>
            <a:pPr lvl="1"/>
            <a:r>
              <a:rPr lang="en-US" sz="2400" dirty="0" smtClean="0"/>
              <a:t>We </a:t>
            </a:r>
            <a:r>
              <a:rPr lang="en-US" sz="2400" dirty="0"/>
              <a:t>then divide nominal advertising revenue by our quantity index to get prices.</a:t>
            </a:r>
          </a:p>
          <a:p>
            <a:r>
              <a:rPr lang="en-US" sz="2700" dirty="0" smtClean="0"/>
              <a:t>Our quantity indexes are based on a variety of sources.</a:t>
            </a:r>
            <a:endParaRPr lang="en-US" sz="27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28A7-20E5-134C-A0CB-D6DFE774BD1C}" type="datetime1">
              <a:rPr lang="en-US" smtClean="0"/>
              <a:t>11/21/2016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013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Background on TFP Calculations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900" dirty="0"/>
              <a:t>When calculating TFP, we added new output and new input for each industry.</a:t>
            </a:r>
          </a:p>
          <a:p>
            <a:pPr lvl="1"/>
            <a:r>
              <a:rPr lang="en-US" sz="1500" dirty="0"/>
              <a:t>Media companies produce ‘free’ media and barter them for advertising viewership.</a:t>
            </a:r>
          </a:p>
          <a:p>
            <a:pPr lvl="1"/>
            <a:r>
              <a:rPr lang="en-US" sz="1500" dirty="0"/>
              <a:t>The household sector produces  advertising viewership and barters it for ‘free’ entertainment</a:t>
            </a:r>
          </a:p>
          <a:p>
            <a:pPr lvl="1"/>
            <a:r>
              <a:rPr lang="en-US" sz="1500" dirty="0"/>
              <a:t>Companies produce advertising viewership and barter it for ‘free’ business information</a:t>
            </a:r>
          </a:p>
          <a:p>
            <a:r>
              <a:rPr lang="en-US" sz="1900" dirty="0"/>
              <a:t>We calculated industry-level TFP for each of the 63 business sector industries tracked by BEA and BLS in their joint production accounts.</a:t>
            </a:r>
          </a:p>
          <a:p>
            <a:pPr lvl="1"/>
            <a:r>
              <a:rPr lang="en-US" sz="1500" dirty="0"/>
              <a:t>Our historical data is taken from Jorgenson, Ho, Samuels (2015)</a:t>
            </a:r>
          </a:p>
          <a:p>
            <a:pPr lvl="1"/>
            <a:r>
              <a:rPr lang="en-US" sz="1500" dirty="0"/>
              <a:t>We do not calculate TFP for the government sector or the newly introduced household viewership sector. </a:t>
            </a:r>
          </a:p>
          <a:p>
            <a:pPr lvl="1"/>
            <a:r>
              <a:rPr lang="en-US" sz="1500" dirty="0"/>
              <a:t>Our graphs split the 63 industries into two groups: media companies and all other industries.</a:t>
            </a:r>
          </a:p>
          <a:p>
            <a:pPr lvl="1"/>
            <a:r>
              <a:rPr lang="en-US" sz="1500" dirty="0"/>
              <a:t>When calculating aggregate TFP, we weight each industry based on gross output.</a:t>
            </a:r>
          </a:p>
          <a:p>
            <a:r>
              <a:rPr lang="en-US" sz="1900" dirty="0"/>
              <a:t>We calculate the TFP impact for each media category separately.</a:t>
            </a:r>
            <a:endParaRPr lang="en-US" sz="1500" dirty="0"/>
          </a:p>
          <a:p>
            <a:pPr lvl="1"/>
            <a:r>
              <a:rPr lang="en-US" sz="1500" dirty="0"/>
              <a:t>Results are similar if we calculate the joint impact of all advertising supported media.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5828A7-20E5-134C-A0CB-D6DFE774BD1C}" type="datetime1">
              <a:rPr lang="en-US" smtClean="0"/>
              <a:t>11/21/2016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176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600" dirty="0"/>
              <a:t>Change in Business Sector TFP </a:t>
            </a:r>
            <a:r>
              <a:rPr lang="en-US" sz="2600" dirty="0" smtClean="0"/>
              <a:t>from ‘Free’ Media</a:t>
            </a:r>
            <a:endParaRPr lang="en-US" sz="2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521" y="5208572"/>
            <a:ext cx="8229600" cy="132556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Consistent with previous research, measured TFP growth would be higher if ‘free’ online media was included in the I-O accounts.</a:t>
            </a:r>
          </a:p>
          <a:p>
            <a:pPr lvl="1">
              <a:lnSpc>
                <a:spcPct val="90000"/>
              </a:lnSpc>
            </a:pPr>
            <a:r>
              <a:rPr lang="en-US" sz="1600" dirty="0"/>
              <a:t>However, the increase in TFP growth is relatively small and not nearly enough to reverse the recent slowdown in productivity growth</a:t>
            </a:r>
            <a:r>
              <a:rPr lang="en-US" sz="1600" dirty="0" smtClean="0"/>
              <a:t>.</a:t>
            </a:r>
          </a:p>
          <a:p>
            <a:pPr>
              <a:lnSpc>
                <a:spcPct val="90000"/>
              </a:lnSpc>
            </a:pPr>
            <a:r>
              <a:rPr lang="en-US" sz="2100" dirty="0"/>
              <a:t>The graph </a:t>
            </a:r>
            <a:r>
              <a:rPr lang="en-US" sz="2100" dirty="0" smtClean="0"/>
              <a:t>shows </a:t>
            </a:r>
            <a:r>
              <a:rPr lang="en-US" sz="2100" dirty="0"/>
              <a:t>aggregate TFP, but </a:t>
            </a:r>
            <a:r>
              <a:rPr lang="en-US" sz="2100" dirty="0" smtClean="0"/>
              <a:t>we’ve also </a:t>
            </a:r>
            <a:r>
              <a:rPr lang="en-US" sz="2100" dirty="0"/>
              <a:t>calculated TFP </a:t>
            </a:r>
            <a:r>
              <a:rPr lang="en-US" sz="2100" dirty="0" smtClean="0"/>
              <a:t>by industry</a:t>
            </a:r>
            <a:endParaRPr lang="en-US" sz="21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24</a:t>
            </a:fld>
            <a:endParaRPr lang="en-US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098" y="1066800"/>
            <a:ext cx="8380702" cy="4095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0232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100" dirty="0" smtClean="0"/>
              <a:t>Other Examples of Media Mismeasurement?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>
            <a:normAutofit fontScale="92500" lnSpcReduction="10000"/>
          </a:bodyPr>
          <a:lstStyle/>
          <a:p>
            <a:r>
              <a:rPr lang="en-US" sz="1600" dirty="0"/>
              <a:t>Rapid rises in data usage on the order of Moore’s Law:</a:t>
            </a:r>
          </a:p>
          <a:p>
            <a:pPr lvl="1"/>
            <a:r>
              <a:rPr lang="en-US" sz="1200" dirty="0"/>
              <a:t>U.S. cellular data traffic: 0.39 petabytes in 2010 to 4.06 petabytes in 2014 (CTIA)</a:t>
            </a:r>
          </a:p>
          <a:p>
            <a:pPr lvl="1"/>
            <a:r>
              <a:rPr lang="en-US" sz="1200" dirty="0"/>
              <a:t>U.S. Internet data traffic: 36 </a:t>
            </a:r>
            <a:r>
              <a:rPr lang="en-US" sz="1200" dirty="0" err="1"/>
              <a:t>exabytes</a:t>
            </a:r>
            <a:r>
              <a:rPr lang="en-US" sz="1200" dirty="0"/>
              <a:t> in 2008 to 157 </a:t>
            </a:r>
            <a:r>
              <a:rPr lang="en-US" sz="1200" dirty="0" err="1"/>
              <a:t>exabytes</a:t>
            </a:r>
            <a:r>
              <a:rPr lang="en-US" sz="1200" dirty="0"/>
              <a:t> in in 2012 (Cisco)</a:t>
            </a:r>
          </a:p>
          <a:p>
            <a:r>
              <a:rPr lang="en-US" sz="1600" dirty="0"/>
              <a:t>Are BEA’s published NIPA’s capturing these changes?</a:t>
            </a:r>
          </a:p>
          <a:p>
            <a:pPr lvl="1"/>
            <a:r>
              <a:rPr lang="en-US" sz="1200" dirty="0"/>
              <a:t>U.S. real PCE for cellular phone services rises from 5% per year from 2010 to 2014.</a:t>
            </a:r>
          </a:p>
          <a:p>
            <a:pPr lvl="1"/>
            <a:r>
              <a:rPr lang="en-US" sz="1200" dirty="0"/>
              <a:t>U.S. real PCE for Internet access rises from 13% per year from 2008 to 2012.</a:t>
            </a:r>
          </a:p>
          <a:p>
            <a:r>
              <a:rPr lang="en-US" sz="1600" dirty="0"/>
              <a:t>Greenstein and McDevitt (2011a,b) take two different routes to measuring deflator for broadband from 2004 to 2009, show declines of about 2 % a year</a:t>
            </a:r>
          </a:p>
          <a:p>
            <a:r>
              <a:rPr lang="en-US" sz="1600" dirty="0" err="1"/>
              <a:t>Nevo</a:t>
            </a:r>
            <a:r>
              <a:rPr lang="en-US" sz="1600" dirty="0"/>
              <a:t> et al (2015) show that heterogeneity in broadband demand is large and important.</a:t>
            </a:r>
          </a:p>
          <a:p>
            <a:r>
              <a:rPr lang="en-US" sz="1600" dirty="0"/>
              <a:t>Byrne and </a:t>
            </a:r>
            <a:r>
              <a:rPr lang="en-US" sz="1600" dirty="0" err="1"/>
              <a:t>Corrado</a:t>
            </a:r>
            <a:r>
              <a:rPr lang="en-US" sz="1600" dirty="0"/>
              <a:t> (2015) show that quality-adjusted prices for telecommunications equipment have fallen 10% per year since 1985.</a:t>
            </a:r>
          </a:p>
          <a:p>
            <a:r>
              <a:rPr lang="en-US" sz="1600" dirty="0"/>
              <a:t>The telecommunication sector is much larger than the online media industry alone</a:t>
            </a:r>
          </a:p>
          <a:p>
            <a:pPr lvl="1"/>
            <a:r>
              <a:rPr lang="en-US" sz="1200" dirty="0"/>
              <a:t>Nominal PCE for cellular phone  and Internet access rose from 0.1 percent of GDP in 1994 to </a:t>
            </a:r>
            <a:r>
              <a:rPr lang="en-US" sz="1200" dirty="0" err="1"/>
              <a:t>to</a:t>
            </a:r>
            <a:r>
              <a:rPr lang="en-US" sz="1200" dirty="0"/>
              <a:t> 1.2 percent in 2014.  </a:t>
            </a:r>
          </a:p>
          <a:p>
            <a:pPr lvl="1"/>
            <a:r>
              <a:rPr lang="en-US" sz="1200" dirty="0"/>
              <a:t>Because the telecommunications sector is larger, it has more potential to impact aggregate TFP growth.</a:t>
            </a:r>
          </a:p>
          <a:p>
            <a:r>
              <a:rPr lang="en-US" sz="1600" dirty="0"/>
              <a:t>However, new price indexes for telecommunications and other IT goods and services are not directly related to the conceptual question of how to measure online media.</a:t>
            </a:r>
          </a:p>
          <a:p>
            <a:pPr lvl="1"/>
            <a:r>
              <a:rPr lang="en-US" sz="1200" dirty="0"/>
              <a:t>Research on hedonic computer prices started long before the Internet (Triplett 1989).</a:t>
            </a:r>
          </a:p>
          <a:p>
            <a:pPr lvl="1"/>
            <a:r>
              <a:rPr lang="en-US" sz="1200" dirty="0"/>
              <a:t>This paper will focus on advertising-supported media and not attempt to solve every possible Silicon Valley puzzle.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25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606175" y="1066800"/>
            <a:ext cx="6858000" cy="381000"/>
          </a:xfrm>
          <a:prstGeom prst="rect">
            <a:avLst/>
          </a:prstGeom>
        </p:spPr>
        <p:txBody>
          <a:bodyPr vert="horz" lIns="91440" tIns="45720" rIns="91440" bIns="0" rtlCol="0" anchor="ctr">
            <a:normAutofit fontScale="97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 smtClean="0"/>
              <a:t>Access to the Internet by cell phone and broadband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53515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An omission from our </a:t>
            </a:r>
            <a:r>
              <a:rPr lang="en-US" sz="4400" dirty="0" smtClean="0"/>
              <a:t>model: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983163"/>
          </a:xfrm>
        </p:spPr>
        <p:txBody>
          <a:bodyPr>
            <a:normAutofit fontScale="92500" lnSpcReduction="20000"/>
          </a:bodyPr>
          <a:lstStyle/>
          <a:p>
            <a:r>
              <a:rPr lang="en-US" sz="2700" dirty="0"/>
              <a:t>In this section, we explore non-media Internet start-ups like Uber or Amazon which offer content below cost </a:t>
            </a:r>
            <a:r>
              <a:rPr lang="en-US" sz="2700" dirty="0" smtClean="0"/>
              <a:t>temporarily.</a:t>
            </a:r>
          </a:p>
          <a:p>
            <a:pPr lvl="1"/>
            <a:r>
              <a:rPr lang="en-US" sz="2300" dirty="0" smtClean="0"/>
              <a:t>These </a:t>
            </a:r>
            <a:r>
              <a:rPr lang="en-US" sz="2300" dirty="0"/>
              <a:t>companies rely on positive network externalities.</a:t>
            </a:r>
          </a:p>
          <a:p>
            <a:r>
              <a:rPr lang="en-US" sz="2700" dirty="0" smtClean="0"/>
              <a:t>Equity </a:t>
            </a:r>
            <a:r>
              <a:rPr lang="en-US" sz="2700" dirty="0"/>
              <a:t>valuation:</a:t>
            </a:r>
          </a:p>
          <a:p>
            <a:pPr lvl="1"/>
            <a:r>
              <a:rPr lang="en-US" sz="2300" dirty="0"/>
              <a:t>Google, Facebook, Yahoo!, LinkedIn and Twitter together had an equity value of $650 B in 2015, up from $50 B in 2005.</a:t>
            </a:r>
          </a:p>
          <a:p>
            <a:pPr lvl="1"/>
            <a:r>
              <a:rPr lang="en-US" sz="2300" dirty="0"/>
              <a:t>U.S. Unicorns had $300 B in equity value in 2015 (CB Insights)</a:t>
            </a:r>
          </a:p>
          <a:p>
            <a:r>
              <a:rPr lang="en-US" sz="2700" dirty="0" smtClean="0"/>
              <a:t>Private </a:t>
            </a:r>
            <a:r>
              <a:rPr lang="en-US" sz="2700" dirty="0"/>
              <a:t>placement </a:t>
            </a:r>
            <a:r>
              <a:rPr lang="en-US" sz="2700" dirty="0" smtClean="0"/>
              <a:t>(these </a:t>
            </a:r>
            <a:r>
              <a:rPr lang="en-US" sz="2700" dirty="0"/>
              <a:t>are the streams of investment money available for firm investments):</a:t>
            </a:r>
          </a:p>
          <a:p>
            <a:pPr lvl="1"/>
            <a:r>
              <a:rPr lang="en-US" sz="2300" dirty="0"/>
              <a:t>Internet firms raised $85 B in private placements from 1999-2001, $75 B in private placements from 2013-2015 (S&amp;P Capital IQ)</a:t>
            </a:r>
          </a:p>
          <a:p>
            <a:r>
              <a:rPr lang="en-US" sz="2700" dirty="0"/>
              <a:t>We analyze URL firms using the same methodology developed earlier for advertising-supported </a:t>
            </a:r>
            <a:r>
              <a:rPr lang="en-US" sz="2700" dirty="0" smtClean="0"/>
              <a:t>media</a:t>
            </a:r>
            <a:endParaRPr lang="en-US" sz="27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26</a:t>
            </a:fld>
            <a:endParaRPr lang="en-US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597613" y="1066800"/>
            <a:ext cx="6858000" cy="685800"/>
          </a:xfrm>
          <a:prstGeom prst="rect">
            <a:avLst/>
          </a:prstGeom>
        </p:spPr>
        <p:txBody>
          <a:bodyPr vert="horz" lIns="91440" tIns="45720" rIns="91440" bIns="0" rtlCol="0" anchor="ctr">
            <a:normAutofit fontScale="82500" lnSpcReduction="10000"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accent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400" dirty="0" smtClean="0"/>
              <a:t>URL: Ubiquity now, Revenues Later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455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Change in Private Sector TFP with URL Adjustment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257800"/>
            <a:ext cx="8229600" cy="132556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sz="2000" dirty="0"/>
              <a:t>Adding the URL adjustment increases the quantity of output supplied by Internet companies, raising nominal and real output and thus TFP </a:t>
            </a:r>
            <a:r>
              <a:rPr lang="en-US" sz="2000" dirty="0" smtClean="0"/>
              <a:t>growth.</a:t>
            </a:r>
          </a:p>
          <a:p>
            <a:pPr>
              <a:lnSpc>
                <a:spcPct val="90000"/>
              </a:lnSpc>
            </a:pPr>
            <a:r>
              <a:rPr lang="en-US" sz="2000" dirty="0" smtClean="0"/>
              <a:t>The recent burst of URL over the period 2013-15 is not in this graph, which ends in 2012, but the boost is smaller than from the 1999-2001 episode.</a:t>
            </a:r>
          </a:p>
          <a:p>
            <a:pPr>
              <a:lnSpc>
                <a:spcPct val="90000"/>
              </a:lnSpc>
            </a:pPr>
            <a:endParaRPr lang="en-US" sz="20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27</a:t>
            </a:fld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35" y="1143000"/>
            <a:ext cx="8229600" cy="404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65359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/>
              <a:t>We recalculated GDP when ‘free’ </a:t>
            </a:r>
            <a:r>
              <a:rPr lang="en-US" dirty="0" smtClean="0"/>
              <a:t>media </a:t>
            </a:r>
            <a:r>
              <a:rPr lang="en-US" dirty="0"/>
              <a:t>is included in final expenditures.</a:t>
            </a:r>
          </a:p>
          <a:p>
            <a:r>
              <a:rPr lang="en-US" dirty="0"/>
              <a:t>We find a small increase in recent GDP growth, but not enough to </a:t>
            </a:r>
            <a:r>
              <a:rPr lang="en-US" dirty="0" smtClean="0"/>
              <a:t>fix the </a:t>
            </a:r>
            <a:r>
              <a:rPr lang="en-US" dirty="0"/>
              <a:t>recent </a:t>
            </a:r>
            <a:r>
              <a:rPr lang="en-US" dirty="0" smtClean="0"/>
              <a:t>stagnation.</a:t>
            </a:r>
            <a:endParaRPr lang="en-US" dirty="0"/>
          </a:p>
          <a:p>
            <a:pPr lvl="1"/>
            <a:r>
              <a:rPr lang="en-US" sz="2400" dirty="0" smtClean="0"/>
              <a:t>This GDP result is not inconsistent with papers finding  huge consumer surplus from the Internet.  (</a:t>
            </a:r>
            <a:r>
              <a:rPr lang="en-US" sz="2400" dirty="0" err="1"/>
              <a:t>Brynjolfsson</a:t>
            </a:r>
            <a:r>
              <a:rPr lang="en-US" sz="2400" dirty="0"/>
              <a:t> and Oh 2012, Varian 2011, Ito 2013, </a:t>
            </a:r>
            <a:r>
              <a:rPr lang="en-US" sz="2400" dirty="0" err="1"/>
              <a:t>Aeppel</a:t>
            </a:r>
            <a:r>
              <a:rPr lang="en-US" sz="2400" dirty="0"/>
              <a:t> 2015).</a:t>
            </a:r>
          </a:p>
          <a:p>
            <a:r>
              <a:rPr lang="en-US" dirty="0"/>
              <a:t>Before </a:t>
            </a:r>
            <a:r>
              <a:rPr lang="en-US" dirty="0" smtClean="0"/>
              <a:t>1998, </a:t>
            </a:r>
            <a:r>
              <a:rPr lang="en-US" dirty="0"/>
              <a:t>long-term GDP growth is unchanged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603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000" dirty="0"/>
              <a:t>Preview of Results: Revisions to real GDP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2959" y="5791200"/>
            <a:ext cx="8229600" cy="8382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 smtClean="0"/>
              <a:t>‘Free’ online media has been growing rapidly, but it’s still </a:t>
            </a:r>
            <a:r>
              <a:rPr lang="en-US" sz="1800" dirty="0" smtClean="0"/>
              <a:t>relatively small.</a:t>
            </a:r>
            <a:endParaRPr lang="en-US" sz="1800" dirty="0" smtClean="0"/>
          </a:p>
          <a:p>
            <a:pPr>
              <a:lnSpc>
                <a:spcPct val="90000"/>
              </a:lnSpc>
            </a:pPr>
            <a:r>
              <a:rPr lang="en-US" sz="1800" dirty="0" smtClean="0"/>
              <a:t>Our experimental methodology doesn’t change overall GDP growth much.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3</a:t>
            </a:fld>
            <a:endParaRPr lang="en-US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895" y="1219200"/>
            <a:ext cx="8810201" cy="44957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248318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 of Talk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257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dirty="0"/>
              <a:t>Review the Standard GDP and Productivity Formulas.</a:t>
            </a:r>
          </a:p>
          <a:p>
            <a:pPr>
              <a:lnSpc>
                <a:spcPct val="90000"/>
              </a:lnSpc>
            </a:pPr>
            <a:r>
              <a:rPr lang="en-US" dirty="0"/>
              <a:t>Introduce an Experimental GDP Formula Which Includes </a:t>
            </a:r>
            <a:r>
              <a:rPr lang="en-US" dirty="0" smtClean="0"/>
              <a:t>Advertising-Supported Media </a:t>
            </a:r>
            <a:r>
              <a:rPr lang="en-US" dirty="0"/>
              <a:t>in Final Expenditures.</a:t>
            </a:r>
          </a:p>
          <a:p>
            <a:pPr>
              <a:lnSpc>
                <a:spcPct val="90000"/>
              </a:lnSpc>
            </a:pPr>
            <a:r>
              <a:rPr lang="en-US" dirty="0" smtClean="0"/>
              <a:t>Calculate </a:t>
            </a:r>
            <a:r>
              <a:rPr lang="en-US" dirty="0"/>
              <a:t>nominal </a:t>
            </a:r>
            <a:r>
              <a:rPr lang="en-US" dirty="0" smtClean="0"/>
              <a:t>GDP and prices 1929 </a:t>
            </a:r>
            <a:r>
              <a:rPr lang="en-US" dirty="0"/>
              <a:t>-2015</a:t>
            </a:r>
            <a:r>
              <a:rPr lang="en-US" dirty="0" smtClean="0"/>
              <a:t>.</a:t>
            </a:r>
          </a:p>
          <a:p>
            <a:pPr lvl="1">
              <a:lnSpc>
                <a:spcPct val="90000"/>
              </a:lnSpc>
            </a:pPr>
            <a:r>
              <a:rPr lang="en-US" dirty="0" smtClean="0"/>
              <a:t>We also recalculate TFP by industry.</a:t>
            </a:r>
            <a:endParaRPr lang="en-US" dirty="0"/>
          </a:p>
          <a:p>
            <a:pPr>
              <a:lnSpc>
                <a:spcPct val="90000"/>
              </a:lnSpc>
            </a:pPr>
            <a:r>
              <a:rPr lang="en-US" dirty="0" smtClean="0"/>
              <a:t>Discuss </a:t>
            </a:r>
            <a:r>
              <a:rPr lang="en-US" dirty="0"/>
              <a:t>Silicon Valley’s Business Model of Ubiquity now, Revenue Later (URL).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5092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Measuring GDP in Period 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5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4852987" cy="4852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5105400" y="1436415"/>
            <a:ext cx="3733800" cy="29718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188" indent="-222250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87338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 dirty="0"/>
              <a:t>The rectangle with the dotted lines has an area q</a:t>
            </a:r>
            <a:r>
              <a:rPr lang="en-US" sz="2400" baseline="-25000" dirty="0"/>
              <a:t>0</a:t>
            </a:r>
            <a:r>
              <a:rPr lang="en-US" sz="2400" dirty="0"/>
              <a:t>p</a:t>
            </a:r>
            <a:r>
              <a:rPr lang="en-US" sz="2400" baseline="-25000" dirty="0"/>
              <a:t>0</a:t>
            </a:r>
            <a:r>
              <a:rPr lang="en-US" sz="2400" dirty="0"/>
              <a:t>.  It shows </a:t>
            </a:r>
            <a:r>
              <a:rPr lang="en-US" sz="2400" b="1" dirty="0"/>
              <a:t>actual</a:t>
            </a:r>
            <a:r>
              <a:rPr lang="en-US" sz="2400" dirty="0"/>
              <a:t> spending.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Measured GDP is q</a:t>
            </a:r>
            <a:r>
              <a:rPr lang="en-US" sz="2400" baseline="-25000" dirty="0"/>
              <a:t>0</a:t>
            </a:r>
            <a:r>
              <a:rPr lang="en-US" sz="2400" dirty="0"/>
              <a:t>p</a:t>
            </a:r>
            <a:r>
              <a:rPr lang="en-US" sz="2400" baseline="-25000" dirty="0"/>
              <a:t>0.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/>
              <a:t>The red triangle above shows consumer surplus.  In other words, how much value does product </a:t>
            </a:r>
            <a:r>
              <a:rPr lang="en-US" sz="2400" dirty="0" smtClean="0"/>
              <a:t>q give?</a:t>
            </a:r>
            <a:endParaRPr lang="en-US" sz="24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5311566" y="4724400"/>
            <a:ext cx="3352006" cy="1272967"/>
          </a:xfrm>
          <a:prstGeom prst="rect">
            <a:avLst/>
          </a:prstGeom>
          <a:solidFill>
            <a:srgbClr val="FFFF00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2400" dirty="0"/>
              <a:t>For ‘free’ </a:t>
            </a:r>
            <a:r>
              <a:rPr lang="en-US" sz="2400" dirty="0" smtClean="0"/>
              <a:t>media, </a:t>
            </a:r>
            <a:r>
              <a:rPr lang="en-US" sz="2400" dirty="0"/>
              <a:t>q</a:t>
            </a:r>
            <a:r>
              <a:rPr lang="en-US" sz="2400" baseline="-25000" dirty="0"/>
              <a:t>0</a:t>
            </a:r>
            <a:r>
              <a:rPr lang="en-US" sz="2400" dirty="0"/>
              <a:t>p</a:t>
            </a:r>
            <a:r>
              <a:rPr lang="en-US" sz="2400" baseline="-25000" dirty="0"/>
              <a:t>0</a:t>
            </a:r>
            <a:r>
              <a:rPr lang="en-US" sz="2400" dirty="0"/>
              <a:t> is zero.  So, it doesn’t add to measured GDP.</a:t>
            </a:r>
          </a:p>
        </p:txBody>
      </p:sp>
    </p:spTree>
    <p:extLst>
      <p:ext uri="{BB962C8B-B14F-4D97-AF65-F5344CB8AC3E}">
        <p14:creationId xmlns:p14="http://schemas.microsoft.com/office/powerpoint/2010/main" val="1705468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GDP Change from Period 0 to Period 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6</a:t>
            </a:fld>
            <a:endParaRPr lang="en-US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5311566" y="1436414"/>
            <a:ext cx="3352006" cy="45833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22250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tabLst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87338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–"/>
              <a:tabLst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300"/>
              </a:spcBef>
              <a:spcAft>
                <a:spcPts val="60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</a:pPr>
            <a:r>
              <a:rPr lang="en-US" sz="1800" dirty="0"/>
              <a:t>The rectangle with the filled lines has an area q1p1.  It shows </a:t>
            </a:r>
            <a:r>
              <a:rPr lang="en-US" sz="1800" b="1" dirty="0"/>
              <a:t>actual</a:t>
            </a:r>
            <a:r>
              <a:rPr lang="en-US" sz="1800" dirty="0"/>
              <a:t> spending now.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The change to nominal GDP is ambiguous.  It depends whether q1p1 is bigger or smaller than q0p0.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Real GDP unambiguously increases by (q1/q0).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Consumer surplus unambiguously increases.  The increase is between: (p0-p1)*q0 and (p0-p1)*q1.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These formulas don’t work well when either p0, p1, q0 or q1 are 0.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95400"/>
            <a:ext cx="4852987" cy="485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26269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Measuring Productivity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800600"/>
            <a:ext cx="8229600" cy="182880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800" dirty="0"/>
              <a:t>When all inputs are completely fixed, productivity growth is easy to measure.</a:t>
            </a:r>
          </a:p>
          <a:p>
            <a:pPr>
              <a:lnSpc>
                <a:spcPct val="90000"/>
              </a:lnSpc>
            </a:pPr>
            <a:r>
              <a:rPr lang="en-US" sz="1800" dirty="0"/>
              <a:t>When inputs change over time, it’s very hard to disentangle input quantity changes from technology changes</a:t>
            </a:r>
          </a:p>
          <a:p>
            <a:pPr lvl="1">
              <a:lnSpc>
                <a:spcPct val="90000"/>
              </a:lnSpc>
            </a:pPr>
            <a:r>
              <a:rPr lang="en-US" sz="1400" dirty="0"/>
              <a:t>The standard productivity formula assumes constant returns to scale, smooth production functions, and competitive industries with profit-maximizing firms</a:t>
            </a:r>
            <a:endParaRPr lang="en-US" sz="18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7</a:t>
            </a:fld>
            <a:endParaRPr lang="en-US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1143000"/>
            <a:ext cx="8156575" cy="357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054686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6858000" cy="1066800"/>
          </a:xfrm>
        </p:spPr>
        <p:txBody>
          <a:bodyPr>
            <a:normAutofit/>
          </a:bodyPr>
          <a:lstStyle/>
          <a:p>
            <a:r>
              <a:rPr lang="en-US" sz="2800" dirty="0" smtClean="0"/>
              <a:t>Current Treatment of ‘Free’ </a:t>
            </a:r>
            <a:r>
              <a:rPr lang="en-US" sz="2800" dirty="0" smtClean="0"/>
              <a:t>Media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/>
              <a:t>In BEA’s GDP statistics, sold products and services are the only output tracked.</a:t>
            </a:r>
          </a:p>
          <a:p>
            <a:pPr lvl="1"/>
            <a:r>
              <a:rPr lang="en-US" sz="2400" dirty="0"/>
              <a:t>‘Free’ </a:t>
            </a:r>
            <a:r>
              <a:rPr lang="en-US" sz="2400" dirty="0" smtClean="0"/>
              <a:t>media </a:t>
            </a:r>
            <a:r>
              <a:rPr lang="en-US" sz="2400" dirty="0"/>
              <a:t>purchased from outside companies is tracked as an intermediate input.</a:t>
            </a:r>
          </a:p>
          <a:p>
            <a:pPr lvl="1"/>
            <a:r>
              <a:rPr lang="en-US" sz="2400" dirty="0"/>
              <a:t>‘Free’ </a:t>
            </a:r>
            <a:r>
              <a:rPr lang="en-US" sz="2400" dirty="0" smtClean="0"/>
              <a:t>media </a:t>
            </a:r>
            <a:r>
              <a:rPr lang="en-US" sz="2400" dirty="0"/>
              <a:t>produced in-house isn’t tracked at all.</a:t>
            </a:r>
          </a:p>
          <a:p>
            <a:r>
              <a:rPr lang="en-US" dirty="0" smtClean="0"/>
              <a:t>Both Google and television soap operas are positive externalities </a:t>
            </a:r>
            <a:r>
              <a:rPr lang="en-US" dirty="0"/>
              <a:t>from </a:t>
            </a:r>
            <a:r>
              <a:rPr lang="en-US" dirty="0" smtClean="0"/>
              <a:t>ad slot production.</a:t>
            </a:r>
            <a:endParaRPr lang="en-US" dirty="0"/>
          </a:p>
          <a:p>
            <a:pPr lvl="1"/>
            <a:r>
              <a:rPr lang="en-US" sz="2400" dirty="0"/>
              <a:t>Conceptually, this is similar to the treatment of negative externalities like pollution</a:t>
            </a:r>
            <a:r>
              <a:rPr lang="en-US" sz="2400" dirty="0" smtClean="0"/>
              <a:t>.</a:t>
            </a:r>
            <a:endParaRPr lang="en-US" sz="240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941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Our Experimental Treatment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</a:t>
            </a:r>
            <a:r>
              <a:rPr lang="en-US" dirty="0" smtClean="0"/>
              <a:t>advertising </a:t>
            </a:r>
            <a:r>
              <a:rPr lang="en-US" dirty="0"/>
              <a:t>and user engage in barter: the user </a:t>
            </a:r>
            <a:r>
              <a:rPr lang="en-US" dirty="0" smtClean="0"/>
              <a:t>watches ads in exchange for media.</a:t>
            </a:r>
          </a:p>
          <a:p>
            <a:pPr lvl="1"/>
            <a:r>
              <a:rPr lang="en-US" sz="2400" dirty="0" smtClean="0"/>
              <a:t>Income from watching ads is </a:t>
            </a:r>
            <a:r>
              <a:rPr lang="en-US" sz="2400" dirty="0"/>
              <a:t>exactly equal to the value of </a:t>
            </a:r>
            <a:r>
              <a:rPr lang="en-US" sz="2400" dirty="0" smtClean="0"/>
              <a:t>media </a:t>
            </a:r>
            <a:r>
              <a:rPr lang="en-US" sz="2400" dirty="0"/>
              <a:t>used.</a:t>
            </a:r>
          </a:p>
          <a:p>
            <a:r>
              <a:rPr lang="en-US" dirty="0"/>
              <a:t>When consumers use ‘free’ </a:t>
            </a:r>
            <a:r>
              <a:rPr lang="en-US" dirty="0" smtClean="0"/>
              <a:t>media, </a:t>
            </a:r>
            <a:r>
              <a:rPr lang="en-US" dirty="0"/>
              <a:t>we </a:t>
            </a:r>
            <a:r>
              <a:rPr lang="en-US" dirty="0" smtClean="0"/>
              <a:t>treat </a:t>
            </a:r>
            <a:r>
              <a:rPr lang="en-US" dirty="0"/>
              <a:t>it as final expenditures.</a:t>
            </a:r>
          </a:p>
          <a:p>
            <a:r>
              <a:rPr lang="en-US" dirty="0"/>
              <a:t>When businesses use ‘free’ </a:t>
            </a:r>
            <a:r>
              <a:rPr lang="en-US" dirty="0" smtClean="0"/>
              <a:t>media, treat </a:t>
            </a:r>
            <a:r>
              <a:rPr lang="en-US" dirty="0"/>
              <a:t>it as an intermediate.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D1B2E3-3E40-5040-904C-5D9B1F512E40}" type="datetime1">
              <a:rPr lang="en-US" smtClean="0"/>
              <a:t>11/21/2016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2C37F8-DB9F-4D58-B490-F5ECA928CAA2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69516"/>
      </p:ext>
    </p:extLst>
  </p:cSld>
  <p:clrMapOvr>
    <a:masterClrMapping/>
  </p:clrMapOvr>
</p:sld>
</file>

<file path=ppt/theme/theme1.xml><?xml version="1.0" encoding="utf-8"?>
<a:theme xmlns:a="http://schemas.openxmlformats.org/drawingml/2006/main" name="BEA-PPT-ArtDeco-Style">
  <a:themeElements>
    <a:clrScheme name="BEA-Colors-2016 1">
      <a:dk1>
        <a:srgbClr val="000000"/>
      </a:dk1>
      <a:lt1>
        <a:srgbClr val="FFFFFF"/>
      </a:lt1>
      <a:dk2>
        <a:srgbClr val="004C97"/>
      </a:dk2>
      <a:lt2>
        <a:srgbClr val="FFE9C3"/>
      </a:lt2>
      <a:accent1>
        <a:srgbClr val="004C97"/>
      </a:accent1>
      <a:accent2>
        <a:srgbClr val="0097A9"/>
      </a:accent2>
      <a:accent3>
        <a:srgbClr val="2DCCD3"/>
      </a:accent3>
      <a:accent4>
        <a:srgbClr val="D86018"/>
      </a:accent4>
      <a:accent5>
        <a:srgbClr val="F2A900"/>
      </a:accent5>
      <a:accent6>
        <a:srgbClr val="9EA2A2"/>
      </a:accent6>
      <a:hlink>
        <a:srgbClr val="6CACE4"/>
      </a:hlink>
      <a:folHlink>
        <a:srgbClr val="B52555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2" id="{DBF52633-3455-B44F-8B2F-B841AE4E5D5D}" vid="{D50747F6-7093-5144-936F-CB3C0D1AC7B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BEA-PPT-ArtDeco-Style</Template>
  <TotalTime>323</TotalTime>
  <Words>2204</Words>
  <Application>Microsoft Office PowerPoint</Application>
  <PresentationFormat>On-screen Show (4:3)</PresentationFormat>
  <Paragraphs>196</Paragraphs>
  <Slides>28</Slides>
  <Notes>11</Notes>
  <HiddenSlides>8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29" baseType="lpstr">
      <vt:lpstr>BEA-PPT-ArtDeco-Style</vt:lpstr>
      <vt:lpstr>Valuing ‘Free’ Media in GDP: An Experimental Approach</vt:lpstr>
      <vt:lpstr>Introduction</vt:lpstr>
      <vt:lpstr>Preview of Results: Revisions to real GDP</vt:lpstr>
      <vt:lpstr>Outline of Talk</vt:lpstr>
      <vt:lpstr>Measuring GDP in Period 0</vt:lpstr>
      <vt:lpstr>GDP Change from Period 0 to Period 1</vt:lpstr>
      <vt:lpstr>Measuring Productivity</vt:lpstr>
      <vt:lpstr>Current Treatment of ‘Free’ Media</vt:lpstr>
      <vt:lpstr>Our Experimental Treatment</vt:lpstr>
      <vt:lpstr>Historical Research on ‘Free’ Media</vt:lpstr>
      <vt:lpstr>Data Used to Track Advertising</vt:lpstr>
      <vt:lpstr>Nominal Advertising Expenditures</vt:lpstr>
      <vt:lpstr>Expenditure Share for Media Content</vt:lpstr>
      <vt:lpstr>Consumer Share for Media</vt:lpstr>
      <vt:lpstr>Nominal ‘Free’ Consumer Entertainment</vt:lpstr>
      <vt:lpstr>Prices for Ad-Supported Media Are Hard</vt:lpstr>
      <vt:lpstr>Prices for ‘Free’ Media vs. GDP Prices</vt:lpstr>
      <vt:lpstr>Prices for Online Media</vt:lpstr>
      <vt:lpstr>Prices for Print Media</vt:lpstr>
      <vt:lpstr>Prices for Broadcast Radio and Television</vt:lpstr>
      <vt:lpstr>Prices for Cable and Other Non-Broadcast Television Or Radio</vt:lpstr>
      <vt:lpstr>Measuring Prices for Ad Viewership</vt:lpstr>
      <vt:lpstr>Background on TFP Calculations</vt:lpstr>
      <vt:lpstr>Change in Business Sector TFP from ‘Free’ Media</vt:lpstr>
      <vt:lpstr>Other Examples of Media Mismeasurement?</vt:lpstr>
      <vt:lpstr>An omission from our model:</vt:lpstr>
      <vt:lpstr>Change in Private Sector TFP with URL Adjustment</vt:lpstr>
      <vt:lpstr>Conclusion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Presentations 101</dc:title>
  <dc:creator>Windows User</dc:creator>
  <cp:lastModifiedBy>Windows User</cp:lastModifiedBy>
  <cp:revision>32</cp:revision>
  <dcterms:created xsi:type="dcterms:W3CDTF">2016-06-30T13:51:24Z</dcterms:created>
  <dcterms:modified xsi:type="dcterms:W3CDTF">2016-11-21T22:19:38Z</dcterms:modified>
</cp:coreProperties>
</file>