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24" r:id="rId2"/>
    <p:sldMasterId id="2147484234" r:id="rId3"/>
  </p:sldMasterIdLst>
  <p:notesMasterIdLst>
    <p:notesMasterId r:id="rId20"/>
  </p:notesMasterIdLst>
  <p:handoutMasterIdLst>
    <p:handoutMasterId r:id="rId21"/>
  </p:handoutMasterIdLst>
  <p:sldIdLst>
    <p:sldId id="910" r:id="rId4"/>
    <p:sldId id="952" r:id="rId5"/>
    <p:sldId id="922" r:id="rId6"/>
    <p:sldId id="953" r:id="rId7"/>
    <p:sldId id="954" r:id="rId8"/>
    <p:sldId id="925" r:id="rId9"/>
    <p:sldId id="924" r:id="rId10"/>
    <p:sldId id="908" r:id="rId11"/>
    <p:sldId id="905" r:id="rId12"/>
    <p:sldId id="928" r:id="rId13"/>
    <p:sldId id="933" r:id="rId14"/>
    <p:sldId id="934" r:id="rId15"/>
    <p:sldId id="935" r:id="rId16"/>
    <p:sldId id="936" r:id="rId17"/>
    <p:sldId id="939" r:id="rId18"/>
    <p:sldId id="940" r:id="rId19"/>
  </p:sldIdLst>
  <p:sldSz cx="9144000" cy="6858000" type="screen4x3"/>
  <p:notesSz cx="6794500" cy="99187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u="sng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u="sng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u="sng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u="sng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u="sng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u="sng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200" u="sng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200" u="sng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200" u="sng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8681" autoAdjust="0"/>
    <p:restoredTop sz="99076" autoAdjust="0"/>
  </p:normalViewPr>
  <p:slideViewPr>
    <p:cSldViewPr>
      <p:cViewPr varScale="1">
        <p:scale>
          <a:sx n="109" d="100"/>
          <a:sy n="109" d="100"/>
        </p:scale>
        <p:origin x="46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1890" y="-90"/>
      </p:cViewPr>
      <p:guideLst>
        <p:guide orient="horz" pos="3124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4486" cy="496935"/>
          </a:xfrm>
          <a:prstGeom prst="rect">
            <a:avLst/>
          </a:prstGeom>
        </p:spPr>
        <p:txBody>
          <a:bodyPr vert="horz" lIns="90714" tIns="45356" rIns="90714" bIns="45356" rtlCol="0"/>
          <a:lstStyle>
            <a:lvl1pPr algn="l" eaLnBrk="1" hangingPunct="1">
              <a:defRPr sz="1100"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8497" y="2"/>
            <a:ext cx="2944486" cy="496935"/>
          </a:xfrm>
          <a:prstGeom prst="rect">
            <a:avLst/>
          </a:prstGeom>
        </p:spPr>
        <p:txBody>
          <a:bodyPr vert="horz" lIns="90714" tIns="45356" rIns="90714" bIns="45356" rtlCol="0"/>
          <a:lstStyle>
            <a:lvl1pPr algn="r" eaLnBrk="1" hangingPunct="1">
              <a:defRPr sz="1100">
                <a:cs typeface="Arial" charset="0"/>
              </a:defRPr>
            </a:lvl1pPr>
          </a:lstStyle>
          <a:p>
            <a:pPr>
              <a:defRPr/>
            </a:pPr>
            <a:fld id="{CDDCBE64-C399-42E2-8BDA-DF51EEAD160E}" type="datetimeFigureOut">
              <a:rPr lang="it-IT"/>
              <a:pPr>
                <a:defRPr/>
              </a:pPr>
              <a:t>30/12/2015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0227"/>
            <a:ext cx="2944486" cy="496934"/>
          </a:xfrm>
          <a:prstGeom prst="rect">
            <a:avLst/>
          </a:prstGeom>
        </p:spPr>
        <p:txBody>
          <a:bodyPr vert="horz" lIns="90714" tIns="45356" rIns="90714" bIns="45356" rtlCol="0" anchor="b"/>
          <a:lstStyle>
            <a:lvl1pPr algn="l" eaLnBrk="1" hangingPunct="1">
              <a:defRPr sz="1100"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8497" y="9420227"/>
            <a:ext cx="2944486" cy="496934"/>
          </a:xfrm>
          <a:prstGeom prst="rect">
            <a:avLst/>
          </a:prstGeom>
        </p:spPr>
        <p:txBody>
          <a:bodyPr vert="horz" wrap="square" lIns="90714" tIns="45356" rIns="90714" bIns="4535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mtClean="0"/>
            </a:lvl1pPr>
          </a:lstStyle>
          <a:p>
            <a:pPr>
              <a:defRPr/>
            </a:pPr>
            <a:fld id="{F7F166AD-1B45-4FE2-A38C-CF46DC32529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53793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1447" cy="49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26" tIns="43613" rIns="87226" bIns="43613" numCol="1" anchor="t" anchorCtr="0" compatLnSpc="1">
            <a:prstTxWarp prst="textNoShape">
              <a:avLst/>
            </a:prstTxWarp>
          </a:bodyPr>
          <a:lstStyle>
            <a:lvl1pPr algn="l" defTabSz="873064" eaLnBrk="1" hangingPunct="1">
              <a:defRPr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4" y="2"/>
            <a:ext cx="2941447" cy="49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26" tIns="43613" rIns="87226" bIns="43613" numCol="1" anchor="t" anchorCtr="0" compatLnSpc="1">
            <a:prstTxWarp prst="textNoShape">
              <a:avLst/>
            </a:prstTxWarp>
          </a:bodyPr>
          <a:lstStyle>
            <a:lvl1pPr algn="r" defTabSz="873064" eaLnBrk="1" hangingPunct="1">
              <a:defRPr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147" y="4712422"/>
            <a:ext cx="5436208" cy="4463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26" tIns="43613" rIns="87226" bIns="436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0227"/>
            <a:ext cx="2941447" cy="496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26" tIns="43613" rIns="87226" bIns="43613" numCol="1" anchor="b" anchorCtr="0" compatLnSpc="1">
            <a:prstTxWarp prst="textNoShape">
              <a:avLst/>
            </a:prstTxWarp>
          </a:bodyPr>
          <a:lstStyle>
            <a:lvl1pPr algn="l" defTabSz="873064" eaLnBrk="1" hangingPunct="1">
              <a:defRPr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4" y="9420227"/>
            <a:ext cx="2941447" cy="496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26" tIns="43613" rIns="87226" bIns="43613" numCol="1" anchor="b" anchorCtr="0" compatLnSpc="1">
            <a:prstTxWarp prst="textNoShape">
              <a:avLst/>
            </a:prstTxWarp>
          </a:bodyPr>
          <a:lstStyle>
            <a:lvl1pPr algn="r" defTabSz="872407" eaLnBrk="1" hangingPunct="1">
              <a:defRPr u="none" smtClean="0"/>
            </a:lvl1pPr>
          </a:lstStyle>
          <a:p>
            <a:pPr>
              <a:defRPr/>
            </a:pPr>
            <a:fld id="{4E3143AB-098B-4CA3-8FAD-90D4B782C34A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4360861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43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928643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928643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928643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928643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92864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92864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92864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92864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10B2985-958C-47E7-8A38-F5A16D7FDBA5}" type="slidenum">
              <a:rPr lang="en-GB" altLang="de-DE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en-GB" altLang="de-DE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de-DE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566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0ADAEB-698F-4B6C-A1F7-4C9006CF6ADD}" type="slidenum">
              <a:rPr lang="en-GB" altLang="it-IT">
                <a:solidFill>
                  <a:srgbClr val="000000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GB" altLang="it-IT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752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0ADAEB-698F-4B6C-A1F7-4C9006CF6ADD}" type="slidenum">
              <a:rPr lang="en-GB" altLang="it-IT">
                <a:solidFill>
                  <a:srgbClr val="000000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GB" altLang="it-IT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194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3964911" y="8836175"/>
            <a:ext cx="3034586" cy="46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20" tIns="45163" rIns="90320" bIns="45163" anchor="b"/>
          <a:lstStyle/>
          <a:p>
            <a:pPr algn="r" defTabSz="945361"/>
            <a:fld id="{6C832C8E-7037-45CE-BA85-D10544E30782}" type="slidenum">
              <a:rPr lang="en-GB" altLang="de-DE">
                <a:solidFill>
                  <a:srgbClr val="000000"/>
                </a:solidFill>
                <a:latin typeface="Arial" charset="0"/>
              </a:rPr>
              <a:pPr algn="r" defTabSz="945361"/>
              <a:t>12</a:t>
            </a:fld>
            <a:endParaRPr lang="en-GB" altLang="de-DE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320" tIns="45163" rIns="90320" bIns="45163"/>
          <a:lstStyle/>
          <a:p>
            <a:pPr eaLnBrk="1" hangingPunct="1"/>
            <a:endParaRPr lang="fr-FR" altLang="de-DE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54652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0ADAEB-698F-4B6C-A1F7-4C9006CF6ADD}" type="slidenum">
              <a:rPr lang="en-GB" altLang="it-IT">
                <a:solidFill>
                  <a:srgbClr val="000000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GB" altLang="it-IT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8407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9ECC9A-E60A-4F95-9A22-8CD386C29A23}" type="slidenum">
              <a:rPr lang="en-GB" altLang="it-IT">
                <a:solidFill>
                  <a:srgbClr val="000000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GB" altLang="it-IT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872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6EAE01-646F-4761-835E-AF869791D2E3}" type="slidenum">
              <a:rPr lang="en-GB" altLang="it-IT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GB" altLang="it-IT">
              <a:latin typeface="Tahoma" panose="020B0604030504040204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74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0ADAEB-698F-4B6C-A1F7-4C9006CF6ADD}" type="slidenum">
              <a:rPr lang="en-GB" altLang="it-IT">
                <a:solidFill>
                  <a:srgbClr val="000000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GB" altLang="it-IT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549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3964911" y="8836175"/>
            <a:ext cx="3034586" cy="46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20" tIns="45163" rIns="90320" bIns="45163" anchor="b"/>
          <a:lstStyle/>
          <a:p>
            <a:pPr algn="r" defTabSz="945361"/>
            <a:fld id="{6C832C8E-7037-45CE-BA85-D10544E30782}" type="slidenum">
              <a:rPr lang="en-GB" altLang="de-DE">
                <a:solidFill>
                  <a:srgbClr val="000000"/>
                </a:solidFill>
                <a:latin typeface="Arial" charset="0"/>
              </a:rPr>
              <a:pPr algn="r" defTabSz="945361"/>
              <a:t>2</a:t>
            </a:fld>
            <a:endParaRPr lang="en-GB" altLang="de-DE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320" tIns="45163" rIns="90320" bIns="45163"/>
          <a:lstStyle/>
          <a:p>
            <a:pPr eaLnBrk="1" hangingPunct="1"/>
            <a:endParaRPr lang="fr-FR" altLang="de-DE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3579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0ADAEB-698F-4B6C-A1F7-4C9006CF6ADD}" type="slidenum">
              <a:rPr lang="en-GB" altLang="it-IT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it-IT">
              <a:latin typeface="Tahoma" panose="020B060403050404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941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0ADAEB-698F-4B6C-A1F7-4C9006CF6ADD}" type="slidenum">
              <a:rPr lang="en-GB" altLang="it-IT">
                <a:solidFill>
                  <a:srgbClr val="000000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it-IT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774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45049"/>
            <a:fld id="{CDB50682-C107-46AA-BB75-DA7C372C915E}" type="slidenum">
              <a:rPr lang="en-GB">
                <a:solidFill>
                  <a:srgbClr val="000000"/>
                </a:solidFill>
              </a:rPr>
              <a:pPr defTabSz="845049"/>
              <a:t>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478196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45049"/>
            <a:fld id="{CDB50682-C107-46AA-BB75-DA7C372C915E}" type="slidenum">
              <a:rPr lang="en-GB" smtClean="0"/>
              <a:pPr defTabSz="845049"/>
              <a:t>6</a:t>
            </a:fld>
            <a:endParaRPr lang="en-GB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2156709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3964911" y="8836175"/>
            <a:ext cx="3034586" cy="46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20" tIns="45163" rIns="90320" bIns="45163" anchor="b"/>
          <a:lstStyle/>
          <a:p>
            <a:pPr algn="r" defTabSz="945361"/>
            <a:fld id="{6C832C8E-7037-45CE-BA85-D10544E30782}" type="slidenum">
              <a:rPr lang="en-GB" altLang="de-DE">
                <a:latin typeface="Arial" charset="0"/>
              </a:rPr>
              <a:pPr algn="r" defTabSz="945361"/>
              <a:t>7</a:t>
            </a:fld>
            <a:endParaRPr lang="en-GB" altLang="de-DE"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320" tIns="45163" rIns="90320" bIns="45163"/>
          <a:lstStyle/>
          <a:p>
            <a:pPr eaLnBrk="1" hangingPunct="1"/>
            <a:endParaRPr lang="fr-FR" altLang="de-DE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2695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0ADAEB-698F-4B6C-A1F7-4C9006CF6ADD}" type="slidenum">
              <a:rPr lang="en-GB" altLang="it-IT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GB" altLang="it-IT">
              <a:latin typeface="Tahoma" panose="020B060403050404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749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1300" indent="-273577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4308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2031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69755" indent="-218862" defTabSz="869367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0747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45201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82925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0648" indent="-218862" defTabSz="86936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9ECC9A-E60A-4F95-9A22-8CD386C29A23}" type="slidenum">
              <a:rPr lang="en-GB" altLang="it-IT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it-IT">
              <a:latin typeface="Tahoma" panose="020B0604030504040204" pitchFamily="3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30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2EFD0D1C-5D5F-4D8B-81CC-54ABB63752D0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558873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24A24615-0302-4807-856B-F78331E783EB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30030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943513BE-6825-49CD-BCC2-58D9EC003E48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673804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BC6C1726-454D-4693-8C87-77D64F825A9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541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908D299F-3803-481D-8635-AEE77348570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946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0D629F70-D73F-44E0-8E92-61270263B54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1405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88913"/>
            <a:ext cx="4208463" cy="6192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88913"/>
            <a:ext cx="4208462" cy="6192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E56541F0-95B3-4DA5-89AA-D90E538DF30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1965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508B30A9-DC0A-47D0-8106-99B0D5E406A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3113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CCEB8DFE-10C9-498E-A632-4671066DDF5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2472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E6C113CE-54FE-4DDA-ABCC-A21409F2DE7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61365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53E00A35-F610-4F1E-8E34-D9624BA6473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98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0C22C0F2-CBBD-486B-B586-4232F41830E5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465747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1EE70814-06BB-42B5-9647-0B780749048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6365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9C38E216-45EA-463A-AF0C-F44553E4520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4597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188913"/>
            <a:ext cx="2141537" cy="6192837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188913"/>
            <a:ext cx="6275388" cy="6192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 smtClean="0"/>
            </a:lvl1pPr>
          </a:lstStyle>
          <a:p>
            <a:pPr>
              <a:defRPr/>
            </a:pPr>
            <a:fld id="{2F5331E6-5AF7-467A-B5A6-143EB18DFBC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u="sng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8250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F6705-5774-4F6D-A336-C1F8F8FBA2EF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5980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7E85B-620B-4706-8DE2-B04F49BEC7C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393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F25E0-4AD3-4111-B8CC-FFBA111EEA4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88913"/>
            <a:ext cx="4208463" cy="6192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88913"/>
            <a:ext cx="4208462" cy="6192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F65D4-F585-4FA6-BCE5-FECC33A26D2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4587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76D69-8D93-4BB2-ABC6-5530FD924AEB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1337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CF1AD-6F6F-4C6F-ACD1-F094517809E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0497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E49CC-8099-43B1-84D6-73D43565601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5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2FD94552-576D-4AD0-94B7-CEA05302EFB7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4084640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A257A-4E3B-40C2-8680-B492B1C1771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1614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2291C-21AF-4806-A017-9AAC47DDBFF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113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0E80B-34DC-4C3F-BBE4-4A0D55E99D1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680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188913"/>
            <a:ext cx="2141537" cy="6192837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188913"/>
            <a:ext cx="6275388" cy="6192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C4842-556D-484D-AC1D-5BD9FBE53CF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9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DC4CDF72-AAEE-4366-8EFB-A0D0E78DF982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45200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2FDD8A0B-C458-4731-B0E5-2CCFCB39C6B2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684019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3F26C030-AB4B-4083-AE94-0E673F8447D2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34364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0B4FFFDE-CA40-4B33-89DC-2C65C1942A4C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53277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1A733333-3401-4D17-9B42-151F9962DC00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87356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0FDF0D66-F576-4C77-8CF7-DF58F8BB6389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307828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text styles</a:t>
            </a:r>
          </a:p>
          <a:p>
            <a:pPr lvl="1"/>
            <a:r>
              <a:rPr lang="en-GB" altLang="it-IT" smtClean="0"/>
              <a:t>Second level</a:t>
            </a:r>
          </a:p>
          <a:p>
            <a:pPr lvl="2"/>
            <a:r>
              <a:rPr lang="en-GB" altLang="it-IT" smtClean="0"/>
              <a:t>Third level</a:t>
            </a:r>
          </a:p>
          <a:p>
            <a:pPr lvl="3"/>
            <a:r>
              <a:rPr lang="en-GB" altLang="it-IT" smtClean="0"/>
              <a:t>Fourth level</a:t>
            </a:r>
          </a:p>
          <a:p>
            <a:pPr lvl="4"/>
            <a:r>
              <a:rPr lang="en-GB" alt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u="none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0245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it-IT"/>
          </a:p>
          <a:p>
            <a:pPr>
              <a:defRPr/>
            </a:pPr>
            <a:fld id="{02A2DEDD-CEC0-416D-97C8-F4F8EF04DB1C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8913"/>
            <a:ext cx="8569325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de-DE" smtClean="0"/>
              <a:t>Fare clic per modificare gli stili del testo dello schema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u="none" smtClean="0">
                <a:solidFill>
                  <a:srgbClr val="000000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72955C69-2E3D-428A-8A92-6A4FDEE1566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2075" y="6524625"/>
            <a:ext cx="28956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900" u="none">
                <a:solidFill>
                  <a:srgbClr val="000000"/>
                </a:solidFill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  <p:sldLayoutId id="2147484226" r:id="rId4"/>
    <p:sldLayoutId id="2147484227" r:id="rId5"/>
    <p:sldLayoutId id="2147484228" r:id="rId6"/>
    <p:sldLayoutId id="2147484229" r:id="rId7"/>
    <p:sldLayoutId id="2147484230" r:id="rId8"/>
    <p:sldLayoutId id="2147484231" r:id="rId9"/>
    <p:sldLayoutId id="2147484232" r:id="rId10"/>
    <p:sldLayoutId id="214748423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3343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j-lt"/>
          <a:ea typeface="ＭＳ Ｐゴシック" charset="0"/>
        </a:defRPr>
      </a:lvl2pPr>
      <a:lvl3pPr marL="124142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j-lt"/>
          <a:ea typeface="ＭＳ Ｐゴシック" charset="0"/>
        </a:defRPr>
      </a:lvl3pPr>
      <a:lvl4pPr marL="16494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8913"/>
            <a:ext cx="8569325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de-DE" smtClean="0"/>
              <a:t>Fare clic per modificare gli stili del testo dello schema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</a:defRPr>
            </a:lvl1pPr>
          </a:lstStyle>
          <a:p>
            <a:pPr eaLnBrk="1" hangingPunct="1">
              <a:defRPr/>
            </a:pPr>
            <a:fld id="{F9AA6603-84CC-41BB-BEBC-627C2C9F4B17}" type="slidenum">
              <a:rPr lang="it-IT" u="none">
                <a:solidFill>
                  <a:srgbClr val="000000"/>
                </a:solidFill>
                <a:cs typeface="+mn-cs"/>
              </a:rPr>
              <a:pPr eaLnBrk="1" hangingPunct="1">
                <a:defRPr/>
              </a:pPr>
              <a:t>‹N›</a:t>
            </a:fld>
            <a:endParaRPr lang="it-IT" u="none">
              <a:solidFill>
                <a:srgbClr val="000000"/>
              </a:solidFill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2075" y="6524625"/>
            <a:ext cx="28956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latin typeface="Tahoma" pitchFamily="34" charset="0"/>
                <a:ea typeface="+mn-ea"/>
                <a:cs typeface="+mn-cs"/>
              </a:defRPr>
            </a:lvl1pPr>
          </a:lstStyle>
          <a:p>
            <a:pPr eaLnBrk="1" hangingPunct="1">
              <a:defRPr/>
            </a:pPr>
            <a:endParaRPr lang="it-IT" u="non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4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3343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j-lt"/>
          <a:ea typeface="ＭＳ Ｐゴシック" charset="0"/>
        </a:defRPr>
      </a:lvl2pPr>
      <a:lvl3pPr marL="124142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j-lt"/>
          <a:ea typeface="ＭＳ Ｐゴシック" charset="0"/>
        </a:defRPr>
      </a:lvl3pPr>
      <a:lvl4pPr marL="16494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07504" y="188913"/>
            <a:ext cx="8856984" cy="640873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dirty="0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it-IT" altLang="it-IT" sz="2400" b="1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Ivan Moscati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Insubria </a:t>
            </a:r>
            <a:r>
              <a:rPr lang="it-IT" altLang="it-IT" sz="20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University</a:t>
            </a:r>
            <a:r>
              <a:rPr lang="it-IT" altLang="it-IT" sz="20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, Varese and Como, </a:t>
            </a:r>
            <a:r>
              <a:rPr lang="it-IT" altLang="it-IT" sz="20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Italy</a:t>
            </a:r>
            <a:endParaRPr lang="it-IT" altLang="it-IT" sz="2000" dirty="0" smtClean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l" eaLnBrk="1" hangingPunct="1">
              <a:spcBef>
                <a:spcPct val="0"/>
              </a:spcBef>
            </a:pPr>
            <a:endParaRPr lang="en-GB" altLang="de-DE" sz="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altLang="de-DE" sz="2800" b="1" dirty="0" smtClean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n-US" altLang="de-DE" sz="2400" b="1" dirty="0" smtClean="0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de-DE" sz="2100" b="1" dirty="0" smtClean="0">
                <a:solidFill>
                  <a:srgbClr val="0000FF"/>
                </a:solidFill>
                <a:ea typeface="ＭＳ Ｐゴシック" panose="020B0600070205080204" pitchFamily="34" charset="-128"/>
              </a:rPr>
              <a:t>The </a:t>
            </a:r>
            <a:r>
              <a:rPr lang="en-US" altLang="de-DE" sz="2100" b="1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Mosteller-Nogee</a:t>
            </a:r>
            <a:r>
              <a:rPr lang="en-US" altLang="de-DE" sz="21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and </a:t>
            </a:r>
            <a:r>
              <a:rPr lang="en-US" altLang="de-DE" sz="2100" b="1" dirty="0" smtClean="0">
                <a:solidFill>
                  <a:srgbClr val="0000FF"/>
                </a:solidFill>
                <a:ea typeface="ＭＳ Ｐゴシック" panose="020B0600070205080204" pitchFamily="34" charset="-128"/>
              </a:rPr>
              <a:t>Davidson-</a:t>
            </a:r>
            <a:r>
              <a:rPr lang="en-US" altLang="de-DE" sz="2100" b="1" dirty="0" err="1" smtClean="0">
                <a:solidFill>
                  <a:srgbClr val="0000FF"/>
                </a:solidFill>
                <a:ea typeface="ＭＳ Ｐゴシック" panose="020B0600070205080204" pitchFamily="34" charset="-128"/>
              </a:rPr>
              <a:t>Suppes</a:t>
            </a:r>
            <a:r>
              <a:rPr lang="en-US" altLang="de-DE" sz="2100" b="1" dirty="0" smtClean="0">
                <a:solidFill>
                  <a:srgbClr val="0000FF"/>
                </a:solidFill>
                <a:ea typeface="ＭＳ Ｐゴシック" panose="020B0600070205080204" pitchFamily="34" charset="-128"/>
              </a:rPr>
              <a:t>-Siegel Experiments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n-US" altLang="de-DE" sz="2100" b="1" dirty="0" smtClean="0">
                <a:solidFill>
                  <a:srgbClr val="0000FF"/>
                </a:solidFill>
                <a:ea typeface="ＭＳ Ｐゴシック" panose="020B0600070205080204" pitchFamily="34" charset="-128"/>
              </a:rPr>
              <a:t>to </a:t>
            </a:r>
            <a:r>
              <a:rPr lang="en-US" altLang="de-DE" sz="2100" b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Measure the Utility of </a:t>
            </a:r>
            <a:r>
              <a:rPr lang="en-US" altLang="de-DE" sz="2100" b="1" dirty="0" smtClean="0">
                <a:solidFill>
                  <a:srgbClr val="0000FF"/>
                </a:solidFill>
                <a:ea typeface="ＭＳ Ｐゴシック" panose="020B0600070205080204" pitchFamily="34" charset="-128"/>
              </a:rPr>
              <a:t>Money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endParaRPr lang="en-US" altLang="de-DE" sz="2100" b="1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n-US" altLang="de-DE" sz="2100" dirty="0" smtClean="0">
                <a:ea typeface="ＭＳ Ｐゴシック" panose="020B0600070205080204" pitchFamily="34" charset="-128"/>
              </a:rPr>
              <a:t>INEM session at ASSA</a:t>
            </a:r>
            <a:r>
              <a:rPr lang="en-US" altLang="de-DE" sz="2100" dirty="0">
                <a:ea typeface="ＭＳ Ｐゴシック" panose="020B0600070205080204" pitchFamily="34" charset="-128"/>
              </a:rPr>
              <a:t>, </a:t>
            </a:r>
            <a:r>
              <a:rPr lang="en-US" altLang="de-DE" sz="2100" dirty="0" smtClean="0">
                <a:ea typeface="ＭＳ Ｐゴシック" panose="020B0600070205080204" pitchFamily="34" charset="-128"/>
              </a:rPr>
              <a:t>San Francisco, January 4, 2016</a:t>
            </a:r>
            <a:endParaRPr lang="en-US" altLang="de-DE" sz="2100" dirty="0">
              <a:ea typeface="ＭＳ Ｐゴシック" panose="020B0600070205080204" pitchFamily="34" charset="-128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endParaRPr lang="en-GB" altLang="de-DE" sz="2100" dirty="0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endParaRPr lang="en-GB" altLang="it-IT" sz="1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fld id="{CA423E4D-1EC2-438A-911B-334C16E8EFEE}" type="slidenum">
              <a:rPr lang="en-GB" altLang="it-IT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GB" altLang="it-IT" sz="1400">
              <a:solidFill>
                <a:srgbClr val="000000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88913"/>
            <a:ext cx="8786812" cy="64087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it-IT" sz="2000" b="1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MN: </a:t>
            </a:r>
            <a:r>
              <a:rPr lang="en-US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ECONOMIC IMAGE OF HUMAN AGENCY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t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 money (Friedman and Savage’s influence)</a:t>
            </a:r>
          </a:p>
          <a:p>
            <a:pPr marL="342900" indent="-342900" algn="l" eaLnBrk="1" fontAlgn="t" hangingPunct="1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t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Correct understanding of complicated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probabilities</a:t>
            </a:r>
          </a:p>
          <a:p>
            <a:pPr marL="342900" indent="-342900" algn="l" eaLnBrk="1" fontAlgn="t" hangingPunct="1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auto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subjective distortion of objective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probabilities</a:t>
            </a:r>
          </a:p>
          <a:p>
            <a:pPr algn="l" eaLnBrk="1" fontAlgn="auto" hangingPunct="1"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     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Preston &amp;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aratta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1948, Griffith 1949</a:t>
            </a:r>
          </a:p>
          <a:p>
            <a:pPr marL="342900" indent="-342900" algn="l" eaLnBrk="1" fontAlgn="auto" hangingPunct="1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t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Gamble vs sure outcome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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utility from the act of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gambling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99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endParaRPr lang="en-GB" altLang="it-IT" sz="1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fld id="{CA423E4D-1EC2-438A-911B-334C16E8EFEE}" type="slidenum">
              <a:rPr lang="en-GB" altLang="it-IT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GB" altLang="it-IT" sz="1400">
              <a:solidFill>
                <a:srgbClr val="000000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88913"/>
            <a:ext cx="8786812" cy="64087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it-IT" sz="2000" b="1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MN: </a:t>
            </a:r>
            <a:r>
              <a:rPr lang="en-US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PSYCHOLOGICAL IMAGE OF HUMAN AGENCY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t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kern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Adjusting money rather </a:t>
            </a:r>
            <a:r>
              <a:rPr lang="en-US" sz="2000" kern="1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probabilities</a:t>
            </a:r>
          </a:p>
          <a:p>
            <a:pPr marL="342900" indent="-342900" algn="l" eaLnBrk="1" fontAlgn="t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t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kern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Probabilistic </a:t>
            </a:r>
            <a:r>
              <a:rPr lang="en-US" sz="2000" kern="1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indifference: two </a:t>
            </a:r>
            <a:r>
              <a:rPr lang="en-US" sz="2000" kern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lotteries are indifferent when </a:t>
            </a:r>
            <a:r>
              <a:rPr lang="en-US" sz="2000" kern="1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are </a:t>
            </a:r>
            <a:r>
              <a:rPr lang="en-US" sz="2000" kern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chosen equally </a:t>
            </a:r>
            <a:r>
              <a:rPr lang="en-US" sz="2000" kern="1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often</a:t>
            </a:r>
          </a:p>
          <a:p>
            <a:pPr algn="l" eaLnBrk="1" fontAlgn="t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1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= </a:t>
            </a:r>
            <a:r>
              <a:rPr lang="en-US" sz="2000" kern="12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Thurstone</a:t>
            </a:r>
            <a:r>
              <a:rPr lang="en-US" sz="2000" kern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1927</a:t>
            </a: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fontAlgn="t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58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50825" y="188913"/>
            <a:ext cx="8713788" cy="6408737"/>
          </a:xfrm>
        </p:spPr>
        <p:txBody>
          <a:bodyPr/>
          <a:lstStyle/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sz="20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sz="20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it-IT" altLang="de-DE" sz="20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spcBef>
                <a:spcPct val="0"/>
              </a:spcBef>
            </a:pPr>
            <a:endParaRPr lang="en-US" altLang="de-DE" sz="28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sz="28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de-DE" sz="2800" b="1" dirty="0" smtClean="0">
                <a:ea typeface="ＭＳ Ｐゴシック" pitchFamily="34" charset="-128"/>
              </a:rPr>
              <a:t>DAVIDSON</a:t>
            </a:r>
            <a:r>
              <a:rPr lang="en-US" altLang="de-DE" sz="2800" b="1" dirty="0">
                <a:ea typeface="ＭＳ Ｐゴシック" pitchFamily="34" charset="-128"/>
              </a:rPr>
              <a:t>-</a:t>
            </a:r>
            <a:r>
              <a:rPr lang="en-US" altLang="de-DE" sz="2800" b="1" dirty="0" smtClean="0">
                <a:ea typeface="ＭＳ Ｐゴシック" pitchFamily="34" charset="-128"/>
              </a:rPr>
              <a:t>SUPPES-SIEGEL (DSS)</a:t>
            </a:r>
          </a:p>
          <a:p>
            <a:pPr marL="0" indent="0" algn="ctr" defTabSz="355600" eaLnBrk="1" hangingPunct="1">
              <a:spcBef>
                <a:spcPct val="0"/>
              </a:spcBef>
            </a:pPr>
            <a:endParaRPr lang="en-US" altLang="de-DE" sz="2800" b="1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430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endParaRPr lang="en-GB" altLang="it-IT" sz="1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fld id="{CA423E4D-1EC2-438A-911B-334C16E8EFEE}" type="slidenum">
              <a:rPr lang="en-GB" altLang="it-IT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GB" altLang="it-IT" sz="1400">
              <a:solidFill>
                <a:srgbClr val="000000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88913"/>
            <a:ext cx="8786812" cy="64087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DSS: </a:t>
            </a:r>
            <a:r>
              <a:rPr lang="en-US" altLang="it-IT" sz="2000" b="1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EXPERIMENTAL </a:t>
            </a: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DESIGN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altLang="it-IT" sz="2000" b="1" dirty="0" smtClean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Subjects: 19 Stanford undergraduates 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 smtClean="0"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Task: subjects choose between pair of gambles, in each of which they can win or loose amounts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of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money (gamble vs gamble)</a:t>
            </a:r>
            <a:endParaRPr lang="en-US" altLang="it-IT" sz="2000" dirty="0"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 smtClean="0"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Payoffs: between –35¢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and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+50¢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Winning odds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: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only 1:1 (50-50 gambles)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B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y identifying 4 amounts of money that make the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subjects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almost indifferent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between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gambles, bounds of the utility function for money of each subject are identified</a:t>
            </a:r>
            <a:endParaRPr lang="en-US" altLang="it-IT" sz="2000" dirty="0" smtClean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2886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it-IT" sz="1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fld id="{DB86C2B3-9FCE-4927-89BE-45D08171FB81}" type="slidenum">
              <a:rPr lang="en-GB" altLang="it-IT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GB" altLang="it-IT" sz="140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88913"/>
            <a:ext cx="8786812" cy="64087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DSS: </a:t>
            </a:r>
            <a:r>
              <a:rPr lang="en-US" altLang="it-IT" sz="2000" b="1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MEASURING </a:t>
            </a: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UTILITY</a:t>
            </a:r>
            <a:endParaRPr lang="en-US" sz="2000" dirty="0" smtClean="0">
              <a:latin typeface="Tahoma" pitchFamily="34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36712"/>
            <a:ext cx="8974457" cy="530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5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972" y="1772817"/>
            <a:ext cx="253454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it-IT" sz="1400"/>
          </a:p>
          <a:p>
            <a:pPr>
              <a:spcBef>
                <a:spcPct val="0"/>
              </a:spcBef>
              <a:buFontTx/>
              <a:buNone/>
            </a:pPr>
            <a:fld id="{23761407-A8E3-4B4E-B76C-EB8A2182DC7F}" type="slidenum">
              <a:rPr lang="en-GB" altLang="it-IT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GB" altLang="it-IT" sz="1400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42751" y="188913"/>
            <a:ext cx="8821737" cy="64087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it-IT" sz="20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MN vs DSS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MN: gambles with “complicated” probabilities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DSS: too complicated; subjects do not understand them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only fifty-fifty gambles</a:t>
            </a:r>
            <a:endParaRPr lang="en-US" altLang="it-IT" sz="2000" dirty="0" smtClean="0">
              <a:solidFill>
                <a:srgbClr val="0000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MN: took for granted that subjective = objective probability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DSS: h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eads/tails, even-number/odd-number do not work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special </a:t>
            </a: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ZEJ and ZOJ dices, used in other experiments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MN: gamble vs sure outcome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DSS: maybe pleasure for gambling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gamble </a:t>
            </a: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vs gamble</a:t>
            </a:r>
          </a:p>
          <a:p>
            <a:pPr algn="l">
              <a:spcBef>
                <a:spcPct val="0"/>
              </a:spcBef>
            </a:pPr>
            <a:endParaRPr lang="en-US" altLang="it-IT" sz="20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75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45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58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5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endParaRPr lang="en-GB" altLang="it-IT" sz="1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fld id="{CA423E4D-1EC2-438A-911B-334C16E8EFEE}" type="slidenum">
              <a:rPr lang="en-GB" altLang="it-IT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GB" altLang="it-IT" sz="1400">
              <a:solidFill>
                <a:srgbClr val="000000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88913"/>
            <a:ext cx="8786812" cy="6408737"/>
          </a:xfrm>
        </p:spPr>
        <p:txBody>
          <a:bodyPr/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DISCUSSION</a:t>
            </a:r>
            <a:endParaRPr lang="en-US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fontAlgn="t" hangingPunct="1">
              <a:spcBef>
                <a:spcPts val="0"/>
              </a:spcBef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fontAlgn="t" hangingPunct="1">
              <a:lnSpc>
                <a:spcPct val="130000"/>
              </a:lnSpc>
              <a:spcBef>
                <a:spcPts val="0"/>
              </a:spcBef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DSS, and to a certain extent also MN, took into account some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aspects of the psychology of decision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making that are at odds with EUT</a:t>
            </a:r>
          </a:p>
          <a:p>
            <a:pPr algn="l" eaLnBrk="1" fontAlgn="t" hangingPunct="1">
              <a:spcBef>
                <a:spcPts val="0"/>
              </a:spcBef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fontAlgn="t" hangingPunct="1">
              <a:lnSpc>
                <a:spcPct val="130000"/>
              </a:lnSpc>
              <a:spcBef>
                <a:spcPts val="0"/>
              </a:spcBef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However, MN and DSS took into account these aspects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order to neutralize them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“disturbing causes”, and thus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obtain more reliable utility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measures</a:t>
            </a:r>
          </a:p>
          <a:p>
            <a:pPr algn="l" eaLnBrk="1" fontAlgn="t" hangingPunct="1">
              <a:spcBef>
                <a:spcPts val="0"/>
              </a:spcBef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fontAlgn="t" hangingPunct="1">
              <a:lnSpc>
                <a:spcPct val="130000"/>
              </a:lnSpc>
              <a:spcBef>
                <a:spcPts val="0"/>
              </a:spcBef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 and DSS used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their psychological insights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make experimental subjects as similar as possible to EUT decision makers (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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behavioral economists)</a:t>
            </a:r>
          </a:p>
          <a:p>
            <a:pPr algn="l" eaLnBrk="1" fontAlgn="t" hangingPunct="1">
              <a:spcBef>
                <a:spcPts val="0"/>
              </a:spcBef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fontAlgn="t" hangingPunct="1">
              <a:lnSpc>
                <a:spcPct val="130000"/>
              </a:lnSpc>
              <a:spcBef>
                <a:spcPts val="0"/>
              </a:spcBef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Only when experimental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evidence against EUT accumulated, were economists compelled to re-consider the psychological phenomena discussed by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 and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DSS </a:t>
            </a: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fontAlgn="t" hangingPunct="1">
              <a:spcBef>
                <a:spcPts val="0"/>
              </a:spcBef>
            </a:pP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eaLnBrk="1" fontAlgn="t" hangingPunct="1">
              <a:lnSpc>
                <a:spcPct val="130000"/>
              </a:lnSpc>
              <a:spcBef>
                <a:spcPts val="0"/>
              </a:spcBef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that point, those phenomena ceased to be disturbing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causes to be removed, and become fundamental causes to be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investigated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40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50825" y="188913"/>
            <a:ext cx="8713788" cy="6408737"/>
          </a:xfrm>
        </p:spPr>
        <p:txBody>
          <a:bodyPr/>
          <a:lstStyle/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sz="20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sz="20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it-IT" altLang="de-DE" sz="20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spcBef>
                <a:spcPct val="0"/>
              </a:spcBef>
            </a:pPr>
            <a:endParaRPr lang="en-US" altLang="de-DE" sz="28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sz="28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de-DE" sz="2800" b="1" dirty="0" smtClean="0">
                <a:ea typeface="ＭＳ Ｐゴシック" pitchFamily="34" charset="-128"/>
              </a:rPr>
              <a:t>INTRODUCTION</a:t>
            </a:r>
          </a:p>
          <a:p>
            <a:pPr marL="0" indent="0" algn="ctr" defTabSz="355600" eaLnBrk="1" hangingPunct="1">
              <a:spcBef>
                <a:spcPct val="0"/>
              </a:spcBef>
            </a:pPr>
            <a:endParaRPr lang="en-US" altLang="de-DE" sz="2800" b="1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209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6902450" y="6245225"/>
            <a:ext cx="2133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endParaRPr lang="en-GB" altLang="it-IT" sz="1400" dirty="0"/>
          </a:p>
          <a:p>
            <a:pPr algn="r">
              <a:spcBef>
                <a:spcPct val="0"/>
              </a:spcBef>
              <a:buFontTx/>
              <a:buNone/>
            </a:pPr>
            <a:fld id="{CA423E4D-1EC2-438A-911B-334C16E8EFEE}" type="slidenum">
              <a:rPr lang="en-GB" altLang="it-IT" sz="1400" u="none">
                <a:latin typeface="+mn-lt"/>
              </a:rPr>
              <a:pPr algn="r">
                <a:spcBef>
                  <a:spcPct val="0"/>
                </a:spcBef>
                <a:buFontTx/>
                <a:buNone/>
              </a:pPr>
              <a:t>3</a:t>
            </a:fld>
            <a:endParaRPr lang="en-GB" altLang="it-IT" sz="1400" u="none" dirty="0">
              <a:latin typeface="+mn-lt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88913"/>
            <a:ext cx="8786812" cy="6408737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en-US" altLang="it-IT" sz="2000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Expected Utility Theory (</a:t>
            </a: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EUT</a:t>
            </a:r>
            <a:r>
              <a:rPr lang="en-US" altLang="it-IT" sz="2000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):</a:t>
            </a:r>
            <a:r>
              <a:rPr lang="en-US" sz="2000" dirty="0" smtClean="0">
                <a:solidFill>
                  <a:srgbClr val="000000"/>
                </a:solidFill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a typeface="ＭＳ Ｐゴシック" pitchFamily="34" charset="-128"/>
                <a:cs typeface="Times New Roman" pitchFamily="18" charset="0"/>
              </a:rPr>
              <a:t>U(lottery) = </a:t>
            </a:r>
            <a:r>
              <a:rPr lang="en-US" sz="2000" dirty="0">
                <a:solidFill>
                  <a:srgbClr val="000000"/>
                </a:solidFill>
                <a:ea typeface="ＭＳ Ｐゴシック" pitchFamily="34" charset="-128"/>
                <a:cs typeface="Times New Roman" pitchFamily="18" charset="0"/>
                <a:sym typeface="Symbol"/>
              </a:rPr>
              <a:t></a:t>
            </a:r>
            <a:r>
              <a:rPr lang="en-US" sz="2000" dirty="0">
                <a:ea typeface="ＭＳ Ｐゴシック" pitchFamily="34" charset="-128"/>
                <a:cs typeface="Times New Roman" pitchFamily="18" charset="0"/>
              </a:rPr>
              <a:t>u</a:t>
            </a:r>
            <a:r>
              <a:rPr lang="en-US" sz="2000" dirty="0">
                <a:solidFill>
                  <a:srgbClr val="000000"/>
                </a:solidFill>
                <a:ea typeface="ＭＳ Ｐゴシック" pitchFamily="34" charset="-128"/>
                <a:cs typeface="Times New Roman" pitchFamily="18" charset="0"/>
              </a:rPr>
              <a:t>(x</a:t>
            </a:r>
            <a:r>
              <a:rPr lang="en-US" sz="2000" baseline="-30000" dirty="0">
                <a:solidFill>
                  <a:srgbClr val="000000"/>
                </a:solidFill>
                <a:ea typeface="ＭＳ Ｐゴシック" pitchFamily="34" charset="-128"/>
                <a:cs typeface="Times New Roman" pitchFamily="18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ea typeface="ＭＳ Ｐゴシック" pitchFamily="34" charset="-128"/>
                <a:cs typeface="Times New Roman" pitchFamily="18" charset="0"/>
              </a:rPr>
              <a:t>)p</a:t>
            </a:r>
            <a:r>
              <a:rPr lang="en-US" sz="2000" baseline="-30000" dirty="0">
                <a:solidFill>
                  <a:srgbClr val="000000"/>
                </a:solidFill>
                <a:ea typeface="ＭＳ Ｐゴシック" pitchFamily="34" charset="-128"/>
                <a:cs typeface="Times New Roman" pitchFamily="18" charset="0"/>
              </a:rPr>
              <a:t>i</a:t>
            </a:r>
          </a:p>
          <a:p>
            <a:pPr algn="l">
              <a:spcBef>
                <a:spcPct val="0"/>
              </a:spcBef>
            </a:pPr>
            <a:endParaRPr lang="en-US" altLang="it-IT" sz="2000" b="1" dirty="0" smtClean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Two experiments to measure the </a:t>
            </a: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utility of money </a:t>
            </a:r>
            <a:r>
              <a:rPr lang="en-US" altLang="it-IT" sz="2000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on the basis of </a:t>
            </a: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EUT</a:t>
            </a:r>
            <a:endParaRPr lang="en-US" sz="2000" b="1" dirty="0" smtClean="0">
              <a:solidFill>
                <a:srgbClr val="000000"/>
              </a:solidFill>
              <a:ea typeface="ＭＳ Ｐゴシック" pitchFamily="34" charset="-128"/>
              <a:cs typeface="Times New Roman" pitchFamily="18" charset="0"/>
            </a:endParaRPr>
          </a:p>
          <a:p>
            <a:pPr algn="l">
              <a:lnSpc>
                <a:spcPct val="200000"/>
              </a:lnSpc>
              <a:spcBef>
                <a:spcPct val="0"/>
              </a:spcBef>
            </a:pPr>
            <a:endParaRPr lang="en-US" altLang="it-IT" sz="2000" dirty="0" smtClean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u="sng" dirty="0" smtClean="0"/>
              <a:t>Exp. 1</a:t>
            </a:r>
            <a:r>
              <a:rPr lang="en-US" sz="2000" dirty="0" smtClean="0"/>
              <a:t>: 1948–1949, </a:t>
            </a:r>
            <a:r>
              <a:rPr lang="en-US" sz="2000" dirty="0"/>
              <a:t>Harvard University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dirty="0" smtClean="0"/>
              <a:t>Frederick </a:t>
            </a:r>
            <a:r>
              <a:rPr lang="en-US" sz="2000" dirty="0" err="1" smtClean="0"/>
              <a:t>Mosteller</a:t>
            </a:r>
            <a:r>
              <a:rPr lang="en-US" sz="2000" dirty="0" smtClean="0"/>
              <a:t>, statistician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dirty="0" smtClean="0"/>
              <a:t>Philip </a:t>
            </a:r>
            <a:r>
              <a:rPr lang="en-US" sz="2000" dirty="0" err="1" smtClean="0"/>
              <a:t>Nogee</a:t>
            </a:r>
            <a:r>
              <a:rPr lang="en-US" sz="2000" dirty="0" smtClean="0"/>
              <a:t>, Ph.D</a:t>
            </a:r>
            <a:r>
              <a:rPr lang="en-US" sz="2000" dirty="0"/>
              <a:t>. student in </a:t>
            </a:r>
            <a:r>
              <a:rPr lang="en-US" sz="2000" dirty="0" smtClean="0"/>
              <a:t>psychology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dirty="0"/>
              <a:t>An Experimental Measurement of </a:t>
            </a:r>
            <a:r>
              <a:rPr lang="en-US" sz="2000" dirty="0" smtClean="0"/>
              <a:t>Utility, JPE, 1951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endParaRPr lang="en-US" sz="2000" dirty="0"/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u="sng" dirty="0" smtClean="0"/>
              <a:t>Exp. 2</a:t>
            </a:r>
            <a:r>
              <a:rPr lang="en-US" sz="2000" dirty="0" smtClean="0"/>
              <a:t>: 1954, </a:t>
            </a:r>
            <a:r>
              <a:rPr lang="en-US" sz="2000" dirty="0"/>
              <a:t>Stanford University </a:t>
            </a:r>
            <a:endParaRPr lang="en-US" sz="2000" dirty="0" smtClean="0"/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dirty="0" smtClean="0"/>
              <a:t>Donald Davidson, philosopher</a:t>
            </a:r>
            <a:endParaRPr lang="en-US" sz="2000" dirty="0"/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dirty="0" smtClean="0"/>
              <a:t>Patrick </a:t>
            </a:r>
            <a:r>
              <a:rPr lang="en-US" sz="2000" dirty="0" err="1"/>
              <a:t>Suppes</a:t>
            </a:r>
            <a:r>
              <a:rPr lang="en-US" sz="2000" dirty="0"/>
              <a:t>, </a:t>
            </a:r>
            <a:r>
              <a:rPr lang="en-US" sz="2000" dirty="0" smtClean="0"/>
              <a:t>philosopher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dirty="0" smtClean="0"/>
              <a:t>Sidney </a:t>
            </a:r>
            <a:r>
              <a:rPr lang="en-US" sz="2000" dirty="0"/>
              <a:t>Siegel, </a:t>
            </a:r>
            <a:r>
              <a:rPr lang="en-US" sz="2000" dirty="0" smtClean="0"/>
              <a:t>Ph.D</a:t>
            </a:r>
            <a:r>
              <a:rPr lang="en-US" sz="2000" dirty="0"/>
              <a:t>. </a:t>
            </a:r>
            <a:r>
              <a:rPr lang="en-US" sz="2000" dirty="0" smtClean="0"/>
              <a:t>student in psychology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i="1" dirty="0" smtClean="0"/>
              <a:t>Decision </a:t>
            </a:r>
            <a:r>
              <a:rPr lang="en-US" sz="2000" i="1" dirty="0"/>
              <a:t>Making: An Experimental </a:t>
            </a:r>
            <a:r>
              <a:rPr lang="en-US" sz="2000" i="1" dirty="0" smtClean="0"/>
              <a:t>Approach</a:t>
            </a:r>
            <a:r>
              <a:rPr lang="en-US" sz="2000" dirty="0" smtClean="0"/>
              <a:t>,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2000" dirty="0" smtClean="0"/>
              <a:t>Stanford UP, 1957</a:t>
            </a:r>
            <a:endParaRPr lang="en-US" sz="20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450" y="1474494"/>
            <a:ext cx="1846014" cy="260257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4077072"/>
            <a:ext cx="1623079" cy="249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5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3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endParaRPr lang="en-GB" altLang="it-IT" sz="1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fld id="{CA423E4D-1EC2-438A-911B-334C16E8EFEE}" type="slidenum">
              <a:rPr lang="en-GB" altLang="it-IT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GB" altLang="it-IT" sz="1400">
              <a:solidFill>
                <a:srgbClr val="000000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88913"/>
            <a:ext cx="8786812" cy="6408737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it-IT" sz="2000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Why are these two experiment interesting?</a:t>
            </a: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endParaRPr lang="en-US" altLang="it-IT" sz="2000" b="1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History of economics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it-IT" sz="2000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p</a:t>
            </a:r>
            <a:r>
              <a:rPr lang="en-US" altLang="it-IT" sz="2000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art of the debate on the validity of EUT, 1945-1955 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it-IT" sz="2000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interdisciplinary exchange between economics and </a:t>
            </a:r>
            <a:r>
              <a:rPr lang="en-US" altLang="it-IT" sz="2000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other disciplines</a:t>
            </a:r>
            <a:endParaRPr lang="en-US" altLang="it-IT" sz="2000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endParaRPr lang="en-US" altLang="it-IT" sz="2000" b="1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Economic methodology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economic image of human agency associated with EUT </a:t>
            </a:r>
            <a:r>
              <a:rPr lang="en-US" altLang="it-IT" sz="2000" b="1" dirty="0" smtClean="0">
                <a:solidFill>
                  <a:srgbClr val="0000FF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versus </a:t>
            </a: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psychological image of human </a:t>
            </a:r>
            <a:r>
              <a:rPr lang="en-US" altLang="it-IT" sz="2000" dirty="0">
                <a:solidFill>
                  <a:srgbClr val="0000FF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agency at odds with </a:t>
            </a: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EUT</a:t>
            </a: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endParaRPr lang="en-US" altLang="it-IT" sz="2000" dirty="0" smtClean="0">
              <a:solidFill>
                <a:srgbClr val="0000FF"/>
              </a:solidFill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it-IT" sz="2000" dirty="0" smtClean="0">
                <a:solidFill>
                  <a:srgbClr val="0000FF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Psychological phenomena: disturbing causes spoiling the significance of the experimental measurements of utility; to be eliminated</a:t>
            </a:r>
            <a:endParaRPr lang="en-US" altLang="it-IT" sz="2000" dirty="0">
              <a:solidFill>
                <a:srgbClr val="0000FF"/>
              </a:solidFill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8301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690245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7676" y="188913"/>
            <a:ext cx="8786812" cy="64087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000" b="1" dirty="0" smtClean="0">
                <a:latin typeface="Tahoma" pitchFamily="34" charset="0"/>
                <a:cs typeface="Tahoma" pitchFamily="34" charset="0"/>
              </a:rPr>
              <a:t>MEASURING UTILITY WITH EUT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2000" b="1" dirty="0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2000" b="1" dirty="0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2000" b="1" dirty="0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2000" b="1" dirty="0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2000" b="1" dirty="0" smtClean="0"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</a:pPr>
            <a:endParaRPr lang="en-US" sz="2000" b="1" dirty="0" smtClean="0"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</a:pPr>
            <a:endParaRPr lang="en-US" sz="2000" b="1" dirty="0" smtClean="0">
              <a:latin typeface="Tahoma" pitchFamily="34" charset="0"/>
              <a:cs typeface="Tahoma" pitchFamily="34" charset="0"/>
            </a:endParaRPr>
          </a:p>
          <a:p>
            <a:pPr algn="l">
              <a:spcBef>
                <a:spcPct val="0"/>
              </a:spcBef>
            </a:pPr>
            <a:r>
              <a:rPr lang="en-US" sz="2000" b="1" dirty="0" smtClean="0">
                <a:solidFill>
                  <a:srgbClr val="FF0000"/>
                </a:solidFill>
                <a:latin typeface="Tahoma" pitchFamily="34" charset="0"/>
                <a:cs typeface="Times New Roman"/>
              </a:rPr>
              <a:t>If EUT</a:t>
            </a:r>
            <a:r>
              <a:rPr lang="en-US" sz="2000" dirty="0" smtClean="0">
                <a:latin typeface="Tahoma" pitchFamily="34" charset="0"/>
                <a:cs typeface="Times New Roman"/>
              </a:rPr>
              <a:t>, A ~ B</a:t>
            </a:r>
            <a:r>
              <a:rPr lang="en-US" sz="2000" dirty="0" smtClean="0">
                <a:cs typeface="Times New Roman"/>
              </a:rPr>
              <a:t> → EU(A)=EU(B</a:t>
            </a:r>
            <a:r>
              <a:rPr lang="en-US" sz="2000" dirty="0">
                <a:cs typeface="Times New Roman"/>
              </a:rPr>
              <a:t>) → </a:t>
            </a:r>
            <a:r>
              <a:rPr lang="en-US" sz="2000" dirty="0" smtClean="0">
                <a:cs typeface="Times New Roman"/>
              </a:rPr>
              <a:t>1</a:t>
            </a:r>
            <a:r>
              <a:rPr lang="en-US" sz="2000" dirty="0" smtClean="0">
                <a:sym typeface="Symbol"/>
              </a:rPr>
              <a:t></a:t>
            </a:r>
            <a:r>
              <a:rPr lang="en-US" sz="2000" dirty="0" smtClean="0">
                <a:cs typeface="Times New Roman"/>
              </a:rPr>
              <a:t>u(</a:t>
            </a:r>
            <a:r>
              <a:rPr lang="en-US" sz="2000" dirty="0" smtClean="0"/>
              <a:t>$600) = 0.4</a:t>
            </a:r>
            <a:r>
              <a:rPr lang="en-US" sz="2000" dirty="0" smtClean="0">
                <a:sym typeface="Symbol"/>
              </a:rPr>
              <a:t></a:t>
            </a:r>
            <a:r>
              <a:rPr lang="en-US" sz="2000" dirty="0" smtClean="0"/>
              <a:t>u($500)+0.6</a:t>
            </a:r>
            <a:r>
              <a:rPr lang="en-US" sz="2000" dirty="0" smtClean="0">
                <a:sym typeface="Symbol"/>
              </a:rPr>
              <a:t></a:t>
            </a:r>
            <a:r>
              <a:rPr lang="en-US" sz="2000" dirty="0" smtClean="0"/>
              <a:t>u($1,000)</a:t>
            </a:r>
            <a:endParaRPr lang="en-US" sz="2000" b="1" dirty="0" smtClean="0"/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2000" b="1" dirty="0" smtClean="0">
              <a:cs typeface="Tahoma" pitchFamily="34" charset="0"/>
            </a:endParaRPr>
          </a:p>
          <a:p>
            <a:pPr lvl="0" algn="l">
              <a:lnSpc>
                <a:spcPct val="150000"/>
              </a:lnSpc>
              <a:spcBef>
                <a:spcPct val="0"/>
              </a:spcBef>
            </a:pPr>
            <a:r>
              <a:rPr lang="en-US" sz="2000" dirty="0" smtClean="0">
                <a:cs typeface="Tahoma" pitchFamily="34" charset="0"/>
              </a:rPr>
              <a:t>The z</a:t>
            </a:r>
            <a:r>
              <a:rPr lang="en-US" sz="2000" dirty="0" smtClean="0">
                <a:solidFill>
                  <a:srgbClr val="000000"/>
                </a:solidFill>
                <a:cs typeface="Times New Roman"/>
              </a:rPr>
              <a:t>ero </a:t>
            </a:r>
            <a:r>
              <a:rPr lang="en-US" sz="2000" dirty="0">
                <a:solidFill>
                  <a:srgbClr val="000000"/>
                </a:solidFill>
                <a:cs typeface="Times New Roman"/>
              </a:rPr>
              <a:t>point and unit </a:t>
            </a:r>
            <a:r>
              <a:rPr lang="en-US" sz="2000" dirty="0" smtClean="0">
                <a:solidFill>
                  <a:srgbClr val="000000"/>
                </a:solidFill>
                <a:cs typeface="Times New Roman"/>
              </a:rPr>
              <a:t>of u are arbitrary </a:t>
            </a:r>
            <a:r>
              <a:rPr lang="en-US" sz="2000" dirty="0">
                <a:solidFill>
                  <a:srgbClr val="000000"/>
                </a:solidFill>
                <a:cs typeface="Times New Roman"/>
              </a:rPr>
              <a:t>→ </a:t>
            </a:r>
            <a:r>
              <a:rPr lang="en-US" sz="2000" dirty="0" smtClean="0">
                <a:cs typeface="Times New Roman"/>
              </a:rPr>
              <a:t>u($500)=0 &amp; u($1,000)=1</a:t>
            </a:r>
          </a:p>
          <a:p>
            <a:pPr algn="l">
              <a:lnSpc>
                <a:spcPct val="200000"/>
              </a:lnSpc>
              <a:spcBef>
                <a:spcPct val="0"/>
              </a:spcBef>
            </a:pPr>
            <a:endParaRPr lang="it-IT" sz="2000" dirty="0" smtClean="0">
              <a:cs typeface="Times New Roman"/>
            </a:endParaRPr>
          </a:p>
          <a:p>
            <a:pPr>
              <a:spcBef>
                <a:spcPct val="0"/>
              </a:spcBef>
            </a:pPr>
            <a:r>
              <a:rPr lang="en-US" sz="2000" b="1" dirty="0" smtClean="0">
                <a:cs typeface="Times New Roman"/>
              </a:rPr>
              <a:t>u(</a:t>
            </a:r>
            <a:r>
              <a:rPr lang="en-US" sz="2000" b="1" dirty="0" smtClean="0"/>
              <a:t>$600) </a:t>
            </a:r>
            <a:r>
              <a:rPr lang="en-US" sz="2000" dirty="0" smtClean="0"/>
              <a:t>= 0.4</a:t>
            </a:r>
            <a:r>
              <a:rPr lang="en-US" sz="2000" dirty="0" smtClean="0">
                <a:sym typeface="Symbol"/>
              </a:rPr>
              <a:t>0 </a:t>
            </a:r>
            <a:r>
              <a:rPr lang="en-US" sz="2000" dirty="0" smtClean="0"/>
              <a:t>+ 0.6</a:t>
            </a:r>
            <a:r>
              <a:rPr lang="en-US" sz="2000" dirty="0" smtClean="0">
                <a:sym typeface="Symbol"/>
              </a:rPr>
              <a:t>1 </a:t>
            </a:r>
            <a:r>
              <a:rPr lang="en-US" sz="2000" dirty="0" smtClean="0"/>
              <a:t>= </a:t>
            </a:r>
            <a:r>
              <a:rPr lang="en-US" sz="2000" b="1" dirty="0" smtClean="0"/>
              <a:t>0.6</a:t>
            </a:r>
            <a:endParaRPr lang="en-US" sz="2000" dirty="0" smtClean="0">
              <a:cs typeface="Times New Roman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7092131" y="1340768"/>
            <a:ext cx="792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1800" u="none" kern="0" dirty="0">
                <a:solidFill>
                  <a:sysClr val="windowText" lastClr="000000"/>
                </a:solidFill>
                <a:ea typeface="ＭＳ Ｐゴシック" pitchFamily="34" charset="-128"/>
              </a:rPr>
              <a:t>$ 500</a:t>
            </a:r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 flipV="1">
            <a:off x="5720011" y="1566193"/>
            <a:ext cx="1228725" cy="50323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800" u="none" kern="0">
              <a:solidFill>
                <a:sysClr val="windowText" lastClr="000000"/>
              </a:solidFill>
              <a:ea typeface="ＭＳ Ｐゴシック" pitchFamily="34" charset="-128"/>
            </a:endParaRPr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>
            <a:off x="5720011" y="2069431"/>
            <a:ext cx="1300261" cy="4333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800" u="none" kern="0">
              <a:solidFill>
                <a:sysClr val="windowText" lastClr="000000"/>
              </a:solidFill>
              <a:ea typeface="ＭＳ Ｐゴシック" pitchFamily="34" charset="-128"/>
            </a:endParaRP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5364088" y="1906985"/>
            <a:ext cx="431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1800" u="none" kern="0" dirty="0">
                <a:solidFill>
                  <a:sysClr val="windowText" lastClr="000000"/>
                </a:solidFill>
                <a:ea typeface="ＭＳ Ｐゴシック" pitchFamily="34" charset="-128"/>
              </a:rPr>
              <a:t>B</a:t>
            </a: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5939582" y="1382043"/>
            <a:ext cx="5766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1800" u="none" kern="0" dirty="0">
                <a:solidFill>
                  <a:srgbClr val="1E10D2"/>
                </a:solidFill>
                <a:ea typeface="ＭＳ Ｐゴシック" pitchFamily="34" charset="-128"/>
              </a:rPr>
              <a:t>0.4</a:t>
            </a: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971798" y="1926556"/>
            <a:ext cx="431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1800" u="none" kern="0" dirty="0">
                <a:solidFill>
                  <a:sysClr val="windowText" lastClr="000000"/>
                </a:solidFill>
                <a:ea typeface="ＭＳ Ｐゴシック" pitchFamily="34" charset="-128"/>
              </a:rPr>
              <a:t>A</a:t>
            </a:r>
          </a:p>
        </p:txBody>
      </p:sp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1907704" y="1710656"/>
            <a:ext cx="3824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1800" u="none" kern="0" dirty="0">
                <a:solidFill>
                  <a:srgbClr val="1E10D2"/>
                </a:solidFill>
                <a:ea typeface="ＭＳ Ｐゴシック" pitchFamily="34" charset="-128"/>
              </a:rPr>
              <a:t>1</a:t>
            </a: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772296" y="1916832"/>
            <a:ext cx="86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1800" u="none" kern="0" dirty="0">
                <a:solidFill>
                  <a:sysClr val="windowText" lastClr="000000"/>
                </a:solidFill>
                <a:ea typeface="ＭＳ Ｐゴシック" pitchFamily="34" charset="-128"/>
              </a:rPr>
              <a:t>$ 600</a:t>
            </a:r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5940351" y="2502818"/>
            <a:ext cx="5758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1800" u="none" kern="0" dirty="0">
                <a:solidFill>
                  <a:srgbClr val="1E10D2"/>
                </a:solidFill>
                <a:ea typeface="ＭＳ Ｐゴシック" pitchFamily="34" charset="-128"/>
              </a:rPr>
              <a:t>0.6</a:t>
            </a:r>
          </a:p>
        </p:txBody>
      </p:sp>
      <p:sp>
        <p:nvSpPr>
          <p:cNvPr id="33" name="Line 3"/>
          <p:cNvSpPr>
            <a:spLocks noChangeShapeType="1"/>
          </p:cNvSpPr>
          <p:nvPr/>
        </p:nvSpPr>
        <p:spPr bwMode="auto">
          <a:xfrm>
            <a:off x="1332161" y="2142456"/>
            <a:ext cx="14398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800" u="none" kern="0">
              <a:solidFill>
                <a:sysClr val="windowText" lastClr="000000"/>
              </a:solidFill>
              <a:ea typeface="ＭＳ Ｐゴシック" pitchFamily="34" charset="-128"/>
            </a:endParaRPr>
          </a:p>
        </p:txBody>
      </p:sp>
      <p:sp>
        <p:nvSpPr>
          <p:cNvPr id="15" name="Segnaposto numero diapositiva 3"/>
          <p:cNvSpPr txBox="1">
            <a:spLocks noGrp="1"/>
          </p:cNvSpPr>
          <p:nvPr/>
        </p:nvSpPr>
        <p:spPr bwMode="auto">
          <a:xfrm>
            <a:off x="6902896" y="6453188"/>
            <a:ext cx="21336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0B417723-ED2B-49BC-B87C-21452AB6D4F2}" type="slidenum">
              <a:rPr lang="it-IT" altLang="de-DE" sz="1400" u="none">
                <a:solidFill>
                  <a:srgbClr val="000000"/>
                </a:solidFill>
                <a:ea typeface="ＭＳ Ｐゴシック" pitchFamily="34" charset="-128"/>
              </a:rPr>
              <a:pPr algn="r" eaLnBrk="1" hangingPunct="1"/>
              <a:t>5</a:t>
            </a:fld>
            <a:endParaRPr lang="it-IT" altLang="de-DE" sz="1400" u="none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7092280" y="2420962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1800" u="none" kern="0" dirty="0">
                <a:solidFill>
                  <a:sysClr val="windowText" lastClr="000000"/>
                </a:solidFill>
                <a:ea typeface="ＭＳ Ｐゴシック" pitchFamily="34" charset="-128"/>
              </a:rPr>
              <a:t>$ 1,000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3851920" y="1412776"/>
            <a:ext cx="11521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8000" u="none" kern="0" dirty="0">
                <a:solidFill>
                  <a:srgbClr val="1E10D2"/>
                </a:solidFill>
                <a:ea typeface="ＭＳ Ｐゴシック" pitchFamily="34" charset="-128"/>
              </a:rPr>
              <a:t>~</a:t>
            </a:r>
          </a:p>
        </p:txBody>
      </p:sp>
    </p:spTree>
    <p:extLst>
      <p:ext uri="{BB962C8B-B14F-4D97-AF65-F5344CB8AC3E}">
        <p14:creationId xmlns:p14="http://schemas.microsoft.com/office/powerpoint/2010/main" val="337015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2" grpId="0"/>
      <p:bldP spid="34" grpId="0"/>
      <p:bldP spid="35" grpId="0"/>
      <p:bldP spid="36" grpId="0"/>
      <p:bldP spid="38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7676" y="188913"/>
            <a:ext cx="8786812" cy="64087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2000" b="1" dirty="0">
                <a:latin typeface="Tahoma" pitchFamily="34" charset="0"/>
                <a:cs typeface="Tahoma" pitchFamily="34" charset="0"/>
              </a:rPr>
              <a:t>EUT-BASED UTILITY MEASUREMENT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2000" b="1" dirty="0" smtClean="0">
                <a:latin typeface="Tahoma" pitchFamily="34" charset="0"/>
                <a:cs typeface="Tahoma" pitchFamily="34" charset="0"/>
              </a:rPr>
              <a:t>UNDERLYING ASSUMPTIONS</a:t>
            </a:r>
          </a:p>
          <a:p>
            <a:pPr>
              <a:spcBef>
                <a:spcPct val="0"/>
              </a:spcBef>
              <a:spcAft>
                <a:spcPts val="0"/>
              </a:spcAft>
            </a:pPr>
            <a:endParaRPr lang="en-US" sz="2000" b="1" dirty="0">
              <a:latin typeface="Tahoma" pitchFamily="34" charset="0"/>
              <a:cs typeface="Tahoma" pitchFamily="34" charset="0"/>
            </a:endParaRP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ahoma" pitchFamily="34" charset="0"/>
                <a:cs typeface="Tahoma" pitchFamily="34" charset="0"/>
              </a:rPr>
              <a:t>Well-defined preferences/indifference </a:t>
            </a:r>
            <a:r>
              <a:rPr lang="en-US" sz="2000" dirty="0">
                <a:latin typeface="Tahoma" pitchFamily="34" charset="0"/>
                <a:cs typeface="Tahoma" pitchFamily="34" charset="0"/>
              </a:rPr>
              <a:t>over all gambles, independently of whether these gambles are simple or </a:t>
            </a:r>
            <a:r>
              <a:rPr lang="en-US" sz="2000" dirty="0" smtClean="0">
                <a:latin typeface="Tahoma" pitchFamily="34" charset="0"/>
                <a:cs typeface="Tahoma" pitchFamily="34" charset="0"/>
              </a:rPr>
              <a:t>complex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000" dirty="0" smtClean="0">
              <a:latin typeface="Tahoma" pitchFamily="34" charset="0"/>
              <a:cs typeface="Tahoma" pitchFamily="34" charset="0"/>
            </a:endParaRP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ahoma" pitchFamily="34" charset="0"/>
                <a:cs typeface="Tahoma" pitchFamily="34" charset="0"/>
              </a:rPr>
              <a:t>Correct understanding of </a:t>
            </a:r>
            <a:r>
              <a:rPr lang="en-US" sz="2000" dirty="0">
                <a:latin typeface="Tahoma" pitchFamily="34" charset="0"/>
                <a:cs typeface="Tahoma" pitchFamily="34" charset="0"/>
              </a:rPr>
              <a:t>the objective probabilities of uncertain events, even complicated </a:t>
            </a:r>
            <a:r>
              <a:rPr lang="en-US" sz="2000" dirty="0" smtClean="0">
                <a:latin typeface="Tahoma" pitchFamily="34" charset="0"/>
                <a:cs typeface="Tahoma" pitchFamily="34" charset="0"/>
              </a:rPr>
              <a:t>ones</a:t>
            </a:r>
          </a:p>
          <a:p>
            <a:pPr marL="342900" indent="-342900" algn="l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000" dirty="0" smtClean="0">
              <a:latin typeface="Tahoma" pitchFamily="34" charset="0"/>
              <a:cs typeface="Tahoma" pitchFamily="34" charset="0"/>
            </a:endParaRPr>
          </a:p>
          <a:p>
            <a:pPr marL="342900" indent="-342900" algn="l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Tahoma" pitchFamily="34" charset="0"/>
                <a:cs typeface="Tahoma" pitchFamily="34" charset="0"/>
              </a:rPr>
              <a:t>No distortion of objective probabilities by subjective </a:t>
            </a:r>
            <a:r>
              <a:rPr lang="en-US" sz="2000" dirty="0" smtClean="0">
                <a:latin typeface="Tahoma" pitchFamily="34" charset="0"/>
                <a:cs typeface="Tahoma" pitchFamily="34" charset="0"/>
              </a:rPr>
              <a:t>re-interpretation</a:t>
            </a:r>
          </a:p>
          <a:p>
            <a:pPr marL="342900" indent="-342900" algn="l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000" dirty="0">
              <a:latin typeface="Tahoma" pitchFamily="34" charset="0"/>
              <a:cs typeface="Tahoma" pitchFamily="34" charset="0"/>
            </a:endParaRPr>
          </a:p>
          <a:p>
            <a:pPr marL="342900" indent="-342900" algn="l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Tahoma" pitchFamily="34" charset="0"/>
                <a:cs typeface="Tahoma" pitchFamily="34" charset="0"/>
              </a:rPr>
              <a:t>No utility from the act of gambling, but only from the gamble’s payoffs</a:t>
            </a:r>
            <a:endParaRPr lang="it-IT" sz="2000" b="1" dirty="0">
              <a:latin typeface="Tahoma" pitchFamily="34" charset="0"/>
              <a:cs typeface="Tahoma" pitchFamily="34" charset="0"/>
            </a:endParaRPr>
          </a:p>
          <a:p>
            <a:pPr marL="342900" indent="-342900" algn="l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000" dirty="0">
              <a:latin typeface="Tahoma" pitchFamily="34" charset="0"/>
              <a:cs typeface="Tahoma" pitchFamily="34" charset="0"/>
            </a:endParaRP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ahoma" pitchFamily="34" charset="0"/>
                <a:cs typeface="Tahoma" pitchFamily="34" charset="0"/>
              </a:rPr>
              <a:t>Two different ways of identifying indifferent lotteries are equivalent:</a:t>
            </a:r>
          </a:p>
          <a:p>
            <a:pPr marL="360000" algn="l" defTabSz="5400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ahoma" pitchFamily="34" charset="0"/>
                <a:cs typeface="Tahoma" pitchFamily="34" charset="0"/>
              </a:rPr>
              <a:t>  by </a:t>
            </a:r>
            <a:r>
              <a:rPr lang="en-US" sz="2000" dirty="0">
                <a:latin typeface="Tahoma" pitchFamily="34" charset="0"/>
                <a:cs typeface="Tahoma" pitchFamily="34" charset="0"/>
              </a:rPr>
              <a:t>fixing </a:t>
            </a:r>
            <a:r>
              <a:rPr lang="en-US" sz="2000" dirty="0" smtClean="0">
                <a:latin typeface="Tahoma" pitchFamily="34" charset="0"/>
                <a:cs typeface="Tahoma" pitchFamily="34" charset="0"/>
              </a:rPr>
              <a:t>monetary amounts, and </a:t>
            </a:r>
            <a:r>
              <a:rPr lang="en-US" sz="2000" dirty="0">
                <a:latin typeface="Tahoma" pitchFamily="34" charset="0"/>
                <a:cs typeface="Tahoma" pitchFamily="34" charset="0"/>
              </a:rPr>
              <a:t>adjusting </a:t>
            </a:r>
            <a:r>
              <a:rPr lang="en-US" sz="2000" dirty="0" smtClean="0">
                <a:latin typeface="Tahoma" pitchFamily="34" charset="0"/>
                <a:cs typeface="Tahoma" pitchFamily="34" charset="0"/>
              </a:rPr>
              <a:t>probabilities</a:t>
            </a:r>
          </a:p>
          <a:p>
            <a:pPr marL="360000" algn="l" defTabSz="5400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ahoma" pitchFamily="34" charset="0"/>
                <a:cs typeface="Tahoma" pitchFamily="34" charset="0"/>
              </a:rPr>
              <a:t>  by fixing probabilities, and adjusting </a:t>
            </a:r>
            <a:r>
              <a:rPr lang="en-US" sz="2000" dirty="0">
                <a:latin typeface="Tahoma" pitchFamily="34" charset="0"/>
                <a:cs typeface="Tahoma" pitchFamily="34" charset="0"/>
              </a:rPr>
              <a:t>monetary </a:t>
            </a:r>
            <a:r>
              <a:rPr lang="en-US" sz="2000" dirty="0" smtClean="0">
                <a:latin typeface="Tahoma" pitchFamily="34" charset="0"/>
                <a:cs typeface="Tahoma" pitchFamily="34" charset="0"/>
              </a:rPr>
              <a:t>amounts</a:t>
            </a:r>
            <a:endParaRPr lang="en-US" sz="2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Segnaposto numero diapositiva 3"/>
          <p:cNvSpPr txBox="1">
            <a:spLocks noGrp="1"/>
          </p:cNvSpPr>
          <p:nvPr/>
        </p:nvSpPr>
        <p:spPr bwMode="auto">
          <a:xfrm>
            <a:off x="6876256" y="6473081"/>
            <a:ext cx="21336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B417723-ED2B-49BC-B87C-21452AB6D4F2}" type="slidenum">
              <a:rPr lang="it-IT" altLang="de-DE" sz="1400" u="none"/>
              <a:pPr algn="r"/>
              <a:t>6</a:t>
            </a:fld>
            <a:endParaRPr lang="it-IT" altLang="de-DE" sz="1400" u="none" dirty="0"/>
          </a:p>
        </p:txBody>
      </p:sp>
    </p:spTree>
    <p:extLst>
      <p:ext uri="{BB962C8B-B14F-4D97-AF65-F5344CB8AC3E}">
        <p14:creationId xmlns:p14="http://schemas.microsoft.com/office/powerpoint/2010/main" val="286200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2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50825" y="188913"/>
            <a:ext cx="8713788" cy="6408737"/>
          </a:xfrm>
        </p:spPr>
        <p:txBody>
          <a:bodyPr/>
          <a:lstStyle/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sz="20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sz="20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it-IT" altLang="de-DE" sz="20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spcBef>
                <a:spcPct val="0"/>
              </a:spcBef>
            </a:pPr>
            <a:endParaRPr lang="en-US" altLang="de-DE" sz="28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endParaRPr lang="en-US" altLang="de-DE" sz="2800" b="1" dirty="0" smtClean="0">
              <a:ea typeface="ＭＳ Ｐゴシック" pitchFamily="34" charset="-128"/>
            </a:endParaRPr>
          </a:p>
          <a:p>
            <a:pPr marL="0" indent="0" algn="ctr" defTabSz="355600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de-DE" sz="2800" b="1" dirty="0" smtClean="0">
                <a:ea typeface="ＭＳ Ｐゴシック" pitchFamily="34" charset="-128"/>
              </a:rPr>
              <a:t>MOSTELLER-NOGEE (MN)</a:t>
            </a:r>
          </a:p>
          <a:p>
            <a:pPr marL="0" indent="0" algn="ctr" defTabSz="355600" eaLnBrk="1" hangingPunct="1">
              <a:spcBef>
                <a:spcPct val="0"/>
              </a:spcBef>
            </a:pPr>
            <a:endParaRPr lang="en-US" altLang="de-DE" sz="2800" b="1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577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endParaRPr lang="en-GB" altLang="it-IT" sz="1400"/>
          </a:p>
          <a:p>
            <a:pPr>
              <a:spcBef>
                <a:spcPct val="0"/>
              </a:spcBef>
              <a:buFontTx/>
              <a:buNone/>
            </a:pPr>
            <a:fld id="{CA423E4D-1EC2-438A-911B-334C16E8EFEE}" type="slidenum">
              <a:rPr lang="en-GB" altLang="it-IT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GB" altLang="it-IT" sz="140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88913"/>
            <a:ext cx="8786812" cy="64087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MN: EXPERIMENTAL DESIGN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altLang="it-IT" sz="2000" b="1" dirty="0" smtClean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Subjects: 10 Harvard undergraduates + 5 Mass.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National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Guardsmen 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 smtClean="0"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Task: subjects choose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whether to participate in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gambles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where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they can win or loose money,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or refuse the gamble (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gamble vs sure outcome)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 smtClean="0"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Payoffs: between –5¢ and +$5.07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Winning odds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: 1:0.50, 1:1.01, 1:2.01, 1:5.00, 1:10.17, 1:20.24,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1:101.32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altLang="it-IT" sz="2000" dirty="0"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B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y identifying 7 amounts of money that make the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subjects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“indifferent” </a:t>
            </a:r>
            <a:r>
              <a:rPr lang="en-US" altLang="it-IT" sz="2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between participating or not in </a:t>
            </a:r>
            <a:r>
              <a:rPr lang="en-US" altLang="it-IT" sz="200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certain gambles, 7 points on the utility function for money of each subject are identified</a:t>
            </a:r>
            <a:endParaRPr lang="en-US" altLang="it-IT" sz="2000" dirty="0" smtClean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  <a:sym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it-IT" sz="1400"/>
          </a:p>
          <a:p>
            <a:pPr>
              <a:spcBef>
                <a:spcPct val="0"/>
              </a:spcBef>
              <a:buFontTx/>
              <a:buNone/>
            </a:pPr>
            <a:fld id="{DB86C2B3-9FCE-4927-89BE-45D08171FB81}" type="slidenum">
              <a:rPr lang="en-GB" altLang="it-IT" sz="140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GB" altLang="it-IT" sz="14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88913"/>
            <a:ext cx="8786812" cy="64087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it-IT" sz="2000" b="1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MN: MEASURING </a:t>
            </a:r>
            <a:r>
              <a:rPr lang="en-US" altLang="it-IT" sz="2000" b="1" dirty="0" smtClean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  <a:sym typeface="Symbol" panose="05050102010706020507" pitchFamily="18" charset="2"/>
              </a:rPr>
              <a:t>UTILITY</a:t>
            </a:r>
            <a:endParaRPr lang="en-US" sz="2000" dirty="0" smtClean="0">
              <a:latin typeface="Tahoma" pitchFamily="34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412776"/>
            <a:ext cx="6591437" cy="4759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847</Words>
  <Application>Microsoft Office PowerPoint</Application>
  <PresentationFormat>Presentazione su schermo (4:3)</PresentationFormat>
  <Paragraphs>190</Paragraphs>
  <Slides>16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16</vt:i4>
      </vt:variant>
    </vt:vector>
  </HeadingPairs>
  <TitlesOfParts>
    <vt:vector size="25" baseType="lpstr">
      <vt:lpstr>ＭＳ Ｐゴシック</vt:lpstr>
      <vt:lpstr>Arial</vt:lpstr>
      <vt:lpstr>Symbol</vt:lpstr>
      <vt:lpstr>Tahoma</vt:lpstr>
      <vt:lpstr>Times New Roman</vt:lpstr>
      <vt:lpstr>Wingdings</vt:lpstr>
      <vt:lpstr>Default Design</vt:lpstr>
      <vt:lpstr>Struttura predefinita</vt:lpstr>
      <vt:lpstr>1_Struttura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LSE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LSE</dc:creator>
  <cp:lastModifiedBy>Ivan Moscati</cp:lastModifiedBy>
  <cp:revision>3711</cp:revision>
  <cp:lastPrinted>2015-11-25T15:13:11Z</cp:lastPrinted>
  <dcterms:created xsi:type="dcterms:W3CDTF">2008-11-24T17:17:36Z</dcterms:created>
  <dcterms:modified xsi:type="dcterms:W3CDTF">2015-12-30T11:37:30Z</dcterms:modified>
</cp:coreProperties>
</file>