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56" r:id="rId2"/>
    <p:sldId id="257" r:id="rId3"/>
    <p:sldId id="279" r:id="rId4"/>
    <p:sldId id="258" r:id="rId5"/>
    <p:sldId id="274" r:id="rId6"/>
    <p:sldId id="259" r:id="rId7"/>
    <p:sldId id="278" r:id="rId8"/>
    <p:sldId id="262" r:id="rId9"/>
    <p:sldId id="263" r:id="rId10"/>
    <p:sldId id="277" r:id="rId11"/>
    <p:sldId id="264" r:id="rId12"/>
    <p:sldId id="284" r:id="rId13"/>
    <p:sldId id="282" r:id="rId14"/>
    <p:sldId id="285" r:id="rId15"/>
    <p:sldId id="288" r:id="rId16"/>
    <p:sldId id="290" r:id="rId17"/>
    <p:sldId id="291" r:id="rId18"/>
    <p:sldId id="292" r:id="rId19"/>
    <p:sldId id="293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467" autoAdjust="0"/>
  </p:normalViewPr>
  <p:slideViewPr>
    <p:cSldViewPr>
      <p:cViewPr varScale="1">
        <p:scale>
          <a:sx n="138" d="100"/>
          <a:sy n="138" d="100"/>
        </p:scale>
        <p:origin x="-2056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interSettings" Target="printerSettings/printerSettings1.bin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B86B6-AC98-B146-8E09-933CD33D341E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FAEA6-F280-7546-A49F-D12946BB81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933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FAEA6-F280-7546-A49F-D12946BB81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445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other people</a:t>
            </a:r>
            <a:r>
              <a:rPr lang="en-US" baseline="0" dirty="0" smtClean="0"/>
              <a:t> eligible for Medicaid that aren’t accounted for by our calculator – for example, those eligible through disability.  Also, we also don’t account for endogenous enrollment shifts due to changes in characteristics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FAEA6-F280-7546-A49F-D12946BB81C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15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Outcomes: # of doctors</a:t>
            </a:r>
          </a:p>
          <a:p>
            <a:r>
              <a:rPr lang="en-US" dirty="0" smtClean="0"/>
              <a:t>	</a:t>
            </a:r>
            <a:r>
              <a:rPr lang="en-US" baseline="0" dirty="0" smtClean="0"/>
              <a:t>      NHIS: All insurance, public insurance, private insurance, utilization (number of primary care visits, hospital days, #admissions)</a:t>
            </a:r>
          </a:p>
          <a:p>
            <a:endParaRPr lang="en-US" baseline="0" dirty="0" smtClean="0"/>
          </a:p>
          <a:p>
            <a:r>
              <a:rPr lang="en-US" baseline="0" dirty="0" smtClean="0"/>
              <a:t>Heterogeneity: gender, race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FAEA6-F280-7546-A49F-D12946BB81C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445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AE9A875E-A7B7-44E7-B883-E18250906279}" type="datetimeFigureOut">
              <a:rPr lang="en-US" smtClean="0"/>
              <a:t>12/18/15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11C2983-BE57-49A7-807B-F1513283EE4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5.png"/><Relationship Id="rId3" Type="http://schemas.openxmlformats.org/officeDocument/2006/relationships/image" Target="../media/image1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7.png"/><Relationship Id="rId3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>Medicaid Expansions and Health Spending Growth</a:t>
            </a:r>
            <a:endParaRPr lang="en-US" sz="5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8382000" cy="1371600"/>
          </a:xfrm>
        </p:spPr>
        <p:txBody>
          <a:bodyPr>
            <a:noAutofit/>
          </a:bodyPr>
          <a:lstStyle/>
          <a:p>
            <a:r>
              <a:rPr lang="en-US" sz="1600" dirty="0" smtClean="0"/>
              <a:t>Mike </a:t>
            </a:r>
            <a:r>
              <a:rPr lang="en-US" sz="1600" dirty="0" err="1" smtClean="0"/>
              <a:t>Golosov</a:t>
            </a:r>
            <a:r>
              <a:rPr lang="en-US" sz="1600" dirty="0" smtClean="0"/>
              <a:t>, Amanda Kowalski, Rebecca McKibbin</a:t>
            </a:r>
          </a:p>
          <a:p>
            <a:r>
              <a:rPr lang="en-US" sz="1600" dirty="0"/>
              <a:t>Health Economics Research Organization/American Economic </a:t>
            </a:r>
            <a:r>
              <a:rPr lang="en-US" sz="1600" dirty="0" smtClean="0"/>
              <a:t>Association</a:t>
            </a:r>
          </a:p>
          <a:p>
            <a:r>
              <a:rPr lang="en-US" sz="1600" dirty="0" smtClean="0"/>
              <a:t>January </a:t>
            </a:r>
            <a:r>
              <a:rPr lang="en-US" sz="1600" dirty="0" smtClean="0"/>
              <a:t>2016</a:t>
            </a:r>
            <a:endParaRPr lang="en-US" sz="1600" dirty="0"/>
          </a:p>
          <a:p>
            <a:endParaRPr lang="en-US" sz="1600" dirty="0" smtClean="0"/>
          </a:p>
          <a:p>
            <a:r>
              <a:rPr lang="en-US" sz="1200" dirty="0" smtClean="0"/>
              <a:t>Anna </a:t>
            </a:r>
            <a:r>
              <a:rPr lang="en-US" sz="1200" dirty="0" smtClean="0"/>
              <a:t>Cornelius-</a:t>
            </a:r>
            <a:r>
              <a:rPr lang="en-US" sz="1200" dirty="0" err="1" smtClean="0"/>
              <a:t>Schecter</a:t>
            </a:r>
            <a:r>
              <a:rPr lang="en-US" sz="1200" dirty="0" smtClean="0"/>
              <a:t>, Edward Kong, </a:t>
            </a:r>
            <a:r>
              <a:rPr lang="en-US" sz="1200" dirty="0" smtClean="0"/>
              <a:t>Maggie Zhou </a:t>
            </a:r>
            <a:r>
              <a:rPr lang="en-US" sz="1200" dirty="0" smtClean="0"/>
              <a:t>and other research assistants contributed a great deal to this project.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06159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Example: 1982 CT Economic Census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4114800"/>
            <a:ext cx="7772400" cy="914400"/>
          </a:xfrm>
        </p:spPr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b="1" dirty="0" smtClean="0"/>
              <a:t>Coded similar numbers for each state and year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800"/>
          <a:stretch/>
        </p:blipFill>
        <p:spPr>
          <a:xfrm>
            <a:off x="29882" y="458223"/>
            <a:ext cx="9114118" cy="22849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47108"/>
          <a:stretch/>
        </p:blipFill>
        <p:spPr>
          <a:xfrm>
            <a:off x="0" y="2667000"/>
            <a:ext cx="9144000" cy="14421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382963" y="2188085"/>
            <a:ext cx="701271" cy="707515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794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8153400" cy="1600200"/>
          </a:xfrm>
        </p:spPr>
        <p:txBody>
          <a:bodyPr>
            <a:noAutofit/>
          </a:bodyPr>
          <a:lstStyle/>
          <a:p>
            <a:r>
              <a:rPr lang="en-US" sz="3600" dirty="0" smtClean="0"/>
              <a:t>Massive Data-Gathering Effort:</a:t>
            </a:r>
            <a:br>
              <a:rPr lang="en-US" sz="3600" dirty="0" smtClean="0"/>
            </a:br>
            <a:r>
              <a:rPr lang="en-US" sz="3600" dirty="0" smtClean="0"/>
              <a:t>Other Determinants of Health Spending</a:t>
            </a:r>
            <a:endParaRPr lang="en-US" sz="36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342900" indent="-342900">
              <a:buFont typeface="Arial"/>
              <a:buChar char="•"/>
            </a:pPr>
            <a:r>
              <a:rPr lang="en-US" dirty="0"/>
              <a:t>Any insurance from CPS and new </a:t>
            </a:r>
            <a:r>
              <a:rPr lang="en-US" dirty="0" smtClean="0"/>
              <a:t>sources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Goal</a:t>
            </a:r>
            <a:r>
              <a:rPr lang="en-US" dirty="0"/>
              <a:t>: examine </a:t>
            </a:r>
            <a:r>
              <a:rPr lang="en-US" dirty="0" smtClean="0"/>
              <a:t>Medicaid net of crowd-out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Private Insurance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Private expenditure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Out of pocket from CEX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Hospital expenditure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Hospital utilization from AHA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Doctor visits from restricted use NHIS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320040" lvl="1"/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700" y="685800"/>
            <a:ext cx="50927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034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Massive Data-Gathering Effort: Summary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191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Longer data series</a:t>
            </a:r>
          </a:p>
          <a:p>
            <a:pPr lvl="1"/>
            <a:r>
              <a:rPr lang="en-US" dirty="0" smtClean="0"/>
              <a:t>Can examine whether first expansions had a larger impact</a:t>
            </a:r>
          </a:p>
          <a:p>
            <a:pPr lvl="2"/>
            <a:r>
              <a:rPr lang="en-US" dirty="0" smtClean="0"/>
              <a:t>Perhaps sicker people covered first (ex: child expansions came later)</a:t>
            </a:r>
          </a:p>
          <a:p>
            <a:pPr lvl="1"/>
            <a:r>
              <a:rPr lang="en-US" dirty="0" smtClean="0"/>
              <a:t>Can explore variation in era of managed care (advantage over Medicare or Rand)</a:t>
            </a:r>
          </a:p>
          <a:p>
            <a:r>
              <a:rPr lang="en-US" dirty="0" smtClean="0"/>
              <a:t>More data series breakdowns by policy variation</a:t>
            </a:r>
          </a:p>
          <a:p>
            <a:pPr lvl="1"/>
            <a:r>
              <a:rPr lang="en-US" dirty="0" smtClean="0"/>
              <a:t>Can examine heterogeneous treatment effects:</a:t>
            </a:r>
          </a:p>
          <a:p>
            <a:pPr lvl="2"/>
            <a:r>
              <a:rPr lang="en-US" dirty="0" smtClean="0"/>
              <a:t> AFDC, AFDC-up, parents, pregnancy, children, childless adults</a:t>
            </a:r>
          </a:p>
          <a:p>
            <a:r>
              <a:rPr lang="en-US" dirty="0" smtClean="0"/>
              <a:t>New data series</a:t>
            </a:r>
          </a:p>
          <a:p>
            <a:pPr lvl="1"/>
            <a:r>
              <a:rPr lang="en-US" dirty="0" smtClean="0"/>
              <a:t>Can better control for crowd-out through new private coverage series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269401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Outline for Today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Massive Data-Gathering Effort</a:t>
            </a:r>
          </a:p>
          <a:p>
            <a:r>
              <a:rPr lang="en-US" b="1" dirty="0" smtClean="0"/>
              <a:t>Preliminary Results and Next Steps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13368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Expect results somewhere in the middle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81000"/>
            <a:ext cx="7543800" cy="4267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Inception of Medicare (50%)</a:t>
            </a:r>
          </a:p>
          <a:p>
            <a:pPr lvl="1"/>
            <a:r>
              <a:rPr lang="en-US" dirty="0" smtClean="0"/>
              <a:t>General equilibrium</a:t>
            </a:r>
          </a:p>
          <a:p>
            <a:pPr lvl="1"/>
            <a:r>
              <a:rPr lang="en-US" dirty="0" smtClean="0"/>
              <a:t>Old, Sick population</a:t>
            </a:r>
          </a:p>
          <a:p>
            <a:pPr lvl="1"/>
            <a:r>
              <a:rPr lang="en-US" dirty="0" smtClean="0"/>
              <a:t>Nothing like Medicare </a:t>
            </a:r>
            <a:r>
              <a:rPr lang="en-US" dirty="0" smtClean="0"/>
              <a:t>in place before inception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Variation in Medicaid by State and Time</a:t>
            </a:r>
          </a:p>
          <a:p>
            <a:pPr lvl="1"/>
            <a:r>
              <a:rPr lang="en-US" dirty="0" smtClean="0"/>
              <a:t>Between partial and general equilibrium</a:t>
            </a:r>
          </a:p>
          <a:p>
            <a:pPr lvl="1"/>
            <a:r>
              <a:rPr lang="en-US" dirty="0" smtClean="0"/>
              <a:t>Sick population, not as old as Medicare</a:t>
            </a:r>
          </a:p>
          <a:p>
            <a:pPr lvl="1"/>
            <a:r>
              <a:rPr lang="en-US" dirty="0" smtClean="0"/>
              <a:t>Medicare already existed</a:t>
            </a:r>
          </a:p>
          <a:p>
            <a:endParaRPr lang="en-US" dirty="0"/>
          </a:p>
          <a:p>
            <a:r>
              <a:rPr lang="en-US" dirty="0" smtClean="0"/>
              <a:t>Rand HIE (10%)</a:t>
            </a:r>
          </a:p>
          <a:p>
            <a:pPr lvl="1"/>
            <a:r>
              <a:rPr lang="en-US" dirty="0" smtClean="0"/>
              <a:t>Partial equilibrium</a:t>
            </a:r>
          </a:p>
          <a:p>
            <a:pPr lvl="1"/>
            <a:r>
              <a:rPr lang="en-US" dirty="0" smtClean="0"/>
              <a:t>Healthy population, not as old as Medicare</a:t>
            </a:r>
          </a:p>
          <a:p>
            <a:pPr lvl="1"/>
            <a:r>
              <a:rPr lang="en-US" dirty="0" smtClean="0"/>
              <a:t>Medicare already existed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7953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Preliminary results in middle (20%)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A one person increase in the number of people eligible for Medicaid increases real total health expenditure by $4,750 per year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Medicaid eligibility explains 20% of the change in total health expenditure over the period 1965-2009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rcRect l="-24920" r="-24920"/>
          <a:stretch>
            <a:fillRect/>
          </a:stretch>
        </p:blipFill>
        <p:spPr>
          <a:xfrm>
            <a:off x="3711575" y="457200"/>
            <a:ext cx="4594225" cy="4114800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435714" y="500917"/>
            <a:ext cx="3490610" cy="4071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63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Medicaid </a:t>
            </a:r>
            <a:r>
              <a:rPr lang="en-US" dirty="0" err="1" smtClean="0"/>
              <a:t>takeup</a:t>
            </a:r>
            <a:r>
              <a:rPr lang="en-US" dirty="0" smtClean="0"/>
              <a:t> consistent with literature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A one person increase in the number of people eligible for Medicaid increases enrollment by 0.152 people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Medicaid eligibility explains 23% of the change in Medicaid enrollment over the period 1965-2009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419600" y="517459"/>
            <a:ext cx="3493008" cy="399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773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Medicaid spending responds less than total spending</a:t>
            </a:r>
            <a:endParaRPr lang="en-US" sz="4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A one person increase in the number of people eligible for Medicaid increases Medicaid expenditure by $1,724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Medicaid eligibility explains 42% of the change in Medicaid expenditure over the period 1965-2009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9509" r="-29509"/>
          <a:stretch>
            <a:fillRect/>
          </a:stretch>
        </p:blipFill>
        <p:spPr>
          <a:xfrm>
            <a:off x="3711575" y="457200"/>
            <a:ext cx="4594225" cy="41148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572000" y="705481"/>
            <a:ext cx="3493008" cy="4018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182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Some evidence of spillovers to private expenditure</a:t>
            </a:r>
            <a:endParaRPr lang="en-US" sz="4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A one person increase in the number of people eligible for Medicaid increases real private health expenditure by $1,633 per year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Medicaid eligibility explains 15% of the change in real private health expenditure over the period 1980-2009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23696" r="-23696"/>
          <a:stretch>
            <a:fillRect/>
          </a:stretch>
        </p:blipFill>
        <p:spPr>
          <a:xfrm>
            <a:off x="3711575" y="457200"/>
            <a:ext cx="4594225" cy="411480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4422603" y="485775"/>
            <a:ext cx="3503721" cy="406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87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outcomes from NHIS</a:t>
            </a:r>
          </a:p>
          <a:p>
            <a:pPr lvl="1"/>
            <a:r>
              <a:rPr lang="en-US" dirty="0" smtClean="0"/>
              <a:t>Insurance (all insurance, public/private)</a:t>
            </a:r>
          </a:p>
          <a:p>
            <a:pPr lvl="1"/>
            <a:r>
              <a:rPr lang="en-US" dirty="0" smtClean="0"/>
              <a:t>Utilization (#primary care visits, hospital use)</a:t>
            </a:r>
          </a:p>
          <a:p>
            <a:r>
              <a:rPr lang="en-US" dirty="0" smtClean="0"/>
              <a:t>Heterogeneity by time period</a:t>
            </a:r>
          </a:p>
          <a:p>
            <a:r>
              <a:rPr lang="en-US" dirty="0" smtClean="0"/>
              <a:t>Heterogeneity by demographic groups</a:t>
            </a:r>
          </a:p>
          <a:p>
            <a:pPr lvl="1"/>
            <a:r>
              <a:rPr lang="en-US" dirty="0" smtClean="0"/>
              <a:t>Race, Gender, Income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1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</a:t>
            </a:r>
            <a:r>
              <a:rPr lang="en-US" dirty="0" smtClean="0"/>
              <a:t>he 2.5 Trillion Dollar Question (and </a:t>
            </a:r>
            <a:r>
              <a:rPr lang="en-US" i="1" dirty="0" smtClean="0"/>
              <a:t>Growing</a:t>
            </a:r>
            <a:r>
              <a:rPr lang="en-US" dirty="0" smtClean="0"/>
              <a:t>!)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Why are health care costs increasing?</a:t>
            </a:r>
          </a:p>
          <a:p>
            <a:r>
              <a:rPr lang="en-US" dirty="0"/>
              <a:t>T</a:t>
            </a:r>
            <a:r>
              <a:rPr lang="en-US" dirty="0" smtClean="0"/>
              <a:t>echnology</a:t>
            </a:r>
          </a:p>
          <a:p>
            <a:pPr lvl="1"/>
            <a:r>
              <a:rPr lang="en-US" dirty="0" smtClean="0"/>
              <a:t>Newhouse (1992,1999): decomposes growth by insurance, income, and aging, and residual is technology</a:t>
            </a:r>
          </a:p>
          <a:p>
            <a:pPr lvl="1"/>
            <a:r>
              <a:rPr lang="en-US" dirty="0" smtClean="0"/>
              <a:t>Insurance can explain about 1/10 of 700% increase from 1950 to 1980 </a:t>
            </a:r>
            <a:r>
              <a:rPr lang="en-US" dirty="0"/>
              <a:t>(based on price elasticity from Rand HIE)</a:t>
            </a:r>
            <a:endParaRPr lang="en-US" dirty="0" smtClean="0"/>
          </a:p>
          <a:p>
            <a:r>
              <a:rPr lang="en-US" dirty="0" smtClean="0"/>
              <a:t>Insurance could have greater role</a:t>
            </a:r>
          </a:p>
          <a:p>
            <a:pPr lvl="1"/>
            <a:r>
              <a:rPr lang="en-US" dirty="0" smtClean="0"/>
              <a:t>Finkelstein (2007): examines the impact of the inception of Medicare in 1965 on hospital spending</a:t>
            </a:r>
          </a:p>
          <a:p>
            <a:pPr lvl="1"/>
            <a:r>
              <a:rPr lang="en-US" dirty="0" smtClean="0"/>
              <a:t>Insurance can explain about 50% of the increase from 1950 to 1990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003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What is the role of insurance in explaining health spending growth?</a:t>
            </a:r>
            <a:endParaRPr lang="en-US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Approach: use variation in Medicaid eligibility across time and states from inception to the present as a potential explanation for health spending growth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836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Examine State-level </a:t>
            </a:r>
            <a:r>
              <a:rPr lang="en-US" sz="3600" dirty="0"/>
              <a:t>G</a:t>
            </a:r>
            <a:r>
              <a:rPr lang="en-US" sz="3600" dirty="0" smtClean="0"/>
              <a:t>rowth in Response to Medicaid to Understand </a:t>
            </a:r>
            <a:r>
              <a:rPr lang="en-US" sz="3600" dirty="0"/>
              <a:t>N</a:t>
            </a:r>
            <a:r>
              <a:rPr lang="en-US" sz="3600" dirty="0" smtClean="0"/>
              <a:t>ational </a:t>
            </a:r>
            <a:r>
              <a:rPr lang="en-US" sz="3600" dirty="0"/>
              <a:t>G</a:t>
            </a:r>
            <a:r>
              <a:rPr lang="en-US" sz="3600" dirty="0" smtClean="0"/>
              <a:t>rowth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U</a:t>
            </a:r>
            <a:r>
              <a:rPr lang="en-US" dirty="0" smtClean="0"/>
              <a:t>nite many strands of literature in health economics to better understand health spending growth</a:t>
            </a:r>
          </a:p>
          <a:p>
            <a:r>
              <a:rPr lang="en-US" i="1" dirty="0" smtClean="0"/>
              <a:t>Regional Variation: Dartmouth</a:t>
            </a:r>
          </a:p>
          <a:p>
            <a:pPr lvl="1"/>
            <a:r>
              <a:rPr lang="en-US" dirty="0" smtClean="0"/>
              <a:t>Documents huge variation in Medicare spending at a point of time</a:t>
            </a:r>
          </a:p>
          <a:p>
            <a:r>
              <a:rPr lang="en-US" i="1" dirty="0" smtClean="0"/>
              <a:t>Time Series Variation: Cross-National Comparisons </a:t>
            </a:r>
          </a:p>
          <a:p>
            <a:pPr lvl="1"/>
            <a:r>
              <a:rPr lang="en-US" dirty="0" smtClean="0"/>
              <a:t>Documents variation in growth across countries, US </a:t>
            </a:r>
            <a:r>
              <a:rPr lang="en-US" dirty="0"/>
              <a:t>i</a:t>
            </a:r>
            <a:r>
              <a:rPr lang="en-US" dirty="0" smtClean="0"/>
              <a:t>s outlier</a:t>
            </a:r>
          </a:p>
          <a:p>
            <a:r>
              <a:rPr lang="en-US" i="1" dirty="0" smtClean="0"/>
              <a:t>Insurance Policy Variation Across States and Time</a:t>
            </a:r>
          </a:p>
          <a:p>
            <a:pPr lvl="1"/>
            <a:r>
              <a:rPr lang="en-US" dirty="0" smtClean="0"/>
              <a:t>Huge literature examines changes in response to state-level insurance policy (taking policy as exogenous) – Medicaid expansions following Currie and Gruber, my own work on Massachusetts health reform, Finkelstein on Medicare – one time </a:t>
            </a:r>
          </a:p>
        </p:txBody>
      </p:sp>
    </p:spTree>
    <p:extLst>
      <p:ext uri="{BB962C8B-B14F-4D97-AF65-F5344CB8AC3E}">
        <p14:creationId xmlns:p14="http://schemas.microsoft.com/office/powerpoint/2010/main" val="3941216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Outline for Today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Massive Data-Gathering Effort</a:t>
            </a:r>
            <a:endParaRPr lang="en-US" dirty="0" smtClean="0"/>
          </a:p>
          <a:p>
            <a:r>
              <a:rPr lang="en-US" dirty="0" smtClean="0"/>
              <a:t>Preliminary Results and Next </a:t>
            </a:r>
            <a:r>
              <a:rPr lang="en-US" dirty="0" smtClean="0"/>
              <a:t>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444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Massive Data-Gathering Effort: Calculator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4191000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Medicaid Eligibility Calculator from 1966 (start of Medicaid) to the present</a:t>
            </a:r>
          </a:p>
          <a:p>
            <a:pPr lvl="1"/>
            <a:r>
              <a:rPr lang="en-US" dirty="0" smtClean="0"/>
              <a:t>Earlier work focuses on shorter time periods, generally starting in the 1979 (Currie and Gruber)</a:t>
            </a:r>
          </a:p>
          <a:p>
            <a:pPr lvl="1"/>
            <a:r>
              <a:rPr lang="en-US" dirty="0" smtClean="0"/>
              <a:t>Work near inception usually just examines staggered start date but not different thresholds by state</a:t>
            </a:r>
          </a:p>
          <a:p>
            <a:pPr lvl="1"/>
            <a:r>
              <a:rPr lang="en-US" dirty="0" smtClean="0"/>
              <a:t>Literature generally focuses on one type of eligibility at a time</a:t>
            </a:r>
          </a:p>
          <a:p>
            <a:pPr lvl="1"/>
            <a:r>
              <a:rPr lang="en-US" dirty="0" smtClean="0"/>
              <a:t>We apply the calculator to the CPS to isolate policy variation using simulation (in practice, does not make much of a difference in the national series)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81000"/>
            <a:ext cx="9144000" cy="205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183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214" t="27329" r="36387" b="-6625"/>
          <a:stretch/>
        </p:blipFill>
        <p:spPr>
          <a:xfrm>
            <a:off x="-75985" y="419296"/>
            <a:ext cx="5372736" cy="24001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018" y="76200"/>
            <a:ext cx="5839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Maternal &amp; Child Health Report July 1990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2971800"/>
            <a:ext cx="5312876" cy="174549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1359" y="3505200"/>
            <a:ext cx="4957985" cy="1119674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738" y="4648200"/>
            <a:ext cx="5378824" cy="153746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99659" y="5280221"/>
            <a:ext cx="5311906" cy="89197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2874" y="1066800"/>
            <a:ext cx="3860800" cy="21082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2400" y="6172200"/>
            <a:ext cx="8991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Impact"/>
                <a:cs typeface="Impact"/>
              </a:rPr>
              <a:t>Example: Pregnancy &amp; Child Eligibility July 1990</a:t>
            </a:r>
            <a:endParaRPr lang="en-US" dirty="0">
              <a:latin typeface="Impact"/>
              <a:cs typeface="Impact"/>
            </a:endParaRPr>
          </a:p>
        </p:txBody>
      </p:sp>
    </p:spTree>
    <p:extLst>
      <p:ext uri="{BB962C8B-B14F-4D97-AF65-F5344CB8AC3E}">
        <p14:creationId xmlns:p14="http://schemas.microsoft.com/office/powerpoint/2010/main" val="39821534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848600" cy="1600200"/>
          </a:xfrm>
        </p:spPr>
        <p:txBody>
          <a:bodyPr>
            <a:noAutofit/>
          </a:bodyPr>
          <a:lstStyle/>
          <a:p>
            <a:r>
              <a:rPr lang="en-US" sz="3600" dirty="0" smtClean="0"/>
              <a:t>Massive Data-Gathering Effort: </a:t>
            </a:r>
            <a:br>
              <a:rPr lang="en-US" sz="3600" dirty="0" smtClean="0"/>
            </a:br>
            <a:r>
              <a:rPr lang="en-US" sz="3600" dirty="0" smtClean="0"/>
              <a:t>Medicaid Expenditure and Enrollment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Administrative data on Medicaid – working on breakdown by age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2" y="381000"/>
            <a:ext cx="9144000" cy="311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716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7772400" cy="1600200"/>
          </a:xfrm>
        </p:spPr>
        <p:txBody>
          <a:bodyPr>
            <a:noAutofit/>
          </a:bodyPr>
          <a:lstStyle/>
          <a:p>
            <a:r>
              <a:rPr lang="en-US" sz="3600" dirty="0"/>
              <a:t>Massive Data-Gathering </a:t>
            </a:r>
            <a:r>
              <a:rPr lang="en-US" sz="3600" dirty="0" smtClean="0"/>
              <a:t>Effort:</a:t>
            </a:r>
            <a:br>
              <a:rPr lang="en-US" sz="3600" dirty="0" smtClean="0"/>
            </a:br>
            <a:r>
              <a:rPr lang="en-US" sz="3600" dirty="0" smtClean="0"/>
              <a:t>Health Spending</a:t>
            </a:r>
            <a:endParaRPr lang="en-US" sz="36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Dig deeper into the health spending series to be explained</a:t>
            </a: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/>
              <a:t>Economic Census </a:t>
            </a:r>
            <a:r>
              <a:rPr lang="en-US" dirty="0" smtClean="0"/>
              <a:t>(main component, taken every 5 years)</a:t>
            </a: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NHIS for outpatient visits in out of pocket spending (in process)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 smtClean="0"/>
              <a:t>American Hospital Association (AHA) to examine real changes (Finkelstein used </a:t>
            </a:r>
            <a:r>
              <a:rPr lang="en-US" dirty="0"/>
              <a:t>this too, but used 20 years and interpolated it through the </a:t>
            </a:r>
            <a:r>
              <a:rPr lang="en-US" dirty="0" smtClean="0"/>
              <a:t>1990’s.  We have variation over time.)</a:t>
            </a:r>
            <a:endParaRPr lang="en-US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111513"/>
            <a:ext cx="5004233" cy="330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25575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1060</TotalTime>
  <Words>982</Words>
  <Application>Microsoft Macintosh PowerPoint</Application>
  <PresentationFormat>On-screen Show (4:3)</PresentationFormat>
  <Paragraphs>133</Paragraphs>
  <Slides>19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NewsPrint</vt:lpstr>
      <vt:lpstr> Medicaid Expansions and Health Spending Growth</vt:lpstr>
      <vt:lpstr>The 2.5 Trillion Dollar Question (and Growing!)</vt:lpstr>
      <vt:lpstr>What is the role of insurance in explaining health spending growth?</vt:lpstr>
      <vt:lpstr>Examine State-level Growth in Response to Medicaid to Understand National Growth</vt:lpstr>
      <vt:lpstr>Outline for Today</vt:lpstr>
      <vt:lpstr>Massive Data-Gathering Effort: Calculator</vt:lpstr>
      <vt:lpstr>PowerPoint Presentation</vt:lpstr>
      <vt:lpstr>Massive Data-Gathering Effort:  Medicaid Expenditure and Enrollment</vt:lpstr>
      <vt:lpstr>Massive Data-Gathering Effort: Health Spending</vt:lpstr>
      <vt:lpstr>Example: 1982 CT Economic Census</vt:lpstr>
      <vt:lpstr>Massive Data-Gathering Effort: Other Determinants of Health Spending</vt:lpstr>
      <vt:lpstr>Massive Data-Gathering Effort: Summary</vt:lpstr>
      <vt:lpstr>Outline for Today</vt:lpstr>
      <vt:lpstr>Expect results somewhere in the middle</vt:lpstr>
      <vt:lpstr>Preliminary results in middle (20%)</vt:lpstr>
      <vt:lpstr>Medicaid takeup consistent with literature</vt:lpstr>
      <vt:lpstr>Medicaid spending responds less than total spending</vt:lpstr>
      <vt:lpstr>Some evidence of spillovers to private expenditure</vt:lpstr>
      <vt:lpstr>Next steps</vt:lpstr>
    </vt:vector>
  </TitlesOfParts>
  <Company>Faculty Support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Kowalski, Amanda</dc:creator>
  <cp:lastModifiedBy>Amanda Kowalski</cp:lastModifiedBy>
  <cp:revision>47</cp:revision>
  <dcterms:created xsi:type="dcterms:W3CDTF">2015-02-11T18:23:09Z</dcterms:created>
  <dcterms:modified xsi:type="dcterms:W3CDTF">2015-12-18T22:03:53Z</dcterms:modified>
</cp:coreProperties>
</file>