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9" r:id="rId4"/>
    <p:sldId id="312" r:id="rId5"/>
    <p:sldId id="331" r:id="rId6"/>
    <p:sldId id="263" r:id="rId7"/>
    <p:sldId id="261" r:id="rId8"/>
    <p:sldId id="313" r:id="rId9"/>
    <p:sldId id="264" r:id="rId10"/>
    <p:sldId id="265" r:id="rId11"/>
    <p:sldId id="330" r:id="rId12"/>
    <p:sldId id="316" r:id="rId13"/>
    <p:sldId id="328" r:id="rId14"/>
    <p:sldId id="329" r:id="rId15"/>
    <p:sldId id="322" r:id="rId16"/>
    <p:sldId id="275" r:id="rId17"/>
    <p:sldId id="318" r:id="rId18"/>
    <p:sldId id="319" r:id="rId19"/>
    <p:sldId id="324" r:id="rId20"/>
    <p:sldId id="270" r:id="rId21"/>
    <p:sldId id="307" r:id="rId22"/>
    <p:sldId id="323" r:id="rId23"/>
    <p:sldId id="274" r:id="rId24"/>
    <p:sldId id="310" r:id="rId25"/>
    <p:sldId id="293" r:id="rId26"/>
    <p:sldId id="332" r:id="rId27"/>
    <p:sldId id="297" r:id="rId28"/>
    <p:sldId id="300" r:id="rId29"/>
    <p:sldId id="258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thiswagner:Documents:TalentCorp:Empirics:REP%20Results%20-%20December%2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'MTE - Fig11'!$J$11</c:f>
              <c:strCache>
                <c:ptCount val="1"/>
                <c:pt idx="0">
                  <c:v>Direct Effect (δ-Direct)</c:v>
                </c:pt>
              </c:strCache>
            </c:strRef>
          </c:tx>
          <c:spPr>
            <a:ln>
              <a:solidFill>
                <a:srgbClr val="000000"/>
              </a:solidFill>
              <a:prstDash val="sysDash"/>
            </a:ln>
          </c:spPr>
          <c:marker>
            <c:symbol val="none"/>
          </c:marker>
          <c:cat>
            <c:numRef>
              <c:f>'MTE - Fig11'!$K$7:$AS$7</c:f>
              <c:numCache>
                <c:formatCode>General</c:formatCode>
                <c:ptCount val="35"/>
                <c:pt idx="0">
                  <c:v>0.1</c:v>
                </c:pt>
                <c:pt idx="1">
                  <c:v>0.11</c:v>
                </c:pt>
                <c:pt idx="2">
                  <c:v>0.12</c:v>
                </c:pt>
                <c:pt idx="3">
                  <c:v>0.13</c:v>
                </c:pt>
                <c:pt idx="4">
                  <c:v>0.14</c:v>
                </c:pt>
                <c:pt idx="5">
                  <c:v>0.15</c:v>
                </c:pt>
                <c:pt idx="6">
                  <c:v>0.16</c:v>
                </c:pt>
                <c:pt idx="7">
                  <c:v>0.17</c:v>
                </c:pt>
                <c:pt idx="8">
                  <c:v>0.18</c:v>
                </c:pt>
                <c:pt idx="9">
                  <c:v>0.19</c:v>
                </c:pt>
                <c:pt idx="10">
                  <c:v>0.2</c:v>
                </c:pt>
                <c:pt idx="11">
                  <c:v>0.21</c:v>
                </c:pt>
                <c:pt idx="12">
                  <c:v>0.22</c:v>
                </c:pt>
                <c:pt idx="13">
                  <c:v>0.23</c:v>
                </c:pt>
                <c:pt idx="14">
                  <c:v>0.24</c:v>
                </c:pt>
                <c:pt idx="15">
                  <c:v>0.25</c:v>
                </c:pt>
                <c:pt idx="16">
                  <c:v>0.26</c:v>
                </c:pt>
                <c:pt idx="17">
                  <c:v>0.27</c:v>
                </c:pt>
                <c:pt idx="18">
                  <c:v>0.28</c:v>
                </c:pt>
                <c:pt idx="19">
                  <c:v>0.29</c:v>
                </c:pt>
                <c:pt idx="20">
                  <c:v>0.3</c:v>
                </c:pt>
                <c:pt idx="21">
                  <c:v>0.31</c:v>
                </c:pt>
                <c:pt idx="22">
                  <c:v>0.32</c:v>
                </c:pt>
                <c:pt idx="23">
                  <c:v>0.33</c:v>
                </c:pt>
                <c:pt idx="24">
                  <c:v>0.34</c:v>
                </c:pt>
                <c:pt idx="25">
                  <c:v>0.35</c:v>
                </c:pt>
                <c:pt idx="26">
                  <c:v>0.36</c:v>
                </c:pt>
                <c:pt idx="27">
                  <c:v>0.37</c:v>
                </c:pt>
                <c:pt idx="28">
                  <c:v>0.38</c:v>
                </c:pt>
                <c:pt idx="29">
                  <c:v>0.39</c:v>
                </c:pt>
                <c:pt idx="30">
                  <c:v>0.4</c:v>
                </c:pt>
                <c:pt idx="31">
                  <c:v>0.41</c:v>
                </c:pt>
                <c:pt idx="32">
                  <c:v>0.42</c:v>
                </c:pt>
                <c:pt idx="33">
                  <c:v>0.43</c:v>
                </c:pt>
                <c:pt idx="34">
                  <c:v>0.44</c:v>
                </c:pt>
              </c:numCache>
            </c:numRef>
          </c:cat>
          <c:val>
            <c:numRef>
              <c:f>'MTE - Fig11'!$K$11:$AS$11</c:f>
              <c:numCache>
                <c:formatCode>General</c:formatCode>
                <c:ptCount val="35"/>
                <c:pt idx="0">
                  <c:v>0.0010425247195708</c:v>
                </c:pt>
                <c:pt idx="1">
                  <c:v>0.00116561729793269</c:v>
                </c:pt>
                <c:pt idx="2">
                  <c:v>0.00129344242132984</c:v>
                </c:pt>
                <c:pt idx="3">
                  <c:v>0.00142616328097037</c:v>
                </c:pt>
                <c:pt idx="4">
                  <c:v>0.00156395065835114</c:v>
                </c:pt>
                <c:pt idx="5">
                  <c:v>0.00170698337174533</c:v>
                </c:pt>
                <c:pt idx="6">
                  <c:v>0.00185544875458201</c:v>
                </c:pt>
                <c:pt idx="7">
                  <c:v>0.00200954316840727</c:v>
                </c:pt>
                <c:pt idx="8">
                  <c:v>0.00216947255337925</c:v>
                </c:pt>
                <c:pt idx="9">
                  <c:v>0.0023354530195404</c:v>
                </c:pt>
                <c:pt idx="10">
                  <c:v>0.00250771148243533</c:v>
                </c:pt>
                <c:pt idx="11">
                  <c:v>0.0026864863470033</c:v>
                </c:pt>
                <c:pt idx="12">
                  <c:v>0.00287202824407787</c:v>
                </c:pt>
                <c:pt idx="13">
                  <c:v>0.0030646008242762</c:v>
                </c:pt>
                <c:pt idx="14">
                  <c:v>0.00326448161456368</c:v>
                </c:pt>
                <c:pt idx="15">
                  <c:v>0.0034719629433439</c:v>
                </c:pt>
                <c:pt idx="16">
                  <c:v>0.00368735294055574</c:v>
                </c:pt>
                <c:pt idx="17">
                  <c:v>0.00391097661997036</c:v>
                </c:pt>
                <c:pt idx="18">
                  <c:v>0.00414317705167956</c:v>
                </c:pt>
                <c:pt idx="19">
                  <c:v>0.0043843166336676</c:v>
                </c:pt>
                <c:pt idx="20">
                  <c:v>0.00463477847237501</c:v>
                </c:pt>
                <c:pt idx="21">
                  <c:v>0.00489496788331132</c:v>
                </c:pt>
                <c:pt idx="22">
                  <c:v>0.00516531402407487</c:v>
                </c:pt>
                <c:pt idx="23">
                  <c:v>0.00544627167361316</c:v>
                </c:pt>
                <c:pt idx="24">
                  <c:v>0.00573832317323411</c:v>
                </c:pt>
                <c:pt idx="25">
                  <c:v>0.0060419805467877</c:v>
                </c:pt>
                <c:pt idx="26">
                  <c:v>0.00635778781961453</c:v>
                </c:pt>
                <c:pt idx="27">
                  <c:v>0.00668632355834664</c:v>
                </c:pt>
                <c:pt idx="28">
                  <c:v>0.0070282036564956</c:v>
                </c:pt>
                <c:pt idx="29">
                  <c:v>0.00738408439403271</c:v>
                </c:pt>
                <c:pt idx="30">
                  <c:v>0.00775466580292738</c:v>
                </c:pt>
                <c:pt idx="31">
                  <c:v>0.00814069537494357</c:v>
                </c:pt>
                <c:pt idx="32">
                  <c:v>0.00854297215300134</c:v>
                </c:pt>
                <c:pt idx="33">
                  <c:v>0.00896235125320815</c:v>
                </c:pt>
                <c:pt idx="34">
                  <c:v>0.00939974887139342</c:v>
                </c:pt>
              </c:numCache>
            </c:numRef>
          </c:val>
          <c:smooth val="0"/>
        </c:ser>
        <c:ser>
          <c:idx val="5"/>
          <c:order val="1"/>
          <c:tx>
            <c:strRef>
              <c:f>'MTE - Fig11'!$J$12</c:f>
              <c:strCache>
                <c:ptCount val="1"/>
                <c:pt idx="0">
                  <c:v>Indirect Effect (δ-Indirect)</c:v>
                </c:pt>
              </c:strCache>
            </c:strRef>
          </c:tx>
          <c:spPr>
            <a:ln>
              <a:solidFill>
                <a:srgbClr val="000000"/>
              </a:solidFill>
              <a:prstDash val="sysDot"/>
            </a:ln>
          </c:spPr>
          <c:marker>
            <c:symbol val="none"/>
          </c:marker>
          <c:cat>
            <c:numRef>
              <c:f>'MTE - Fig11'!$K$7:$AS$7</c:f>
              <c:numCache>
                <c:formatCode>General</c:formatCode>
                <c:ptCount val="35"/>
                <c:pt idx="0">
                  <c:v>0.1</c:v>
                </c:pt>
                <c:pt idx="1">
                  <c:v>0.11</c:v>
                </c:pt>
                <c:pt idx="2">
                  <c:v>0.12</c:v>
                </c:pt>
                <c:pt idx="3">
                  <c:v>0.13</c:v>
                </c:pt>
                <c:pt idx="4">
                  <c:v>0.14</c:v>
                </c:pt>
                <c:pt idx="5">
                  <c:v>0.15</c:v>
                </c:pt>
                <c:pt idx="6">
                  <c:v>0.16</c:v>
                </c:pt>
                <c:pt idx="7">
                  <c:v>0.17</c:v>
                </c:pt>
                <c:pt idx="8">
                  <c:v>0.18</c:v>
                </c:pt>
                <c:pt idx="9">
                  <c:v>0.19</c:v>
                </c:pt>
                <c:pt idx="10">
                  <c:v>0.2</c:v>
                </c:pt>
                <c:pt idx="11">
                  <c:v>0.21</c:v>
                </c:pt>
                <c:pt idx="12">
                  <c:v>0.22</c:v>
                </c:pt>
                <c:pt idx="13">
                  <c:v>0.23</c:v>
                </c:pt>
                <c:pt idx="14">
                  <c:v>0.24</c:v>
                </c:pt>
                <c:pt idx="15">
                  <c:v>0.25</c:v>
                </c:pt>
                <c:pt idx="16">
                  <c:v>0.26</c:v>
                </c:pt>
                <c:pt idx="17">
                  <c:v>0.27</c:v>
                </c:pt>
                <c:pt idx="18">
                  <c:v>0.28</c:v>
                </c:pt>
                <c:pt idx="19">
                  <c:v>0.29</c:v>
                </c:pt>
                <c:pt idx="20">
                  <c:v>0.3</c:v>
                </c:pt>
                <c:pt idx="21">
                  <c:v>0.31</c:v>
                </c:pt>
                <c:pt idx="22">
                  <c:v>0.32</c:v>
                </c:pt>
                <c:pt idx="23">
                  <c:v>0.33</c:v>
                </c:pt>
                <c:pt idx="24">
                  <c:v>0.34</c:v>
                </c:pt>
                <c:pt idx="25">
                  <c:v>0.35</c:v>
                </c:pt>
                <c:pt idx="26">
                  <c:v>0.36</c:v>
                </c:pt>
                <c:pt idx="27">
                  <c:v>0.37</c:v>
                </c:pt>
                <c:pt idx="28">
                  <c:v>0.38</c:v>
                </c:pt>
                <c:pt idx="29">
                  <c:v>0.39</c:v>
                </c:pt>
                <c:pt idx="30">
                  <c:v>0.4</c:v>
                </c:pt>
                <c:pt idx="31">
                  <c:v>0.41</c:v>
                </c:pt>
                <c:pt idx="32">
                  <c:v>0.42</c:v>
                </c:pt>
                <c:pt idx="33">
                  <c:v>0.43</c:v>
                </c:pt>
                <c:pt idx="34">
                  <c:v>0.44</c:v>
                </c:pt>
              </c:numCache>
            </c:numRef>
          </c:cat>
          <c:val>
            <c:numRef>
              <c:f>'MTE - Fig11'!$K$12:$AS$12</c:f>
              <c:numCache>
                <c:formatCode>General</c:formatCode>
                <c:ptCount val="35"/>
                <c:pt idx="1">
                  <c:v>0.00123092578361884</c:v>
                </c:pt>
                <c:pt idx="2">
                  <c:v>0.00140607635736865</c:v>
                </c:pt>
                <c:pt idx="3">
                  <c:v>0.00159265031568635</c:v>
                </c:pt>
                <c:pt idx="4">
                  <c:v>0.00179123590595002</c:v>
                </c:pt>
                <c:pt idx="5">
                  <c:v>0.00200245798751876</c:v>
                </c:pt>
                <c:pt idx="6">
                  <c:v>0.00222698074255011</c:v>
                </c:pt>
                <c:pt idx="7">
                  <c:v>0.00246551062120423</c:v>
                </c:pt>
                <c:pt idx="8">
                  <c:v>0.00271879954452357</c:v>
                </c:pt>
                <c:pt idx="9">
                  <c:v>0.00298764839090081</c:v>
                </c:pt>
                <c:pt idx="10">
                  <c:v>0.00327291079500369</c:v>
                </c:pt>
                <c:pt idx="11">
                  <c:v>0.00357549729135926</c:v>
                </c:pt>
                <c:pt idx="12">
                  <c:v>0.00389637983856604</c:v>
                </c:pt>
                <c:pt idx="13">
                  <c:v>0.00423659676436314</c:v>
                </c:pt>
                <c:pt idx="14">
                  <c:v>0.00459725817661221</c:v>
                </c:pt>
                <c:pt idx="15">
                  <c:v>0.0049795518907252</c:v>
                </c:pt>
                <c:pt idx="16">
                  <c:v>0.00538474993029597</c:v>
                </c:pt>
                <c:pt idx="17">
                  <c:v>0.00581421566478024</c:v>
                </c:pt>
                <c:pt idx="18">
                  <c:v>0.00626941165614825</c:v>
                </c:pt>
                <c:pt idx="19">
                  <c:v>0.00675190829566514</c:v>
                </c:pt>
                <c:pt idx="20">
                  <c:v>0.00726339332251482</c:v>
                </c:pt>
                <c:pt idx="21">
                  <c:v>0.00780568232808943</c:v>
                </c:pt>
                <c:pt idx="22">
                  <c:v>0.00838073036367013</c:v>
                </c:pt>
                <c:pt idx="23">
                  <c:v>0.00899064478522506</c:v>
                </c:pt>
                <c:pt idx="24">
                  <c:v>0.00963769948749143</c:v>
                </c:pt>
                <c:pt idx="25">
                  <c:v>0.0103243507008222</c:v>
                </c:pt>
                <c:pt idx="26">
                  <c:v>0.0110532545489389</c:v>
                </c:pt>
                <c:pt idx="27">
                  <c:v>0.0118272865943562</c:v>
                </c:pt>
                <c:pt idx="28">
                  <c:v>0.0126495636315113</c:v>
                </c:pt>
                <c:pt idx="29">
                  <c:v>0.0135234680264102</c:v>
                </c:pt>
                <c:pt idx="30">
                  <c:v>0.0144526749468923</c:v>
                </c:pt>
                <c:pt idx="31">
                  <c:v>0.0154411828806474</c:v>
                </c:pt>
                <c:pt idx="32">
                  <c:v>0.0164933479003687</c:v>
                </c:pt>
                <c:pt idx="33">
                  <c:v>0.017613922208686</c:v>
                </c:pt>
                <c:pt idx="34">
                  <c:v>0.0188080975819664</c:v>
                </c:pt>
              </c:numCache>
            </c:numRef>
          </c:val>
          <c:smooth val="0"/>
        </c:ser>
        <c:ser>
          <c:idx val="6"/>
          <c:order val="2"/>
          <c:tx>
            <c:strRef>
              <c:f>'MTE - Fig11'!$J$13</c:f>
              <c:strCache>
                <c:ptCount val="1"/>
                <c:pt idx="0">
                  <c:v>Total Effect (δ-Total)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'MTE - Fig11'!$K$7:$AS$7</c:f>
              <c:numCache>
                <c:formatCode>General</c:formatCode>
                <c:ptCount val="35"/>
                <c:pt idx="0">
                  <c:v>0.1</c:v>
                </c:pt>
                <c:pt idx="1">
                  <c:v>0.11</c:v>
                </c:pt>
                <c:pt idx="2">
                  <c:v>0.12</c:v>
                </c:pt>
                <c:pt idx="3">
                  <c:v>0.13</c:v>
                </c:pt>
                <c:pt idx="4">
                  <c:v>0.14</c:v>
                </c:pt>
                <c:pt idx="5">
                  <c:v>0.15</c:v>
                </c:pt>
                <c:pt idx="6">
                  <c:v>0.16</c:v>
                </c:pt>
                <c:pt idx="7">
                  <c:v>0.17</c:v>
                </c:pt>
                <c:pt idx="8">
                  <c:v>0.18</c:v>
                </c:pt>
                <c:pt idx="9">
                  <c:v>0.19</c:v>
                </c:pt>
                <c:pt idx="10">
                  <c:v>0.2</c:v>
                </c:pt>
                <c:pt idx="11">
                  <c:v>0.21</c:v>
                </c:pt>
                <c:pt idx="12">
                  <c:v>0.22</c:v>
                </c:pt>
                <c:pt idx="13">
                  <c:v>0.23</c:v>
                </c:pt>
                <c:pt idx="14">
                  <c:v>0.24</c:v>
                </c:pt>
                <c:pt idx="15">
                  <c:v>0.25</c:v>
                </c:pt>
                <c:pt idx="16">
                  <c:v>0.26</c:v>
                </c:pt>
                <c:pt idx="17">
                  <c:v>0.27</c:v>
                </c:pt>
                <c:pt idx="18">
                  <c:v>0.28</c:v>
                </c:pt>
                <c:pt idx="19">
                  <c:v>0.29</c:v>
                </c:pt>
                <c:pt idx="20">
                  <c:v>0.3</c:v>
                </c:pt>
                <c:pt idx="21">
                  <c:v>0.31</c:v>
                </c:pt>
                <c:pt idx="22">
                  <c:v>0.32</c:v>
                </c:pt>
                <c:pt idx="23">
                  <c:v>0.33</c:v>
                </c:pt>
                <c:pt idx="24">
                  <c:v>0.34</c:v>
                </c:pt>
                <c:pt idx="25">
                  <c:v>0.35</c:v>
                </c:pt>
                <c:pt idx="26">
                  <c:v>0.36</c:v>
                </c:pt>
                <c:pt idx="27">
                  <c:v>0.37</c:v>
                </c:pt>
                <c:pt idx="28">
                  <c:v>0.38</c:v>
                </c:pt>
                <c:pt idx="29">
                  <c:v>0.39</c:v>
                </c:pt>
                <c:pt idx="30">
                  <c:v>0.4</c:v>
                </c:pt>
                <c:pt idx="31">
                  <c:v>0.41</c:v>
                </c:pt>
                <c:pt idx="32">
                  <c:v>0.42</c:v>
                </c:pt>
                <c:pt idx="33">
                  <c:v>0.43</c:v>
                </c:pt>
                <c:pt idx="34">
                  <c:v>0.44</c:v>
                </c:pt>
              </c:numCache>
            </c:numRef>
          </c:cat>
          <c:val>
            <c:numRef>
              <c:f>'MTE - Fig11'!$K$13:$AS$13</c:f>
              <c:numCache>
                <c:formatCode>General</c:formatCode>
                <c:ptCount val="35"/>
                <c:pt idx="1">
                  <c:v>0.00239654308155152</c:v>
                </c:pt>
                <c:pt idx="2">
                  <c:v>0.00269951877869849</c:v>
                </c:pt>
                <c:pt idx="3">
                  <c:v>0.00301881359665672</c:v>
                </c:pt>
                <c:pt idx="4">
                  <c:v>0.00335518656430116</c:v>
                </c:pt>
                <c:pt idx="5">
                  <c:v>0.00370944135926409</c:v>
                </c:pt>
                <c:pt idx="6">
                  <c:v>0.00408242949713212</c:v>
                </c:pt>
                <c:pt idx="7">
                  <c:v>0.0044750537896115</c:v>
                </c:pt>
                <c:pt idx="8">
                  <c:v>0.00488827209790282</c:v>
                </c:pt>
                <c:pt idx="9">
                  <c:v>0.00532310141044121</c:v>
                </c:pt>
                <c:pt idx="10">
                  <c:v>0.00578062227743903</c:v>
                </c:pt>
                <c:pt idx="11">
                  <c:v>0.00626198363836256</c:v>
                </c:pt>
                <c:pt idx="12">
                  <c:v>0.00676840808264391</c:v>
                </c:pt>
                <c:pt idx="13">
                  <c:v>0.00730119758863934</c:v>
                </c:pt>
                <c:pt idx="14">
                  <c:v>0.00786173979117589</c:v>
                </c:pt>
                <c:pt idx="15">
                  <c:v>0.0084515148340691</c:v>
                </c:pt>
                <c:pt idx="16">
                  <c:v>0.00907210287085171</c:v>
                </c:pt>
                <c:pt idx="17">
                  <c:v>0.0097251922847506</c:v>
                </c:pt>
                <c:pt idx="18">
                  <c:v>0.0104125887078278</c:v>
                </c:pt>
                <c:pt idx="19">
                  <c:v>0.0111362249293327</c:v>
                </c:pt>
                <c:pt idx="20">
                  <c:v>0.0118981717948898</c:v>
                </c:pt>
                <c:pt idx="21">
                  <c:v>0.0127006502114007</c:v>
                </c:pt>
                <c:pt idx="22">
                  <c:v>0.013546044387745</c:v>
                </c:pt>
                <c:pt idx="23">
                  <c:v>0.0144369164588382</c:v>
                </c:pt>
                <c:pt idx="24">
                  <c:v>0.0153760226607255</c:v>
                </c:pt>
                <c:pt idx="25">
                  <c:v>0.0163663312476099</c:v>
                </c:pt>
                <c:pt idx="26">
                  <c:v>0.0174110423685534</c:v>
                </c:pt>
                <c:pt idx="27">
                  <c:v>0.0185136101527028</c:v>
                </c:pt>
                <c:pt idx="28">
                  <c:v>0.0196777672880069</c:v>
                </c:pt>
                <c:pt idx="29">
                  <c:v>0.0209075524204429</c:v>
                </c:pt>
                <c:pt idx="30">
                  <c:v>0.0222073407498197</c:v>
                </c:pt>
                <c:pt idx="31">
                  <c:v>0.023581878255591</c:v>
                </c:pt>
                <c:pt idx="32">
                  <c:v>0.0250363200533701</c:v>
                </c:pt>
                <c:pt idx="33">
                  <c:v>0.0265762734618942</c:v>
                </c:pt>
                <c:pt idx="34">
                  <c:v>0.0282078464533598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5909752"/>
        <c:axId val="2064085960"/>
      </c:lineChart>
      <c:catAx>
        <c:axId val="21159097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Approval Probability (p)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064085960"/>
        <c:crosses val="autoZero"/>
        <c:auto val="1"/>
        <c:lblAlgn val="ctr"/>
        <c:lblOffset val="100"/>
        <c:tickLblSkip val="5"/>
        <c:noMultiLvlLbl val="0"/>
      </c:catAx>
      <c:valAx>
        <c:axId val="20640859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Marginal Treatment Effects (in percentage points)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1590975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286EF-03C6-BF42-9BB1-D193E6244A80}" type="datetimeFigureOut">
              <a:rPr lang="en-US" smtClean="0"/>
              <a:t>1/3/16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61BA4-A1CE-204B-BE80-3CBBF4F36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986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1B5A8-016A-CE45-88AB-67C4931D951E}" type="datetimeFigureOut">
              <a:rPr lang="en-US" smtClean="0"/>
              <a:t>1/3/16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70603-D16D-8441-9CA7-4AC84BDFD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157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70603-D16D-8441-9CA7-4AC84BDFDFB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47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052D2-62DC-C949-B349-DFE2B51B5068}" type="datetime1">
              <a:rPr lang="en-US" smtClean="0"/>
              <a:t>1/3/16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668A3-28F0-9A4B-A915-B7B2E2167BEF}" type="datetime1">
              <a:rPr lang="en-US" smtClean="0"/>
              <a:t>1/3/16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67C03-C792-8A49-A6E2-C97E5D7674FC}" type="datetime1">
              <a:rPr lang="en-US" smtClean="0"/>
              <a:t>1/3/16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42D7-62C1-204D-B20B-F610EB036274}" type="datetime1">
              <a:rPr lang="en-US" smtClean="0"/>
              <a:t>1/3/16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F3375-8A2C-604B-BE69-E1E7121A2CD1}" type="datetime1">
              <a:rPr lang="en-US" smtClean="0"/>
              <a:t>1/3/16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7B89DFA-F130-F142-8765-6268C26E0E69}" type="datetime1">
              <a:rPr lang="en-US" smtClean="0"/>
              <a:t>1/3/16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90DC-65B3-4B42-A942-BAB1C432C0F0}" type="datetime1">
              <a:rPr lang="en-US" smtClean="0"/>
              <a:t>1/3/16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4FD68-CB97-3D47-B45E-D464AE965CE2}" type="datetime1">
              <a:rPr lang="en-US" smtClean="0"/>
              <a:t>1/3/16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EFA6-D77A-DD49-9EEE-9F22FE1A1CA9}" type="datetime1">
              <a:rPr lang="en-US" smtClean="0"/>
              <a:t>1/3/16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8F8F-9207-C54E-B76F-C1F96601E3BF}" type="datetime1">
              <a:rPr lang="en-US" smtClean="0"/>
              <a:t>1/3/16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C283E38-F1EE-E243-8411-1F3AAE9491A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774D8D0-6B88-1642-AE43-12CB6CFFEF49}" type="datetime1">
              <a:rPr lang="en-US" smtClean="0"/>
              <a:t>1/3/16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DC0AE18-13D4-3F48-A958-C13FF3E484C3}" type="datetime1">
              <a:rPr lang="en-US" smtClean="0"/>
              <a:t>1/3/16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799" y="6410848"/>
            <a:ext cx="4942847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Reversing Brain Drain - Del </a:t>
            </a:r>
            <a:r>
              <a:rPr lang="en-US" dirty="0" err="1" smtClean="0"/>
              <a:t>Carpio</a:t>
            </a:r>
            <a:r>
              <a:rPr lang="en-US" dirty="0" smtClean="0"/>
              <a:t>, </a:t>
            </a:r>
            <a:r>
              <a:rPr lang="en-US" dirty="0" err="1" smtClean="0"/>
              <a:t>Ozden</a:t>
            </a:r>
            <a:r>
              <a:rPr lang="en-US" dirty="0" smtClean="0"/>
              <a:t>, </a:t>
            </a:r>
            <a:r>
              <a:rPr lang="en-US" dirty="0" err="1" smtClean="0"/>
              <a:t>Testaverde</a:t>
            </a:r>
            <a:r>
              <a:rPr lang="en-US" dirty="0" smtClean="0"/>
              <a:t>, Wagner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C283E38-F1EE-E243-8411-1F3AAE9491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7728" y="3788833"/>
            <a:ext cx="5155104" cy="2573697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endParaRPr lang="en-US" sz="2400" cap="none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n-US" cap="none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Ximena</a:t>
            </a:r>
            <a:r>
              <a:rPr lang="en-US" cap="none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cap="none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 </a:t>
            </a:r>
            <a:r>
              <a:rPr lang="en-US" cap="none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Carpio</a:t>
            </a:r>
            <a:endParaRPr lang="en-US" cap="none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n-US" cap="none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Caglar</a:t>
            </a:r>
            <a:r>
              <a:rPr lang="en-US" cap="none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cap="none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Ozden</a:t>
            </a:r>
            <a:endParaRPr lang="en-US" cap="none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n-US" cap="none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Mauro </a:t>
            </a:r>
            <a:r>
              <a:rPr lang="en-US" cap="none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Testaverde</a:t>
            </a:r>
            <a:endParaRPr lang="en-US" cap="none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spcAft>
                <a:spcPts val="1200"/>
              </a:spcAft>
            </a:pPr>
            <a:r>
              <a:rPr lang="en-US" cap="none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cap="none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World Bank</a:t>
            </a:r>
            <a:r>
              <a:rPr lang="en-US" cap="none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  <a:endParaRPr lang="en-US" cap="none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n-US" cap="none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Mathis Wagner</a:t>
            </a:r>
          </a:p>
          <a:p>
            <a:r>
              <a:rPr lang="en-US" cap="none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cap="none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Boston College)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44006"/>
            <a:ext cx="9144000" cy="3044827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Reversing Brain </a:t>
            </a:r>
            <a:r>
              <a:rPr lang="en-US" dirty="0" smtClean="0"/>
              <a:t>Drain:</a:t>
            </a:r>
            <a:br>
              <a:rPr lang="en-US" dirty="0" smtClean="0"/>
            </a:br>
            <a:r>
              <a:rPr lang="en-US" sz="3600" dirty="0" smtClean="0"/>
              <a:t>Evidence </a:t>
            </a:r>
            <a:r>
              <a:rPr lang="en-US" sz="3600" dirty="0"/>
              <a:t>from Malaysia's Returning Expert </a:t>
            </a:r>
            <a:r>
              <a:rPr lang="en-US" sz="3600" dirty="0" err="1" smtClean="0"/>
              <a:t>Programme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2400" dirty="0" smtClean="0"/>
              <a:t>January 3, 2016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8516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pPr algn="l"/>
            <a:r>
              <a:rPr lang="en-US" dirty="0" smtClean="0"/>
              <a:t>Descriptive Statistics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655738"/>
              </p:ext>
            </p:extLst>
          </p:nvPr>
        </p:nvGraphicFramePr>
        <p:xfrm>
          <a:off x="1192058" y="1492714"/>
          <a:ext cx="7253660" cy="4831700"/>
        </p:xfrm>
        <a:graphic>
          <a:graphicData uri="http://schemas.openxmlformats.org/drawingml/2006/table">
            <a:tbl>
              <a:tblPr/>
              <a:tblGrid>
                <a:gridCol w="2307982"/>
                <a:gridCol w="1190627"/>
                <a:gridCol w="2564424"/>
                <a:gridCol w="1190627"/>
              </a:tblGrid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Education (%)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 Demographics (%)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Bachelor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48.4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Master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Married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67.6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Foreign Spouse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Job Offer in Malaysia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Country of Residence (%)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Mean Exp. Abroad (yrs)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United Kingdom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Singapore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Industry (%)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China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Business Services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32.4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Australia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Manufacturing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Communication Content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Healthcare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Qatar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Oil, Gas &amp; Energy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Labor Income (in 2012 US dollars, Purchasing Power Parity)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Mean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Median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Interquartile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Abroad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120,475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84,401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86,082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Malaysia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137,923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108,333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114,500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Log Malaysia/Abroad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0.788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5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4446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Conceptual Framework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553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Conceptual Framework: Return Decision</a:t>
            </a:r>
            <a:endParaRPr lang="en-US" dirty="0"/>
          </a:p>
        </p:txBody>
      </p:sp>
      <p:pic>
        <p:nvPicPr>
          <p:cNvPr id="28" name="Picture 2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253" y="1584007"/>
            <a:ext cx="5008453" cy="44261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01752" y="2226511"/>
            <a:ext cx="3108420" cy="2870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dirty="0"/>
              <a:t>Value of the job offer in Malaysia (</a:t>
            </a:r>
            <a:r>
              <a:rPr lang="en-US" dirty="0" err="1"/>
              <a:t>w</a:t>
            </a:r>
            <a:r>
              <a:rPr lang="en-US" baseline="-25000" dirty="0" err="1"/>
              <a:t>m</a:t>
            </a:r>
            <a:r>
              <a:rPr lang="en-US" dirty="0"/>
              <a:t>) and abroad (</a:t>
            </a:r>
            <a:r>
              <a:rPr lang="en-US" dirty="0" err="1"/>
              <a:t>w</a:t>
            </a:r>
            <a:r>
              <a:rPr lang="en-US" baseline="-25000" dirty="0" err="1"/>
              <a:t>a</a:t>
            </a:r>
            <a:r>
              <a:rPr lang="en-US" dirty="0"/>
              <a:t>), </a:t>
            </a:r>
          </a:p>
          <a:p>
            <a:pPr marL="285750" lvl="2" indent="-2857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dirty="0"/>
              <a:t>Non-pecuniary </a:t>
            </a:r>
            <a:r>
              <a:rPr lang="en-US" dirty="0" smtClean="0"/>
              <a:t>factors in Malaysia </a:t>
            </a:r>
            <a:r>
              <a:rPr lang="en-US" dirty="0"/>
              <a:t>(v)</a:t>
            </a:r>
          </a:p>
          <a:p>
            <a:pPr marL="285750" lvl="2" indent="-2857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dirty="0"/>
              <a:t>REP benefit </a:t>
            </a:r>
            <a:r>
              <a:rPr lang="en-US" dirty="0" err="1"/>
              <a:t>sw</a:t>
            </a:r>
            <a:r>
              <a:rPr lang="en-US" baseline="-25000" dirty="0" err="1"/>
              <a:t>m</a:t>
            </a:r>
            <a:r>
              <a:rPr lang="en-US" dirty="0"/>
              <a:t>, s&gt;0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0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Framework: With Pre-Existing Job Offer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129" y="1574482"/>
            <a:ext cx="5530672" cy="42916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01752" y="2265793"/>
            <a:ext cx="2912021" cy="2300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dirty="0"/>
              <a:t>Application costs: </a:t>
            </a:r>
            <a:r>
              <a:rPr lang="en-US" dirty="0" err="1"/>
              <a:t>cw</a:t>
            </a:r>
            <a:r>
              <a:rPr lang="en-US" baseline="-25000" dirty="0" err="1"/>
              <a:t>a</a:t>
            </a:r>
            <a:r>
              <a:rPr lang="en-US" dirty="0"/>
              <a:t>. </a:t>
            </a:r>
          </a:p>
          <a:p>
            <a:pPr marL="285750" lvl="2" indent="-2857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dirty="0"/>
              <a:t>Probability of </a:t>
            </a:r>
            <a:r>
              <a:rPr lang="en-US" dirty="0" smtClean="0"/>
              <a:t>acceptance p, </a:t>
            </a:r>
            <a:r>
              <a:rPr lang="en-US" dirty="0"/>
              <a:t>assumed independent </a:t>
            </a:r>
            <a:r>
              <a:rPr lang="en-US" dirty="0" smtClean="0"/>
              <a:t>of type </a:t>
            </a:r>
            <a:r>
              <a:rPr lang="en-US" dirty="0"/>
              <a:t>(</a:t>
            </a:r>
            <a:r>
              <a:rPr lang="en-US" dirty="0" err="1"/>
              <a:t>w</a:t>
            </a:r>
            <a:r>
              <a:rPr lang="en-US" baseline="-25000" dirty="0" err="1"/>
              <a:t>a</a:t>
            </a:r>
            <a:r>
              <a:rPr lang="en-US" dirty="0" err="1"/>
              <a:t>,w</a:t>
            </a:r>
            <a:r>
              <a:rPr lang="en-US" baseline="-25000" dirty="0" err="1"/>
              <a:t>m</a:t>
            </a:r>
            <a:r>
              <a:rPr lang="en-US" dirty="0"/>
              <a:t>, v).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03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Framework: Without Pre-Existing Job Offer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933" y="1625917"/>
            <a:ext cx="5784221" cy="437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03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4446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Model Predictions / Preliminary Evidence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2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smtClean="0"/>
              <a:t>Approval Probability </a:t>
            </a:r>
            <a:r>
              <a:rPr lang="en-US" sz="1400" dirty="0" smtClean="0"/>
              <a:t>(bin = quarter, linear fit)</a:t>
            </a:r>
            <a:endParaRPr lang="en-US" sz="14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26" y="1527537"/>
            <a:ext cx="7382750" cy="48105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39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Approval Probability and Return Decision</a:t>
            </a:r>
            <a:endParaRPr lang="en-US" sz="3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6679"/>
            <a:ext cx="9144000" cy="4665306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78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Approval Probability and Mean Wages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7468"/>
            <a:ext cx="9144000" cy="470916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68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Treatment Effects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9057034"/>
              </p:ext>
            </p:extLst>
          </p:nvPr>
        </p:nvGraphicFramePr>
        <p:xfrm>
          <a:off x="3927976" y="1541520"/>
          <a:ext cx="4908176" cy="4730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301752" y="1541520"/>
            <a:ext cx="3377452" cy="468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dirty="0" smtClean="0"/>
              <a:t>Direct effect: higher p implies more compliers will return</a:t>
            </a:r>
            <a:endParaRPr lang="en-US" dirty="0"/>
          </a:p>
          <a:p>
            <a:pPr marL="285750" lvl="2" indent="-2857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dirty="0" smtClean="0"/>
              <a:t>Indirect effect: higher p implies more compliers will apply</a:t>
            </a:r>
          </a:p>
          <a:p>
            <a:pPr marL="285750" lvl="2" indent="-2857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dirty="0" smtClean="0"/>
              <a:t>Scaled by: Applicants / Stock Expatriates = 1.5%</a:t>
            </a:r>
          </a:p>
          <a:p>
            <a:pPr marL="285750" lvl="2" indent="-2857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dirty="0" smtClean="0"/>
              <a:t>Fraction compliers at threshold = 64%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43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90439"/>
            <a:ext cx="8229600" cy="4874185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200" dirty="0"/>
              <a:t>Many countries face large-scale emigration of high-skilled workers, i.e. “brain drain.”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Return </a:t>
            </a:r>
            <a:r>
              <a:rPr lang="en-US" sz="2200" dirty="0" smtClean="0"/>
              <a:t>migration after employment abroad provides benefits: human capital, knowledge, networks, …</a:t>
            </a:r>
            <a:endParaRPr lang="en-US" sz="2200" dirty="0"/>
          </a:p>
          <a:p>
            <a:pPr>
              <a:spcAft>
                <a:spcPts val="1200"/>
              </a:spcAft>
            </a:pPr>
            <a:r>
              <a:rPr lang="en-US" sz="2200" dirty="0"/>
              <a:t>Encouraging high-skilled return migration may be one of the best ways to benefit from international labor </a:t>
            </a:r>
            <a:r>
              <a:rPr lang="en-US" sz="2200" dirty="0" smtClean="0"/>
              <a:t>mobility.</a:t>
            </a:r>
          </a:p>
          <a:p>
            <a:pPr>
              <a:spcAft>
                <a:spcPts val="1200"/>
              </a:spcAft>
            </a:pPr>
            <a:r>
              <a:rPr lang="en-US" sz="2200" dirty="0" smtClean="0"/>
              <a:t>But </a:t>
            </a:r>
            <a:r>
              <a:rPr lang="en-US" sz="2200" dirty="0"/>
              <a:t>here is a lack of evidence on the efficacy of potential policies (McKenzie and </a:t>
            </a:r>
            <a:r>
              <a:rPr lang="en-US" sz="2200" dirty="0" smtClean="0"/>
              <a:t>Yang 2015)</a:t>
            </a:r>
            <a:r>
              <a:rPr lang="en-US" sz="2200" dirty="0"/>
              <a:t>.</a:t>
            </a:r>
          </a:p>
          <a:p>
            <a:pPr>
              <a:spcAft>
                <a:spcPts val="1200"/>
              </a:spcAft>
            </a:pPr>
            <a:r>
              <a:rPr lang="en-US" sz="2200" dirty="0" smtClean="0"/>
              <a:t>Closest related </a:t>
            </a:r>
            <a:r>
              <a:rPr lang="en-US" sz="2200" dirty="0"/>
              <a:t>literature </a:t>
            </a:r>
            <a:r>
              <a:rPr lang="en-US" sz="2200" dirty="0" smtClean="0"/>
              <a:t>is on </a:t>
            </a:r>
            <a:r>
              <a:rPr lang="en-US" sz="2200" dirty="0"/>
              <a:t>tax-induced </a:t>
            </a:r>
            <a:r>
              <a:rPr lang="en-US" sz="2200" dirty="0" smtClean="0"/>
              <a:t>international and national mobility </a:t>
            </a:r>
            <a:r>
              <a:rPr lang="en-US" sz="2200" dirty="0"/>
              <a:t>of </a:t>
            </a:r>
            <a:r>
              <a:rPr lang="en-US" sz="2200" dirty="0" smtClean="0"/>
              <a:t>people e.g. (</a:t>
            </a:r>
            <a:r>
              <a:rPr lang="en-US" sz="2200" dirty="0" err="1" smtClean="0"/>
              <a:t>Kleuven</a:t>
            </a:r>
            <a:r>
              <a:rPr lang="en-US" sz="2200" dirty="0" smtClean="0"/>
              <a:t> et al. 2014).</a:t>
            </a:r>
            <a:endParaRPr lang="en-US" sz="2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Reversing Brain Drain - Del </a:t>
            </a:r>
            <a:r>
              <a:rPr lang="en-US" dirty="0" err="1" smtClean="0"/>
              <a:t>Carpio</a:t>
            </a:r>
            <a:r>
              <a:rPr lang="en-US" dirty="0" smtClean="0"/>
              <a:t>, </a:t>
            </a:r>
            <a:r>
              <a:rPr lang="en-US" dirty="0" err="1" smtClean="0"/>
              <a:t>Ozden</a:t>
            </a:r>
            <a:r>
              <a:rPr lang="en-US" dirty="0" smtClean="0"/>
              <a:t>, </a:t>
            </a:r>
            <a:r>
              <a:rPr lang="en-US" dirty="0" err="1" smtClean="0"/>
              <a:t>Testaverde</a:t>
            </a:r>
            <a:r>
              <a:rPr lang="en-US" dirty="0" smtClean="0"/>
              <a:t>, Wagner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26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4446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A Fuzzy Regression Discontinuity Design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0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Empirical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32232" y="1697270"/>
            <a:ext cx="8503920" cy="45720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600" dirty="0" smtClean="0"/>
              <a:t>Y = α + </a:t>
            </a:r>
            <a:r>
              <a:rPr lang="en-US" sz="2600" dirty="0" err="1" smtClean="0"/>
              <a:t>τD</a:t>
            </a:r>
            <a:r>
              <a:rPr lang="en-US" sz="2600" dirty="0" smtClean="0"/>
              <a:t> + f(</a:t>
            </a:r>
            <a:r>
              <a:rPr lang="en-US" sz="2600" dirty="0" err="1" smtClean="0"/>
              <a:t>X-c</a:t>
            </a:r>
            <a:r>
              <a:rPr lang="en-US" sz="2600" dirty="0" smtClean="0"/>
              <a:t>) + </a:t>
            </a:r>
            <a:r>
              <a:rPr lang="en-US" sz="2600" dirty="0" err="1" smtClean="0"/>
              <a:t>ε</a:t>
            </a:r>
            <a:r>
              <a:rPr lang="en-US" sz="2600" dirty="0" smtClean="0"/>
              <a:t>    (1)</a:t>
            </a:r>
          </a:p>
          <a:p>
            <a:pPr marL="0" indent="0" algn="ctr">
              <a:buNone/>
            </a:pPr>
            <a:r>
              <a:rPr lang="en-US" sz="2600" dirty="0" smtClean="0"/>
              <a:t>D = </a:t>
            </a:r>
            <a:r>
              <a:rPr lang="en-US" sz="2600" dirty="0" err="1" smtClean="0"/>
              <a:t>γ</a:t>
            </a:r>
            <a:r>
              <a:rPr lang="en-US" sz="2600" dirty="0" smtClean="0"/>
              <a:t> + </a:t>
            </a:r>
            <a:r>
              <a:rPr lang="en-US" sz="2600" dirty="0" err="1" smtClean="0"/>
              <a:t>δT</a:t>
            </a:r>
            <a:r>
              <a:rPr lang="en-US" sz="2600" dirty="0" smtClean="0"/>
              <a:t> + g(</a:t>
            </a:r>
            <a:r>
              <a:rPr lang="en-US" sz="2600" dirty="0" err="1" smtClean="0"/>
              <a:t>X-c</a:t>
            </a:r>
            <a:r>
              <a:rPr lang="en-US" sz="2600" dirty="0" smtClean="0"/>
              <a:t>) + v    (2)</a:t>
            </a:r>
          </a:p>
          <a:p>
            <a:pPr marL="0" indent="0" algn="ctr">
              <a:buNone/>
            </a:pPr>
            <a:endParaRPr lang="en-US" sz="2400" dirty="0" smtClean="0"/>
          </a:p>
          <a:p>
            <a:r>
              <a:rPr lang="en-US" sz="1800" dirty="0" smtClean="0"/>
              <a:t>Y = 1 if applicant returns to Malaysia</a:t>
            </a:r>
          </a:p>
          <a:p>
            <a:r>
              <a:rPr lang="en-US" sz="1800" dirty="0" smtClean="0"/>
              <a:t>D = 1 if applicant approved</a:t>
            </a:r>
          </a:p>
          <a:p>
            <a:r>
              <a:rPr lang="en-US" sz="1800" dirty="0" smtClean="0"/>
              <a:t>T = 1[X ≥ c]</a:t>
            </a:r>
          </a:p>
          <a:p>
            <a:r>
              <a:rPr lang="en-US" sz="1800" dirty="0" smtClean="0"/>
              <a:t>X = months of experience abroad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200" dirty="0" smtClean="0"/>
              <a:t>We use two-stage least squares (discrete assignment variable).</a:t>
            </a:r>
            <a:endParaRPr lang="en-US" sz="2200" dirty="0"/>
          </a:p>
          <a:p>
            <a:r>
              <a:rPr lang="en-US" sz="2200" dirty="0" smtClean="0"/>
              <a:t>First-order polynomial f(.) and g(.) is optimal (we try up to 6</a:t>
            </a:r>
            <a:r>
              <a:rPr lang="en-US" sz="2200" baseline="30000" dirty="0" smtClean="0"/>
              <a:t>th</a:t>
            </a:r>
            <a:r>
              <a:rPr lang="en-US" sz="2200" dirty="0" smtClean="0"/>
              <a:t> order).</a:t>
            </a:r>
          </a:p>
          <a:p>
            <a:r>
              <a:rPr lang="en-US" sz="2200" dirty="0" smtClean="0"/>
              <a:t>Standard </a:t>
            </a:r>
            <a:r>
              <a:rPr lang="en-US" sz="2200" dirty="0" err="1" smtClean="0"/>
              <a:t>errrors</a:t>
            </a:r>
            <a:r>
              <a:rPr lang="en-US" sz="2200" dirty="0" smtClean="0"/>
              <a:t> robust to </a:t>
            </a:r>
            <a:r>
              <a:rPr lang="en-US" sz="2200" dirty="0" err="1" smtClean="0"/>
              <a:t>heteroscedasticity</a:t>
            </a:r>
            <a:r>
              <a:rPr lang="en-US" sz="2200" dirty="0" smtClean="0"/>
              <a:t>, clustering on X decreases </a:t>
            </a:r>
            <a:r>
              <a:rPr lang="en-US" sz="2200" dirty="0" err="1" smtClean="0"/>
              <a:t>s.e.</a:t>
            </a:r>
            <a:endParaRPr lang="en-US" sz="22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09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smtClean="0"/>
              <a:t>Discontinuity in Approval Probability </a:t>
            </a:r>
            <a:r>
              <a:rPr lang="en-US" sz="1400" dirty="0" smtClean="0"/>
              <a:t>(bin = quarter, linear fit)</a:t>
            </a:r>
            <a:endParaRPr lang="en-US" sz="14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26" y="1527537"/>
            <a:ext cx="7382750" cy="48105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34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A Valid Fuzzy RD Design?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7696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/>
              <a:t>Applicants can not perfectly control (X – c) as in typical RD.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Here they can partially control X (months abroad) but are uncertain of their cutoff (c).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400" dirty="0" smtClean="0"/>
              <a:t>Sources of uncertainty:</a:t>
            </a:r>
            <a:endParaRPr lang="en-US" sz="2400" dirty="0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400" dirty="0" err="1" smtClean="0"/>
              <a:t>TalentCorp</a:t>
            </a:r>
            <a:r>
              <a:rPr lang="en-US" sz="2400" dirty="0" smtClean="0"/>
              <a:t> informally  tends to give </a:t>
            </a:r>
            <a:r>
              <a:rPr lang="en-US" sz="2400" dirty="0"/>
              <a:t>applicants </a:t>
            </a:r>
            <a:r>
              <a:rPr lang="en-US" sz="2400" dirty="0" smtClean="0"/>
              <a:t>around 6 </a:t>
            </a:r>
            <a:r>
              <a:rPr lang="en-US" sz="2400" dirty="0"/>
              <a:t>months</a:t>
            </a:r>
            <a:r>
              <a:rPr lang="en-US" sz="2400" dirty="0" smtClean="0"/>
              <a:t> leeway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400" dirty="0" smtClean="0"/>
              <a:t>Applicants may have requirement waived if deemed “experts” – applicants below threshold are approved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Reapplication is possible, but rare: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Using 2011-14 data we found 14 reapplications from the 2011-12 applicants: 11 had been approved and only 3 not approved. Those 3 re-applicants were 3, 9 and 19 months below threshold.</a:t>
            </a:r>
          </a:p>
          <a:p>
            <a:pPr lvl="1">
              <a:spcAft>
                <a:spcPts val="600"/>
              </a:spcAft>
            </a:pP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2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A Valid Fuzzy </a:t>
            </a:r>
            <a:r>
              <a:rPr lang="en-US" dirty="0" smtClean="0"/>
              <a:t>RD? No Other Discontinuities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163402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000" dirty="0" smtClean="0"/>
              <a:t>There is no evidence of </a:t>
            </a:r>
            <a:r>
              <a:rPr lang="en-US" sz="2000" dirty="0"/>
              <a:t>selection in observables around threshold </a:t>
            </a:r>
            <a:r>
              <a:rPr lang="en-US" sz="2000" dirty="0" smtClean="0"/>
              <a:t>(education, income, potential experience, existing job offer, </a:t>
            </a:r>
            <a:r>
              <a:rPr lang="en-US" sz="2000" dirty="0"/>
              <a:t>g</a:t>
            </a:r>
            <a:r>
              <a:rPr lang="en-US" sz="2000" dirty="0" smtClean="0"/>
              <a:t>ender, </a:t>
            </a:r>
            <a:r>
              <a:rPr lang="en-US" sz="2000" dirty="0"/>
              <a:t>m</a:t>
            </a:r>
            <a:r>
              <a:rPr lang="en-US" sz="2000" dirty="0" smtClean="0"/>
              <a:t>arital status, occupation, industry, </a:t>
            </a:r>
            <a:r>
              <a:rPr lang="en-US" sz="2000" dirty="0"/>
              <a:t>f</a:t>
            </a:r>
            <a:r>
              <a:rPr lang="en-US" sz="2000" dirty="0" smtClean="0"/>
              <a:t>irm </a:t>
            </a:r>
            <a:r>
              <a:rPr lang="en-US" sz="2000" dirty="0"/>
              <a:t>t</a:t>
            </a:r>
            <a:r>
              <a:rPr lang="en-US" sz="2000" dirty="0" smtClean="0"/>
              <a:t>enure abroad)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No sorting around threshold for those with pre-existing job offer.</a:t>
            </a:r>
            <a:endParaRPr lang="en-US" sz="2000" dirty="0"/>
          </a:p>
          <a:p>
            <a:pPr lvl="1">
              <a:spcAft>
                <a:spcPts val="600"/>
              </a:spcAft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77139"/>
            <a:ext cx="9144000" cy="255367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02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1752" y="318335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REP Approval on Return:</a:t>
            </a:r>
            <a:br>
              <a:rPr lang="en-US" dirty="0" smtClean="0"/>
            </a:br>
            <a:r>
              <a:rPr lang="en-US" dirty="0" smtClean="0"/>
              <a:t>Applicants </a:t>
            </a:r>
            <a:r>
              <a:rPr lang="en-US" i="1" dirty="0" smtClean="0"/>
              <a:t>With</a:t>
            </a:r>
            <a:r>
              <a:rPr lang="en-US" dirty="0" smtClean="0"/>
              <a:t> </a:t>
            </a:r>
            <a:r>
              <a:rPr lang="en-US" dirty="0" smtClean="0"/>
              <a:t>Pre-Existing Job </a:t>
            </a:r>
            <a:r>
              <a:rPr lang="en-US" dirty="0"/>
              <a:t>O</a:t>
            </a:r>
            <a:r>
              <a:rPr lang="en-US" dirty="0" smtClean="0"/>
              <a:t>ffer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487349"/>
              </p:ext>
            </p:extLst>
          </p:nvPr>
        </p:nvGraphicFramePr>
        <p:xfrm>
          <a:off x="624418" y="1703916"/>
          <a:ext cx="7926912" cy="4265072"/>
        </p:xfrm>
        <a:graphic>
          <a:graphicData uri="http://schemas.openxmlformats.org/drawingml/2006/table">
            <a:tbl>
              <a:tblPr/>
              <a:tblGrid>
                <a:gridCol w="1919147"/>
                <a:gridCol w="1201553"/>
                <a:gridCol w="1201553"/>
                <a:gridCol w="1201553"/>
                <a:gridCol w="1201553"/>
                <a:gridCol w="1201553"/>
              </a:tblGrid>
              <a:tr h="3046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Full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90%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75%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50%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25%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No Additional Covariates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REP Approval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0.400**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0.527**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0.596**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0.702*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0.797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(0.163)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(0.210)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(0.272)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(0.364)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(0.633)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First-Stage F-Statistic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Full Set of Covariates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REP Approval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0.487***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0.574**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0.585**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0.619**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0.600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(0.184)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(0.229)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(0.270)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(0.302)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(0.393)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First-Stage F-Statistic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Observations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81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1752" y="318335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REP Approval on Return:</a:t>
            </a:r>
            <a:br>
              <a:rPr lang="en-US" dirty="0" smtClean="0"/>
            </a:br>
            <a:r>
              <a:rPr lang="en-US" dirty="0" smtClean="0"/>
              <a:t>Applicants </a:t>
            </a:r>
            <a:r>
              <a:rPr lang="en-US" i="1" dirty="0" smtClean="0"/>
              <a:t>Without</a:t>
            </a:r>
            <a:r>
              <a:rPr lang="en-US" dirty="0" smtClean="0"/>
              <a:t> </a:t>
            </a:r>
            <a:r>
              <a:rPr lang="en-US" dirty="0" smtClean="0"/>
              <a:t>Pre-Existing Job </a:t>
            </a:r>
            <a:r>
              <a:rPr lang="en-US" dirty="0"/>
              <a:t>O</a:t>
            </a:r>
            <a:r>
              <a:rPr lang="en-US" dirty="0" smtClean="0"/>
              <a:t>ffer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455764"/>
              </p:ext>
            </p:extLst>
          </p:nvPr>
        </p:nvGraphicFramePr>
        <p:xfrm>
          <a:off x="582084" y="1714498"/>
          <a:ext cx="7799915" cy="4286254"/>
        </p:xfrm>
        <a:graphic>
          <a:graphicData uri="http://schemas.openxmlformats.org/drawingml/2006/table">
            <a:tbl>
              <a:tblPr/>
              <a:tblGrid>
                <a:gridCol w="1888400"/>
                <a:gridCol w="1182303"/>
                <a:gridCol w="1182303"/>
                <a:gridCol w="1182303"/>
                <a:gridCol w="1182303"/>
                <a:gridCol w="1182303"/>
              </a:tblGrid>
              <a:tr h="3061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Full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90%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75%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50%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25% Sample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No Additional Covariates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REP Approval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0.032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0.028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0.025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0.044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0.208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0.118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0.158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0.205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0.311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0.464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First-Stage F-Statistic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Full Set of Covariates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REP Approval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0.017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0.035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0.047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0.077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0.220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(0.118)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(0.158)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(0.205)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(0.311)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(0.464)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First-Stage F-Statistic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Observations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1205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453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4446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Fiscal Cost-Benefit Analysis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697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Fiscal Cost-Benefit Analysis </a:t>
            </a:r>
            <a:r>
              <a:rPr lang="en-US" sz="2200" dirty="0" smtClean="0"/>
              <a:t>(per applicant, in RM </a:t>
            </a:r>
            <a:r>
              <a:rPr lang="en-US" sz="2200" dirty="0" smtClean="0"/>
              <a:t>≈ </a:t>
            </a:r>
            <a:r>
              <a:rPr lang="en-US" sz="2200" dirty="0" smtClean="0"/>
              <a:t>1/3 $)</a:t>
            </a:r>
            <a:endParaRPr lang="en-US" sz="2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690382"/>
              </p:ext>
            </p:extLst>
          </p:nvPr>
        </p:nvGraphicFramePr>
        <p:xfrm>
          <a:off x="720131" y="1623655"/>
          <a:ext cx="7751203" cy="4517445"/>
        </p:xfrm>
        <a:graphic>
          <a:graphicData uri="http://schemas.openxmlformats.org/drawingml/2006/table">
            <a:tbl>
              <a:tblPr/>
              <a:tblGrid>
                <a:gridCol w="2331663"/>
                <a:gridCol w="1354885"/>
                <a:gridCol w="1354885"/>
                <a:gridCol w="1354885"/>
                <a:gridCol w="1354885"/>
              </a:tblGrid>
              <a:tr h="3011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OLS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2SLS - Lower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2SLS - Upper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Model-Based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Additional Taxes Due to REP (in present discounted value)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Income Taxes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82,958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53,922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83,445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76,705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Consumption Taxes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11,484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7,464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11,551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10,618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Benefits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94,441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61,387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94,996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87,323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Additional Costs Due to REP (in present discounted value)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Processing Costs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Foregone Income Taxes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35,352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37,040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35,324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35,716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Foregone Vehicle Taxes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36,111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37,835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36,082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36,482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Public Expenditures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10,729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6,974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10,792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Costs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82,307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81,962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82,313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82,233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1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Net Benefits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12,134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-20,576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12,683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5,090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92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62942"/>
            <a:ext cx="8503920" cy="443610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The Returning Expert </a:t>
            </a:r>
            <a:r>
              <a:rPr lang="en-US" sz="2400" dirty="0" err="1" smtClean="0"/>
              <a:t>Programme</a:t>
            </a:r>
            <a:r>
              <a:rPr lang="en-US" sz="2400" dirty="0" smtClean="0"/>
              <a:t> works: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it significantly increases the return probability of expatriates,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it pays for itself.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The REP is only effective if the applicant already has a job offer when applying.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Long-term may also encourage outward migration. But eligibility requirements ensure that applicants aren’t failed migration experiences.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876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First rigorous evidence </a:t>
            </a:r>
            <a:r>
              <a:rPr lang="en-US" sz="2400" dirty="0"/>
              <a:t>on </a:t>
            </a:r>
            <a:r>
              <a:rPr lang="en-US" sz="2400" dirty="0" smtClean="0"/>
              <a:t>efficacy </a:t>
            </a:r>
            <a:r>
              <a:rPr lang="en-US" sz="2400" dirty="0"/>
              <a:t>of </a:t>
            </a:r>
            <a:r>
              <a:rPr lang="en-US" sz="2400" dirty="0" smtClean="0"/>
              <a:t>major </a:t>
            </a:r>
            <a:r>
              <a:rPr lang="en-US" sz="2400" dirty="0"/>
              <a:t>program </a:t>
            </a:r>
            <a:r>
              <a:rPr lang="en-US" sz="2400" dirty="0" smtClean="0"/>
              <a:t>designed </a:t>
            </a:r>
            <a:r>
              <a:rPr lang="en-US" sz="2400" dirty="0"/>
              <a:t>to encourage the return migration of high-skilled </a:t>
            </a:r>
            <a:r>
              <a:rPr lang="en-US" sz="2400" dirty="0" smtClean="0"/>
              <a:t>individuals.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Conceptual framework: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how </a:t>
            </a:r>
            <a:r>
              <a:rPr lang="en-US" sz="2400" dirty="0">
                <a:solidFill>
                  <a:schemeClr val="tx1"/>
                </a:solidFill>
              </a:rPr>
              <a:t>program features impact on selection into (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) application, (ii) </a:t>
            </a:r>
            <a:r>
              <a:rPr lang="en-US" sz="2400" dirty="0" smtClean="0">
                <a:solidFill>
                  <a:schemeClr val="tx1"/>
                </a:solidFill>
              </a:rPr>
              <a:t>return;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how </a:t>
            </a:r>
            <a:r>
              <a:rPr lang="en-US" sz="2400" dirty="0">
                <a:solidFill>
                  <a:schemeClr val="tx1"/>
                </a:solidFill>
              </a:rPr>
              <a:t>to interpret fuzzy RD </a:t>
            </a:r>
            <a:r>
              <a:rPr lang="en-US" sz="2400" dirty="0" smtClean="0">
                <a:solidFill>
                  <a:schemeClr val="tx1"/>
                </a:solidFill>
              </a:rPr>
              <a:t>estimates.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LATE from fuzzy RD design (probability of </a:t>
            </a:r>
            <a:r>
              <a:rPr lang="en-US" sz="2400" dirty="0"/>
              <a:t>acceptance to </a:t>
            </a:r>
            <a:r>
              <a:rPr lang="en-US" sz="2400" dirty="0" smtClean="0"/>
              <a:t>REP increases </a:t>
            </a:r>
            <a:r>
              <a:rPr lang="en-US" sz="2400" dirty="0"/>
              <a:t>discontinuously</a:t>
            </a:r>
            <a:r>
              <a:rPr lang="en-US" sz="2400" dirty="0" smtClean="0">
                <a:effectLst/>
              </a:rPr>
              <a:t> at threshold).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Provide a fiscal cost-benefit analysis of REP.</a:t>
            </a:r>
          </a:p>
          <a:p>
            <a:pPr>
              <a:spcAft>
                <a:spcPts val="600"/>
              </a:spcAft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35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2400" dirty="0" smtClean="0"/>
              <a:t>Program Description</a:t>
            </a: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2400" dirty="0" smtClean="0"/>
              <a:t>Data and Summary Statistics</a:t>
            </a: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2400" dirty="0" smtClean="0"/>
              <a:t>Conceptual Framework</a:t>
            </a: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2400" dirty="0" smtClean="0"/>
              <a:t>Preliminary Evidence</a:t>
            </a: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2400" dirty="0" smtClean="0"/>
              <a:t>Fuzzy RD Design</a:t>
            </a: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2400" dirty="0" smtClean="0"/>
              <a:t>Cost-Benefit Analysis</a:t>
            </a:r>
          </a:p>
          <a:p>
            <a:pPr>
              <a:spcAft>
                <a:spcPts val="600"/>
              </a:spcAft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70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4446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The Returning Expatriate Program (REP)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553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REP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23660"/>
            <a:ext cx="8503920" cy="4475388"/>
          </a:xfrm>
        </p:spPr>
        <p:txBody>
          <a:bodyPr>
            <a:normAutofit/>
          </a:bodyPr>
          <a:lstStyle/>
          <a:p>
            <a:pPr lvl="0">
              <a:spcAft>
                <a:spcPts val="1200"/>
              </a:spcAft>
            </a:pPr>
            <a:r>
              <a:rPr lang="en-US" sz="2400" dirty="0"/>
              <a:t>Optional 15% </a:t>
            </a:r>
            <a:r>
              <a:rPr lang="en-US" sz="2400" dirty="0" smtClean="0"/>
              <a:t>flat </a:t>
            </a:r>
            <a:r>
              <a:rPr lang="en-US" sz="2400" dirty="0"/>
              <a:t>t</a:t>
            </a:r>
            <a:r>
              <a:rPr lang="en-US" sz="2400" dirty="0" smtClean="0"/>
              <a:t>ax </a:t>
            </a:r>
            <a:r>
              <a:rPr lang="en-US" sz="2400" dirty="0"/>
              <a:t>r</a:t>
            </a:r>
            <a:r>
              <a:rPr lang="en-US" sz="2400" dirty="0" smtClean="0"/>
              <a:t>ate </a:t>
            </a:r>
            <a:r>
              <a:rPr lang="en-US" sz="2400" dirty="0"/>
              <a:t>on </a:t>
            </a:r>
            <a:r>
              <a:rPr lang="en-US" sz="2400" dirty="0" smtClean="0"/>
              <a:t>employment </a:t>
            </a:r>
            <a:r>
              <a:rPr lang="en-US" sz="2400" dirty="0" smtClean="0"/>
              <a:t>i</a:t>
            </a:r>
            <a:r>
              <a:rPr lang="en-US" sz="2400" dirty="0" smtClean="0"/>
              <a:t>ncome for five years.</a:t>
            </a:r>
            <a:endParaRPr lang="en-US" sz="2400" dirty="0" smtClean="0"/>
          </a:p>
          <a:p>
            <a:pPr lvl="0">
              <a:spcAft>
                <a:spcPts val="1200"/>
              </a:spcAft>
            </a:pPr>
            <a:r>
              <a:rPr lang="en-US" sz="2400" dirty="0" smtClean="0"/>
              <a:t>Tax </a:t>
            </a:r>
            <a:r>
              <a:rPr lang="en-US" sz="2400" dirty="0"/>
              <a:t>exemption on two </a:t>
            </a:r>
            <a:r>
              <a:rPr lang="en-US" sz="2400" dirty="0" smtClean="0"/>
              <a:t>locally </a:t>
            </a:r>
            <a:r>
              <a:rPr lang="en-US" sz="2400" dirty="0"/>
              <a:t>assembled / manufactured Completely-Knocked-Down (CKD) </a:t>
            </a:r>
            <a:r>
              <a:rPr lang="en-US" sz="2400" dirty="0" smtClean="0"/>
              <a:t>vehicles.</a:t>
            </a:r>
            <a:endParaRPr lang="en-US" sz="2400" dirty="0" smtClean="0"/>
          </a:p>
          <a:p>
            <a:pPr>
              <a:spcAft>
                <a:spcPts val="1200"/>
              </a:spcAft>
            </a:pPr>
            <a:r>
              <a:rPr lang="en-US" sz="2400" dirty="0" smtClean="0"/>
              <a:t>Permanent </a:t>
            </a:r>
            <a:r>
              <a:rPr lang="en-US" sz="2400" dirty="0"/>
              <a:t>Residency status for foreign spouse / </a:t>
            </a:r>
            <a:r>
              <a:rPr lang="en-US" sz="2400" dirty="0" smtClean="0"/>
              <a:t>children.</a:t>
            </a:r>
            <a:endParaRPr lang="en-US" sz="2400" dirty="0" smtClean="0"/>
          </a:p>
          <a:p>
            <a:pPr lvl="0">
              <a:spcAft>
                <a:spcPts val="1200"/>
              </a:spcAft>
            </a:pPr>
            <a:r>
              <a:rPr lang="en-US" sz="2400" dirty="0"/>
              <a:t>Tax exemption for all personal effects brought back to </a:t>
            </a:r>
            <a:r>
              <a:rPr lang="en-US" sz="2400" dirty="0" smtClean="0"/>
              <a:t>Malaysia.</a:t>
            </a:r>
            <a:endParaRPr lang="en-US" sz="2400" dirty="0"/>
          </a:p>
          <a:p>
            <a:pPr>
              <a:spcAft>
                <a:spcPts val="600"/>
              </a:spcAft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60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REP Eligibility I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5" b="1615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571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REP Eligibility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+ “holistic assessment criteria”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56" y="1658619"/>
            <a:ext cx="8189914" cy="35116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9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/>
              <a:t>TalentCorp</a:t>
            </a:r>
            <a:r>
              <a:rPr lang="en-US" sz="2400" dirty="0" smtClean="0"/>
              <a:t> administrative data for 2011 – 12.</a:t>
            </a:r>
          </a:p>
          <a:p>
            <a:pPr lvl="1"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</a:rPr>
              <a:t>2013-14 also available but approval valid for 2 years.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Applicant approval status, return status (for approved), characteristics</a:t>
            </a:r>
          </a:p>
          <a:p>
            <a:pPr lvl="1"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</a:rPr>
              <a:t>education, income, potential experience, existing job offer, gender, marital status, occupation, industry, firm tenure </a:t>
            </a:r>
            <a:r>
              <a:rPr lang="en-US" sz="2000" dirty="0" smtClean="0">
                <a:solidFill>
                  <a:srgbClr val="000000"/>
                </a:solidFill>
              </a:rPr>
              <a:t>abroad;</a:t>
            </a:r>
            <a:endParaRPr lang="en-US" sz="2000" dirty="0">
              <a:solidFill>
                <a:srgbClr val="00000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</a:rPr>
              <a:t>s</a:t>
            </a:r>
            <a:r>
              <a:rPr lang="en-US" sz="2000" dirty="0" smtClean="0">
                <a:solidFill>
                  <a:srgbClr val="000000"/>
                </a:solidFill>
              </a:rPr>
              <a:t>alary </a:t>
            </a:r>
            <a:r>
              <a:rPr lang="en-US" sz="2000" dirty="0">
                <a:solidFill>
                  <a:srgbClr val="000000"/>
                </a:solidFill>
              </a:rPr>
              <a:t>in </a:t>
            </a:r>
            <a:r>
              <a:rPr lang="en-US" sz="2000" dirty="0" smtClean="0">
                <a:solidFill>
                  <a:srgbClr val="000000"/>
                </a:solidFill>
              </a:rPr>
              <a:t>Malaysia only available for approved and returned.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We collected information on return status for not approved applicants. Determined return status for 86%.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Called applicants on phone, searched profile on LinkedIn.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Reversing Brain Drain - Del Carpio, Ozden, Testaverde, Wagner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3E38-F1EE-E243-8411-1F3AAE9491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31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8313</TotalTime>
  <Words>1684</Words>
  <Application>Microsoft Macintosh PowerPoint</Application>
  <PresentationFormat>On-screen Show (4:3)</PresentationFormat>
  <Paragraphs>371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Civic</vt:lpstr>
      <vt:lpstr>Reversing Brain Drain: Evidence from Malaysia's Returning Expert Programme  January 3, 2016</vt:lpstr>
      <vt:lpstr>Motivation</vt:lpstr>
      <vt:lpstr>Contributions</vt:lpstr>
      <vt:lpstr>Outline</vt:lpstr>
      <vt:lpstr>The Returning Expatriate Program (REP)</vt:lpstr>
      <vt:lpstr>REP Benefits</vt:lpstr>
      <vt:lpstr>REP Eligibility I</vt:lpstr>
      <vt:lpstr>REP Eligibility II</vt:lpstr>
      <vt:lpstr>Data</vt:lpstr>
      <vt:lpstr>Descriptive Statistics</vt:lpstr>
      <vt:lpstr>Conceptual Framework</vt:lpstr>
      <vt:lpstr>Conceptual Framework: Return Decision</vt:lpstr>
      <vt:lpstr>Framework: With Pre-Existing Job Offer</vt:lpstr>
      <vt:lpstr>Framework: Without Pre-Existing Job Offer</vt:lpstr>
      <vt:lpstr>Model Predictions / Preliminary Evidence</vt:lpstr>
      <vt:lpstr>Approval Probability (bin = quarter, linear fit)</vt:lpstr>
      <vt:lpstr>Approval Probability and Return Decision</vt:lpstr>
      <vt:lpstr>Approval Probability and Mean Wages</vt:lpstr>
      <vt:lpstr>Treatment Effects</vt:lpstr>
      <vt:lpstr>A Fuzzy Regression Discontinuity Design</vt:lpstr>
      <vt:lpstr>Empirical Model</vt:lpstr>
      <vt:lpstr>Discontinuity in Approval Probability (bin = quarter, linear fit)</vt:lpstr>
      <vt:lpstr>A Valid Fuzzy RD Design?</vt:lpstr>
      <vt:lpstr>A Valid Fuzzy RD? No Other Discontinuities</vt:lpstr>
      <vt:lpstr>REP Approval on Return: Applicants With Pre-Existing Job Offer</vt:lpstr>
      <vt:lpstr>REP Approval on Return: Applicants Without Pre-Existing Job Offer</vt:lpstr>
      <vt:lpstr>Fiscal Cost-Benefit Analysis</vt:lpstr>
      <vt:lpstr>Fiscal Cost-Benefit Analysis (per applicant, in RM ≈ 1/3 $)</vt:lpstr>
      <vt:lpstr>Conclusions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Reversing Brain Drain: Evidence from Malaysia's Returning Expert Programme</dc:title>
  <dc:creator>Mathis Wagner</dc:creator>
  <cp:lastModifiedBy>Mathis Wagner</cp:lastModifiedBy>
  <cp:revision>149</cp:revision>
  <cp:lastPrinted>2015-05-21T12:22:25Z</cp:lastPrinted>
  <dcterms:created xsi:type="dcterms:W3CDTF">2015-03-04T14:55:35Z</dcterms:created>
  <dcterms:modified xsi:type="dcterms:W3CDTF">2016-01-03T14:36:22Z</dcterms:modified>
</cp:coreProperties>
</file>