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58" r:id="rId4"/>
    <p:sldId id="259" r:id="rId5"/>
    <p:sldId id="261" r:id="rId6"/>
    <p:sldId id="291" r:id="rId7"/>
    <p:sldId id="285" r:id="rId8"/>
    <p:sldId id="313" r:id="rId9"/>
    <p:sldId id="314" r:id="rId10"/>
    <p:sldId id="316" r:id="rId11"/>
    <p:sldId id="317" r:id="rId12"/>
    <p:sldId id="319" r:id="rId13"/>
    <p:sldId id="320" r:id="rId14"/>
    <p:sldId id="321" r:id="rId15"/>
    <p:sldId id="323" r:id="rId16"/>
    <p:sldId id="324" r:id="rId17"/>
    <p:sldId id="337" r:id="rId18"/>
    <p:sldId id="331" r:id="rId19"/>
    <p:sldId id="333" r:id="rId20"/>
    <p:sldId id="326" r:id="rId21"/>
    <p:sldId id="264" r:id="rId22"/>
    <p:sldId id="265" r:id="rId23"/>
    <p:sldId id="297" r:id="rId24"/>
    <p:sldId id="266" r:id="rId25"/>
    <p:sldId id="295" r:id="rId26"/>
    <p:sldId id="296" r:id="rId27"/>
    <p:sldId id="277"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35" autoAdjust="0"/>
    <p:restoredTop sz="94660"/>
  </p:normalViewPr>
  <p:slideViewPr>
    <p:cSldViewPr>
      <p:cViewPr varScale="1">
        <p:scale>
          <a:sx n="70" d="100"/>
          <a:sy n="70" d="100"/>
        </p:scale>
        <p:origin x="76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ED10B2-AEF4-4DFA-BDB5-FC9BC7487579}" type="datetimeFigureOut">
              <a:rPr lang="en-US" smtClean="0"/>
              <a:t>1/1/2016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6CB899-90CB-44D1-9F08-9465C5DED750}" type="slidenum">
              <a:rPr lang="en-US" smtClean="0"/>
              <a:t>‹#›</a:t>
            </a:fld>
            <a:endParaRPr lang="en-US"/>
          </a:p>
        </p:txBody>
      </p:sp>
    </p:spTree>
    <p:extLst>
      <p:ext uri="{BB962C8B-B14F-4D97-AF65-F5344CB8AC3E}">
        <p14:creationId xmlns:p14="http://schemas.microsoft.com/office/powerpoint/2010/main" val="2465108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last point relates to the fact that if we compare the post reform period with the immediate pre-reform period, then we are comparing a declining world price regime (after reform) with one of increasing world price (before</a:t>
            </a:r>
            <a:r>
              <a:rPr lang="en-US" baseline="0" dirty="0" smtClean="0"/>
              <a:t> the reform). The margins are different just because of imperfect pass-through.</a:t>
            </a:r>
            <a:r>
              <a:rPr lang="en-US" dirty="0" smtClean="0"/>
              <a:t> </a:t>
            </a:r>
            <a:endParaRPr lang="en-US" dirty="0"/>
          </a:p>
        </p:txBody>
      </p:sp>
      <p:sp>
        <p:nvSpPr>
          <p:cNvPr id="4" name="Slide Number Placeholder 3"/>
          <p:cNvSpPr>
            <a:spLocks noGrp="1"/>
          </p:cNvSpPr>
          <p:nvPr>
            <p:ph type="sldNum" sz="quarter" idx="10"/>
          </p:nvPr>
        </p:nvSpPr>
        <p:spPr/>
        <p:txBody>
          <a:bodyPr/>
          <a:lstStyle/>
          <a:p>
            <a:fld id="{AF6CB899-90CB-44D1-9F08-9465C5DED750}" type="slidenum">
              <a:rPr lang="en-US" smtClean="0"/>
              <a:t>10</a:t>
            </a:fld>
            <a:endParaRPr lang="en-US"/>
          </a:p>
        </p:txBody>
      </p:sp>
    </p:spTree>
    <p:extLst>
      <p:ext uri="{BB962C8B-B14F-4D97-AF65-F5344CB8AC3E}">
        <p14:creationId xmlns:p14="http://schemas.microsoft.com/office/powerpoint/2010/main" val="3068887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last point relates to the fact that if we compare the post reform period with the immediate pre-reform period, then we are comparing a declining world price regime (after reform) with one of increasing world price (before</a:t>
            </a:r>
            <a:r>
              <a:rPr lang="en-US" baseline="0" dirty="0" smtClean="0"/>
              <a:t> the reform). The margins are different just because of imperfect pass-through.</a:t>
            </a:r>
            <a:r>
              <a:rPr lang="en-US" dirty="0" smtClean="0"/>
              <a:t> </a:t>
            </a:r>
            <a:endParaRPr lang="en-US" dirty="0"/>
          </a:p>
        </p:txBody>
      </p:sp>
      <p:sp>
        <p:nvSpPr>
          <p:cNvPr id="4" name="Slide Number Placeholder 3"/>
          <p:cNvSpPr>
            <a:spLocks noGrp="1"/>
          </p:cNvSpPr>
          <p:nvPr>
            <p:ph type="sldNum" sz="quarter" idx="10"/>
          </p:nvPr>
        </p:nvSpPr>
        <p:spPr/>
        <p:txBody>
          <a:bodyPr/>
          <a:lstStyle/>
          <a:p>
            <a:fld id="{AF6CB899-90CB-44D1-9F08-9465C5DED750}" type="slidenum">
              <a:rPr lang="en-US" smtClean="0"/>
              <a:t>11</a:t>
            </a:fld>
            <a:endParaRPr lang="en-US"/>
          </a:p>
        </p:txBody>
      </p:sp>
    </p:spTree>
    <p:extLst>
      <p:ext uri="{BB962C8B-B14F-4D97-AF65-F5344CB8AC3E}">
        <p14:creationId xmlns:p14="http://schemas.microsoft.com/office/powerpoint/2010/main" val="38040987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last point relates to the fact that if we compare the post reform period with the immediate pre-reform period, then we are comparing a declining world price regime (after reform) with one of increasing world price (before</a:t>
            </a:r>
            <a:r>
              <a:rPr lang="en-US" baseline="0" dirty="0" smtClean="0"/>
              <a:t> the reform). The margins are different just because of imperfect pass-through.</a:t>
            </a:r>
            <a:r>
              <a:rPr lang="en-US" dirty="0" smtClean="0"/>
              <a:t> </a:t>
            </a:r>
            <a:endParaRPr lang="en-US" dirty="0"/>
          </a:p>
        </p:txBody>
      </p:sp>
      <p:sp>
        <p:nvSpPr>
          <p:cNvPr id="4" name="Slide Number Placeholder 3"/>
          <p:cNvSpPr>
            <a:spLocks noGrp="1"/>
          </p:cNvSpPr>
          <p:nvPr>
            <p:ph type="sldNum" sz="quarter" idx="10"/>
          </p:nvPr>
        </p:nvSpPr>
        <p:spPr/>
        <p:txBody>
          <a:bodyPr/>
          <a:lstStyle/>
          <a:p>
            <a:fld id="{AF6CB899-90CB-44D1-9F08-9465C5DED750}" type="slidenum">
              <a:rPr lang="en-US" smtClean="0"/>
              <a:t>12</a:t>
            </a:fld>
            <a:endParaRPr lang="en-US"/>
          </a:p>
        </p:txBody>
      </p:sp>
    </p:spTree>
    <p:extLst>
      <p:ext uri="{BB962C8B-B14F-4D97-AF65-F5344CB8AC3E}">
        <p14:creationId xmlns:p14="http://schemas.microsoft.com/office/powerpoint/2010/main" val="37339345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last point relates to the fact that if we compare the post reform period with the immediate pre-reform period, then we are comparing a declining world price regime (after reform) with one of increasing world price (before</a:t>
            </a:r>
            <a:r>
              <a:rPr lang="en-US" baseline="0" dirty="0" smtClean="0"/>
              <a:t> the reform). The margins are different just because of imperfect pass-through.</a:t>
            </a:r>
            <a:r>
              <a:rPr lang="en-US" dirty="0" smtClean="0"/>
              <a:t> </a:t>
            </a:r>
            <a:endParaRPr lang="en-US" dirty="0"/>
          </a:p>
        </p:txBody>
      </p:sp>
      <p:sp>
        <p:nvSpPr>
          <p:cNvPr id="4" name="Slide Number Placeholder 3"/>
          <p:cNvSpPr>
            <a:spLocks noGrp="1"/>
          </p:cNvSpPr>
          <p:nvPr>
            <p:ph type="sldNum" sz="quarter" idx="10"/>
          </p:nvPr>
        </p:nvSpPr>
        <p:spPr/>
        <p:txBody>
          <a:bodyPr/>
          <a:lstStyle/>
          <a:p>
            <a:fld id="{AF6CB899-90CB-44D1-9F08-9465C5DED750}" type="slidenum">
              <a:rPr lang="en-US" smtClean="0"/>
              <a:t>13</a:t>
            </a:fld>
            <a:endParaRPr lang="en-US"/>
          </a:p>
        </p:txBody>
      </p:sp>
    </p:spTree>
    <p:extLst>
      <p:ext uri="{BB962C8B-B14F-4D97-AF65-F5344CB8AC3E}">
        <p14:creationId xmlns:p14="http://schemas.microsoft.com/office/powerpoint/2010/main" val="25326136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last point relates to the fact that if we compare the post reform period with the immediate pre-reform period, then we are comparing a declining world price regime (after reform) with one of increasing world price (before</a:t>
            </a:r>
            <a:r>
              <a:rPr lang="en-US" baseline="0" dirty="0" smtClean="0"/>
              <a:t> the reform). The margins are different just because of imperfect pass-through.</a:t>
            </a:r>
            <a:r>
              <a:rPr lang="en-US" dirty="0" smtClean="0"/>
              <a:t> </a:t>
            </a:r>
            <a:endParaRPr lang="en-US" dirty="0"/>
          </a:p>
        </p:txBody>
      </p:sp>
      <p:sp>
        <p:nvSpPr>
          <p:cNvPr id="4" name="Slide Number Placeholder 3"/>
          <p:cNvSpPr>
            <a:spLocks noGrp="1"/>
          </p:cNvSpPr>
          <p:nvPr>
            <p:ph type="sldNum" sz="quarter" idx="10"/>
          </p:nvPr>
        </p:nvSpPr>
        <p:spPr/>
        <p:txBody>
          <a:bodyPr/>
          <a:lstStyle/>
          <a:p>
            <a:fld id="{AF6CB899-90CB-44D1-9F08-9465C5DED750}" type="slidenum">
              <a:rPr lang="en-US" smtClean="0"/>
              <a:t>21</a:t>
            </a:fld>
            <a:endParaRPr lang="en-US"/>
          </a:p>
        </p:txBody>
      </p:sp>
    </p:spTree>
    <p:extLst>
      <p:ext uri="{BB962C8B-B14F-4D97-AF65-F5344CB8AC3E}">
        <p14:creationId xmlns:p14="http://schemas.microsoft.com/office/powerpoint/2010/main" val="695958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In</a:t>
            </a:r>
            <a:r>
              <a:rPr lang="en-US" baseline="0" dirty="0" smtClean="0"/>
              <a:t> bakeries, wheat and edible oils may be complementary. But it is not likely to affect our results for two reasons. First, the demand for Palm oil in bakeries is not more than 10 percent of the total demand. Second, a demand shift (intercept) because of the complementarity does not affect our conclusions.  (2) Agricultural growth was lower in post reform period. Since Palm oil is consumed by low income groups more, this might be a negative demand shock. Cannot explain our finding of a higher intercept.</a:t>
            </a:r>
            <a:endParaRPr lang="en-US" dirty="0"/>
          </a:p>
        </p:txBody>
      </p:sp>
      <p:sp>
        <p:nvSpPr>
          <p:cNvPr id="4" name="Slide Number Placeholder 3"/>
          <p:cNvSpPr>
            <a:spLocks noGrp="1"/>
          </p:cNvSpPr>
          <p:nvPr>
            <p:ph type="sldNum" sz="quarter" idx="10"/>
          </p:nvPr>
        </p:nvSpPr>
        <p:spPr/>
        <p:txBody>
          <a:bodyPr/>
          <a:lstStyle/>
          <a:p>
            <a:fld id="{AF6CB899-90CB-44D1-9F08-9465C5DED750}" type="slidenum">
              <a:rPr lang="en-US" smtClean="0"/>
              <a:t>22</a:t>
            </a:fld>
            <a:endParaRPr lang="en-US"/>
          </a:p>
        </p:txBody>
      </p:sp>
    </p:spTree>
    <p:extLst>
      <p:ext uri="{BB962C8B-B14F-4D97-AF65-F5344CB8AC3E}">
        <p14:creationId xmlns:p14="http://schemas.microsoft.com/office/powerpoint/2010/main" val="1315077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7B3849-FB5A-45F4-9D5D-EF32B63DEDCB}" type="datetimeFigureOut">
              <a:rPr lang="en-US" smtClean="0"/>
              <a:t>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10E0B-05DC-4C09-A2C4-92C3C10C7D10}" type="slidenum">
              <a:rPr lang="en-US" smtClean="0"/>
              <a:t>‹#›</a:t>
            </a:fld>
            <a:endParaRPr lang="en-US"/>
          </a:p>
        </p:txBody>
      </p:sp>
    </p:spTree>
    <p:extLst>
      <p:ext uri="{BB962C8B-B14F-4D97-AF65-F5344CB8AC3E}">
        <p14:creationId xmlns:p14="http://schemas.microsoft.com/office/powerpoint/2010/main" val="1488431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7B3849-FB5A-45F4-9D5D-EF32B63DEDCB}" type="datetimeFigureOut">
              <a:rPr lang="en-US" smtClean="0"/>
              <a:t>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10E0B-05DC-4C09-A2C4-92C3C10C7D10}" type="slidenum">
              <a:rPr lang="en-US" smtClean="0"/>
              <a:t>‹#›</a:t>
            </a:fld>
            <a:endParaRPr lang="en-US"/>
          </a:p>
        </p:txBody>
      </p:sp>
    </p:spTree>
    <p:extLst>
      <p:ext uri="{BB962C8B-B14F-4D97-AF65-F5344CB8AC3E}">
        <p14:creationId xmlns:p14="http://schemas.microsoft.com/office/powerpoint/2010/main" val="3616876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7B3849-FB5A-45F4-9D5D-EF32B63DEDCB}" type="datetimeFigureOut">
              <a:rPr lang="en-US" smtClean="0"/>
              <a:t>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10E0B-05DC-4C09-A2C4-92C3C10C7D10}" type="slidenum">
              <a:rPr lang="en-US" smtClean="0"/>
              <a:t>‹#›</a:t>
            </a:fld>
            <a:endParaRPr lang="en-US"/>
          </a:p>
        </p:txBody>
      </p:sp>
    </p:spTree>
    <p:extLst>
      <p:ext uri="{BB962C8B-B14F-4D97-AF65-F5344CB8AC3E}">
        <p14:creationId xmlns:p14="http://schemas.microsoft.com/office/powerpoint/2010/main" val="2610958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7B3849-FB5A-45F4-9D5D-EF32B63DEDCB}" type="datetimeFigureOut">
              <a:rPr lang="en-US" smtClean="0"/>
              <a:t>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10E0B-05DC-4C09-A2C4-92C3C10C7D10}" type="slidenum">
              <a:rPr lang="en-US" smtClean="0"/>
              <a:t>‹#›</a:t>
            </a:fld>
            <a:endParaRPr lang="en-US"/>
          </a:p>
        </p:txBody>
      </p:sp>
    </p:spTree>
    <p:extLst>
      <p:ext uri="{BB962C8B-B14F-4D97-AF65-F5344CB8AC3E}">
        <p14:creationId xmlns:p14="http://schemas.microsoft.com/office/powerpoint/2010/main" val="3640492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7B3849-FB5A-45F4-9D5D-EF32B63DEDCB}" type="datetimeFigureOut">
              <a:rPr lang="en-US" smtClean="0"/>
              <a:t>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10E0B-05DC-4C09-A2C4-92C3C10C7D10}" type="slidenum">
              <a:rPr lang="en-US" smtClean="0"/>
              <a:t>‹#›</a:t>
            </a:fld>
            <a:endParaRPr lang="en-US"/>
          </a:p>
        </p:txBody>
      </p:sp>
    </p:spTree>
    <p:extLst>
      <p:ext uri="{BB962C8B-B14F-4D97-AF65-F5344CB8AC3E}">
        <p14:creationId xmlns:p14="http://schemas.microsoft.com/office/powerpoint/2010/main" val="1441853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7B3849-FB5A-45F4-9D5D-EF32B63DEDCB}" type="datetimeFigureOut">
              <a:rPr lang="en-US" smtClean="0"/>
              <a:t>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A10E0B-05DC-4C09-A2C4-92C3C10C7D10}" type="slidenum">
              <a:rPr lang="en-US" smtClean="0"/>
              <a:t>‹#›</a:t>
            </a:fld>
            <a:endParaRPr lang="en-US"/>
          </a:p>
        </p:txBody>
      </p:sp>
    </p:spTree>
    <p:extLst>
      <p:ext uri="{BB962C8B-B14F-4D97-AF65-F5344CB8AC3E}">
        <p14:creationId xmlns:p14="http://schemas.microsoft.com/office/powerpoint/2010/main" val="2016298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7B3849-FB5A-45F4-9D5D-EF32B63DEDCB}" type="datetimeFigureOut">
              <a:rPr lang="en-US" smtClean="0"/>
              <a:t>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A10E0B-05DC-4C09-A2C4-92C3C10C7D10}" type="slidenum">
              <a:rPr lang="en-US" smtClean="0"/>
              <a:t>‹#›</a:t>
            </a:fld>
            <a:endParaRPr lang="en-US"/>
          </a:p>
        </p:txBody>
      </p:sp>
    </p:spTree>
    <p:extLst>
      <p:ext uri="{BB962C8B-B14F-4D97-AF65-F5344CB8AC3E}">
        <p14:creationId xmlns:p14="http://schemas.microsoft.com/office/powerpoint/2010/main" val="813390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7B3849-FB5A-45F4-9D5D-EF32B63DEDCB}" type="datetimeFigureOut">
              <a:rPr lang="en-US" smtClean="0"/>
              <a:t>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A10E0B-05DC-4C09-A2C4-92C3C10C7D10}" type="slidenum">
              <a:rPr lang="en-US" smtClean="0"/>
              <a:t>‹#›</a:t>
            </a:fld>
            <a:endParaRPr lang="en-US"/>
          </a:p>
        </p:txBody>
      </p:sp>
    </p:spTree>
    <p:extLst>
      <p:ext uri="{BB962C8B-B14F-4D97-AF65-F5344CB8AC3E}">
        <p14:creationId xmlns:p14="http://schemas.microsoft.com/office/powerpoint/2010/main" val="2998319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7B3849-FB5A-45F4-9D5D-EF32B63DEDCB}" type="datetimeFigureOut">
              <a:rPr lang="en-US" smtClean="0"/>
              <a:t>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A10E0B-05DC-4C09-A2C4-92C3C10C7D10}" type="slidenum">
              <a:rPr lang="en-US" smtClean="0"/>
              <a:t>‹#›</a:t>
            </a:fld>
            <a:endParaRPr lang="en-US"/>
          </a:p>
        </p:txBody>
      </p:sp>
    </p:spTree>
    <p:extLst>
      <p:ext uri="{BB962C8B-B14F-4D97-AF65-F5344CB8AC3E}">
        <p14:creationId xmlns:p14="http://schemas.microsoft.com/office/powerpoint/2010/main" val="3002598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7B3849-FB5A-45F4-9D5D-EF32B63DEDCB}" type="datetimeFigureOut">
              <a:rPr lang="en-US" smtClean="0"/>
              <a:t>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A10E0B-05DC-4C09-A2C4-92C3C10C7D10}" type="slidenum">
              <a:rPr lang="en-US" smtClean="0"/>
              <a:t>‹#›</a:t>
            </a:fld>
            <a:endParaRPr lang="en-US"/>
          </a:p>
        </p:txBody>
      </p:sp>
    </p:spTree>
    <p:extLst>
      <p:ext uri="{BB962C8B-B14F-4D97-AF65-F5344CB8AC3E}">
        <p14:creationId xmlns:p14="http://schemas.microsoft.com/office/powerpoint/2010/main" val="3765067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7B3849-FB5A-45F4-9D5D-EF32B63DEDCB}" type="datetimeFigureOut">
              <a:rPr lang="en-US" smtClean="0"/>
              <a:t>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A10E0B-05DC-4C09-A2C4-92C3C10C7D10}" type="slidenum">
              <a:rPr lang="en-US" smtClean="0"/>
              <a:t>‹#›</a:t>
            </a:fld>
            <a:endParaRPr lang="en-US"/>
          </a:p>
        </p:txBody>
      </p:sp>
    </p:spTree>
    <p:extLst>
      <p:ext uri="{BB962C8B-B14F-4D97-AF65-F5344CB8AC3E}">
        <p14:creationId xmlns:p14="http://schemas.microsoft.com/office/powerpoint/2010/main" val="1683537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7B3849-FB5A-45F4-9D5D-EF32B63DEDCB}" type="datetimeFigureOut">
              <a:rPr lang="en-US" smtClean="0"/>
              <a:t>1/1/2016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A10E0B-05DC-4C09-A2C4-92C3C10C7D10}" type="slidenum">
              <a:rPr lang="en-US" smtClean="0"/>
              <a:t>‹#›</a:t>
            </a:fld>
            <a:endParaRPr lang="en-US"/>
          </a:p>
        </p:txBody>
      </p:sp>
    </p:spTree>
    <p:extLst>
      <p:ext uri="{BB962C8B-B14F-4D97-AF65-F5344CB8AC3E}">
        <p14:creationId xmlns:p14="http://schemas.microsoft.com/office/powerpoint/2010/main" val="4218262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28600"/>
            <a:ext cx="7772400" cy="1828800"/>
          </a:xfrm>
        </p:spPr>
        <p:txBody>
          <a:bodyPr>
            <a:noAutofit/>
          </a:bodyPr>
          <a:lstStyle/>
          <a:p>
            <a:r>
              <a:rPr lang="en-US" sz="4000" dirty="0" smtClean="0">
                <a:solidFill>
                  <a:srgbClr val="FF0000"/>
                </a:solidFill>
                <a:latin typeface="Bell MT" panose="02020503060305020303" pitchFamily="18" charset="0"/>
              </a:rPr>
              <a:t> </a:t>
            </a:r>
            <a:r>
              <a:rPr lang="en-US" sz="4000" dirty="0">
                <a:solidFill>
                  <a:srgbClr val="FF0000"/>
                </a:solidFill>
                <a:latin typeface="Bell MT" panose="02020503060305020303" pitchFamily="18" charset="0"/>
              </a:rPr>
              <a:t/>
            </a:r>
            <a:br>
              <a:rPr lang="en-US" sz="4000" dirty="0">
                <a:solidFill>
                  <a:srgbClr val="FF0000"/>
                </a:solidFill>
                <a:latin typeface="Bell MT" panose="02020503060305020303" pitchFamily="18" charset="0"/>
              </a:rPr>
            </a:br>
            <a:r>
              <a:rPr lang="en-US" sz="4000" dirty="0">
                <a:solidFill>
                  <a:srgbClr val="FF0000"/>
                </a:solidFill>
                <a:latin typeface="Bell MT" panose="02020503060305020303" pitchFamily="18" charset="0"/>
              </a:rPr>
              <a:t/>
            </a:r>
            <a:br>
              <a:rPr lang="en-US" sz="4000" dirty="0">
                <a:solidFill>
                  <a:srgbClr val="FF0000"/>
                </a:solidFill>
                <a:latin typeface="Bell MT" panose="02020503060305020303" pitchFamily="18" charset="0"/>
              </a:rPr>
            </a:br>
            <a:r>
              <a:rPr lang="en-US" sz="3200" dirty="0">
                <a:solidFill>
                  <a:srgbClr val="FF0000"/>
                </a:solidFill>
                <a:latin typeface="Bell MT" panose="02020503060305020303" pitchFamily="18" charset="0"/>
              </a:rPr>
              <a:t>Do Consumers Benefit from Supply Chain Intermediaries?</a:t>
            </a:r>
            <a:br>
              <a:rPr lang="en-US" sz="3200" dirty="0">
                <a:solidFill>
                  <a:srgbClr val="FF0000"/>
                </a:solidFill>
                <a:latin typeface="Bell MT" panose="02020503060305020303" pitchFamily="18" charset="0"/>
              </a:rPr>
            </a:br>
            <a:r>
              <a:rPr lang="en-US" sz="2800" dirty="0" smtClean="0">
                <a:latin typeface="Bell MT" panose="02020503060305020303" pitchFamily="18" charset="0"/>
              </a:rPr>
              <a:t>Evidence </a:t>
            </a:r>
            <a:r>
              <a:rPr lang="en-US" sz="2800" dirty="0">
                <a:latin typeface="Bell MT" panose="02020503060305020303" pitchFamily="18" charset="0"/>
              </a:rPr>
              <a:t>from a Policy Experiment in Edible Oils Market in Bangladesh</a:t>
            </a:r>
            <a:r>
              <a:rPr lang="en-US" sz="2800" dirty="0">
                <a:solidFill>
                  <a:srgbClr val="FF0000"/>
                </a:solidFill>
                <a:latin typeface="Bell MT" panose="02020503060305020303" pitchFamily="18" charset="0"/>
              </a:rPr>
              <a:t/>
            </a:r>
            <a:br>
              <a:rPr lang="en-US" sz="2800" dirty="0">
                <a:solidFill>
                  <a:srgbClr val="FF0000"/>
                </a:solidFill>
                <a:latin typeface="Bell MT" panose="02020503060305020303" pitchFamily="18" charset="0"/>
              </a:rPr>
            </a:br>
            <a:r>
              <a:rPr lang="en-US" sz="4000" dirty="0" smtClean="0">
                <a:solidFill>
                  <a:srgbClr val="FF0000"/>
                </a:solidFill>
                <a:latin typeface="Bell MT" panose="02020503060305020303" pitchFamily="18" charset="0"/>
              </a:rPr>
              <a:t/>
            </a:r>
            <a:br>
              <a:rPr lang="en-US" sz="4000" dirty="0" smtClean="0">
                <a:solidFill>
                  <a:srgbClr val="FF0000"/>
                </a:solidFill>
                <a:latin typeface="Bell MT" panose="02020503060305020303" pitchFamily="18" charset="0"/>
              </a:rPr>
            </a:br>
            <a:endParaRPr lang="en-US" sz="4000" dirty="0">
              <a:solidFill>
                <a:srgbClr val="FF0000"/>
              </a:solidFill>
              <a:latin typeface="Bell MT" panose="02020503060305020303" pitchFamily="18" charset="0"/>
            </a:endParaRPr>
          </a:p>
        </p:txBody>
      </p:sp>
      <p:sp>
        <p:nvSpPr>
          <p:cNvPr id="3" name="Subtitle 2"/>
          <p:cNvSpPr>
            <a:spLocks noGrp="1"/>
          </p:cNvSpPr>
          <p:nvPr>
            <p:ph type="subTitle" idx="1"/>
          </p:nvPr>
        </p:nvSpPr>
        <p:spPr>
          <a:xfrm>
            <a:off x="1371600" y="1676400"/>
            <a:ext cx="6400800" cy="4419600"/>
          </a:xfrm>
        </p:spPr>
        <p:txBody>
          <a:bodyPr>
            <a:normAutofit/>
          </a:bodyPr>
          <a:lstStyle/>
          <a:p>
            <a:endParaRPr lang="en-US" dirty="0">
              <a:solidFill>
                <a:srgbClr val="FF0000"/>
              </a:solidFill>
              <a:latin typeface="Bell MT" panose="02020503060305020303" pitchFamily="18" charset="0"/>
            </a:endParaRPr>
          </a:p>
          <a:p>
            <a:r>
              <a:rPr lang="en-US" sz="2800" dirty="0" smtClean="0">
                <a:solidFill>
                  <a:srgbClr val="0070C0"/>
                </a:solidFill>
                <a:latin typeface="Bell MT" panose="02020503060305020303" pitchFamily="18" charset="0"/>
              </a:rPr>
              <a:t>M. Shahe Emran</a:t>
            </a:r>
          </a:p>
          <a:p>
            <a:r>
              <a:rPr lang="en-US" sz="2400" dirty="0" smtClean="0">
                <a:solidFill>
                  <a:schemeClr val="tx1"/>
                </a:solidFill>
                <a:latin typeface="Bell MT" panose="02020503060305020303" pitchFamily="18" charset="0"/>
              </a:rPr>
              <a:t>IPD, Columbia University</a:t>
            </a:r>
          </a:p>
          <a:p>
            <a:r>
              <a:rPr lang="en-US" sz="2800" dirty="0" err="1" smtClean="0">
                <a:solidFill>
                  <a:srgbClr val="0070C0"/>
                </a:solidFill>
                <a:latin typeface="Bell MT" panose="02020503060305020303" pitchFamily="18" charset="0"/>
              </a:rPr>
              <a:t>Dilip</a:t>
            </a:r>
            <a:r>
              <a:rPr lang="en-US" sz="2800" dirty="0" smtClean="0">
                <a:solidFill>
                  <a:srgbClr val="0070C0"/>
                </a:solidFill>
                <a:latin typeface="Bell MT" panose="02020503060305020303" pitchFamily="18" charset="0"/>
              </a:rPr>
              <a:t> </a:t>
            </a:r>
            <a:r>
              <a:rPr lang="en-US" sz="2800" dirty="0" err="1" smtClean="0">
                <a:solidFill>
                  <a:srgbClr val="0070C0"/>
                </a:solidFill>
                <a:latin typeface="Bell MT" panose="02020503060305020303" pitchFamily="18" charset="0"/>
              </a:rPr>
              <a:t>Mookherjee</a:t>
            </a:r>
            <a:endParaRPr lang="en-US" sz="2800" dirty="0" smtClean="0">
              <a:solidFill>
                <a:srgbClr val="0070C0"/>
              </a:solidFill>
              <a:latin typeface="Bell MT" panose="02020503060305020303" pitchFamily="18" charset="0"/>
            </a:endParaRPr>
          </a:p>
          <a:p>
            <a:r>
              <a:rPr lang="en-US" sz="2400" dirty="0" smtClean="0">
                <a:solidFill>
                  <a:schemeClr val="tx1"/>
                </a:solidFill>
                <a:latin typeface="Bell MT" panose="02020503060305020303" pitchFamily="18" charset="0"/>
              </a:rPr>
              <a:t>Boston University</a:t>
            </a:r>
          </a:p>
          <a:p>
            <a:r>
              <a:rPr lang="en-US" sz="2800" dirty="0" err="1" smtClean="0">
                <a:solidFill>
                  <a:srgbClr val="0070C0"/>
                </a:solidFill>
                <a:latin typeface="Bell MT" panose="02020503060305020303" pitchFamily="18" charset="0"/>
              </a:rPr>
              <a:t>Forhad</a:t>
            </a:r>
            <a:r>
              <a:rPr lang="en-US" sz="2800" dirty="0" smtClean="0">
                <a:solidFill>
                  <a:srgbClr val="0070C0"/>
                </a:solidFill>
                <a:latin typeface="Bell MT" panose="02020503060305020303" pitchFamily="18" charset="0"/>
              </a:rPr>
              <a:t> </a:t>
            </a:r>
            <a:r>
              <a:rPr lang="en-US" sz="2800" dirty="0" err="1" smtClean="0">
                <a:solidFill>
                  <a:srgbClr val="0070C0"/>
                </a:solidFill>
                <a:latin typeface="Bell MT" panose="02020503060305020303" pitchFamily="18" charset="0"/>
              </a:rPr>
              <a:t>Shilpi</a:t>
            </a:r>
            <a:endParaRPr lang="en-US" sz="2800" dirty="0" smtClean="0">
              <a:solidFill>
                <a:srgbClr val="0070C0"/>
              </a:solidFill>
              <a:latin typeface="Bell MT" panose="02020503060305020303" pitchFamily="18" charset="0"/>
            </a:endParaRPr>
          </a:p>
          <a:p>
            <a:r>
              <a:rPr lang="en-US" sz="2400" dirty="0" smtClean="0">
                <a:solidFill>
                  <a:schemeClr val="tx1"/>
                </a:solidFill>
                <a:latin typeface="Bell MT" panose="02020503060305020303" pitchFamily="18" charset="0"/>
              </a:rPr>
              <a:t>DECRG, World Bank</a:t>
            </a:r>
          </a:p>
          <a:p>
            <a:r>
              <a:rPr lang="en-US" sz="2800" dirty="0" smtClean="0">
                <a:solidFill>
                  <a:srgbClr val="0070C0"/>
                </a:solidFill>
                <a:latin typeface="Bell MT" panose="02020503060305020303" pitchFamily="18" charset="0"/>
              </a:rPr>
              <a:t>M. </a:t>
            </a:r>
            <a:r>
              <a:rPr lang="en-US" sz="2800" dirty="0" err="1" smtClean="0">
                <a:solidFill>
                  <a:srgbClr val="0070C0"/>
                </a:solidFill>
                <a:latin typeface="Bell MT" panose="02020503060305020303" pitchFamily="18" charset="0"/>
              </a:rPr>
              <a:t>Helal</a:t>
            </a:r>
            <a:r>
              <a:rPr lang="en-US" sz="2800" dirty="0" smtClean="0">
                <a:solidFill>
                  <a:srgbClr val="0070C0"/>
                </a:solidFill>
                <a:latin typeface="Bell MT" panose="02020503060305020303" pitchFamily="18" charset="0"/>
              </a:rPr>
              <a:t> Uddin</a:t>
            </a:r>
          </a:p>
          <a:p>
            <a:r>
              <a:rPr lang="en-US" sz="2400" dirty="0" smtClean="0">
                <a:solidFill>
                  <a:schemeClr val="tx1"/>
                </a:solidFill>
                <a:latin typeface="Bell MT" panose="02020503060305020303" pitchFamily="18" charset="0"/>
              </a:rPr>
              <a:t>University of Dhaka</a:t>
            </a:r>
          </a:p>
          <a:p>
            <a:endParaRPr lang="en-US" dirty="0">
              <a:solidFill>
                <a:schemeClr val="tx1"/>
              </a:solidFill>
              <a:latin typeface="Bell MT" panose="02020503060305020303" pitchFamily="18" charset="0"/>
            </a:endParaRPr>
          </a:p>
        </p:txBody>
      </p:sp>
    </p:spTree>
    <p:extLst>
      <p:ext uri="{BB962C8B-B14F-4D97-AF65-F5344CB8AC3E}">
        <p14:creationId xmlns:p14="http://schemas.microsoft.com/office/powerpoint/2010/main" val="671263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solidFill>
                  <a:schemeClr val="tx2">
                    <a:lumMod val="50000"/>
                  </a:schemeClr>
                </a:solidFill>
                <a:latin typeface="Bell MT" panose="02020503060305020303" pitchFamily="18" charset="0"/>
              </a:rPr>
              <a:t>Pricing Equations</a:t>
            </a:r>
            <a:r>
              <a:rPr lang="en-US" sz="3600" dirty="0" smtClean="0">
                <a:solidFill>
                  <a:schemeClr val="tx2"/>
                </a:solidFill>
                <a:latin typeface="Bell MT" panose="02020503060305020303" pitchFamily="18" charset="0"/>
              </a:rPr>
              <a:t/>
            </a:r>
            <a:br>
              <a:rPr lang="en-US" sz="3600" dirty="0" smtClean="0">
                <a:solidFill>
                  <a:schemeClr val="tx2"/>
                </a:solidFill>
                <a:latin typeface="Bell MT" panose="02020503060305020303" pitchFamily="18" charset="0"/>
              </a:rPr>
            </a:br>
            <a:endParaRPr lang="en-US" sz="3600" dirty="0">
              <a:solidFill>
                <a:schemeClr val="tx2"/>
              </a:solidFill>
              <a:latin typeface="Bell MT" panose="02020503060305020303" pitchFamily="18" charset="0"/>
            </a:endParaRPr>
          </a:p>
        </p:txBody>
      </p:sp>
      <p:sp>
        <p:nvSpPr>
          <p:cNvPr id="3" name="Content Placeholder 2"/>
          <p:cNvSpPr>
            <a:spLocks noGrp="1"/>
          </p:cNvSpPr>
          <p:nvPr>
            <p:ph idx="1"/>
          </p:nvPr>
        </p:nvSpPr>
        <p:spPr/>
        <p:txBody>
          <a:bodyPr>
            <a:normAutofit/>
          </a:bodyPr>
          <a:lstStyle/>
          <a:p>
            <a:r>
              <a:rPr lang="en-US" dirty="0" smtClean="0">
                <a:solidFill>
                  <a:srgbClr val="C00000"/>
                </a:solidFill>
                <a:latin typeface="Bell MT" panose="02020503060305020303" pitchFamily="18" charset="0"/>
              </a:rPr>
              <a:t>In a Symmetric </a:t>
            </a:r>
            <a:r>
              <a:rPr lang="en-US" dirty="0" err="1" smtClean="0">
                <a:solidFill>
                  <a:srgbClr val="C00000"/>
                </a:solidFill>
                <a:latin typeface="Bell MT" panose="02020503060305020303" pitchFamily="18" charset="0"/>
              </a:rPr>
              <a:t>Cournot</a:t>
            </a:r>
            <a:r>
              <a:rPr lang="en-US" dirty="0" smtClean="0">
                <a:solidFill>
                  <a:srgbClr val="C00000"/>
                </a:solidFill>
                <a:latin typeface="Bell MT" panose="02020503060305020303" pitchFamily="18" charset="0"/>
              </a:rPr>
              <a:t> Equilibrium, the Price Charged by A DOT is:</a:t>
            </a:r>
          </a:p>
          <a:p>
            <a:pPr marL="0" indent="0">
              <a:buNone/>
            </a:pPr>
            <a:endParaRPr lang="en-US" dirty="0">
              <a:solidFill>
                <a:srgbClr val="C00000"/>
              </a:solidFill>
              <a:latin typeface="Bell MT" panose="02020503060305020303" pitchFamily="18" charset="0"/>
            </a:endParaRPr>
          </a:p>
          <a:p>
            <a:pPr marL="0" indent="0">
              <a:buNone/>
            </a:pPr>
            <a:endParaRPr lang="en-US" dirty="0" smtClean="0">
              <a:solidFill>
                <a:srgbClr val="C00000"/>
              </a:solidFill>
              <a:latin typeface="Bell MT" panose="02020503060305020303" pitchFamily="18" charset="0"/>
            </a:endParaRPr>
          </a:p>
          <a:p>
            <a:r>
              <a:rPr lang="en-US" dirty="0" smtClean="0">
                <a:solidFill>
                  <a:srgbClr val="C00000"/>
                </a:solidFill>
                <a:latin typeface="Bell MT" panose="02020503060305020303" pitchFamily="18" charset="0"/>
              </a:rPr>
              <a:t>Equilibrium Price of A Refiner is:</a:t>
            </a:r>
          </a:p>
          <a:p>
            <a:pPr marL="0" indent="0">
              <a:buNone/>
            </a:pPr>
            <a:r>
              <a:rPr lang="en-US" dirty="0" smtClean="0">
                <a:solidFill>
                  <a:srgbClr val="C00000"/>
                </a:solidFill>
                <a:latin typeface="Bell MT" panose="02020503060305020303" pitchFamily="18" charset="0"/>
              </a:rPr>
              <a:t> </a:t>
            </a:r>
          </a:p>
          <a:p>
            <a:endParaRPr lang="en-US" dirty="0" smtClean="0">
              <a:latin typeface="Bell MT" panose="02020503060305020303" pitchFamily="18" charset="0"/>
            </a:endParaRPr>
          </a:p>
          <a:p>
            <a:endParaRPr lang="en-US" dirty="0" smtClean="0">
              <a:latin typeface="Bell MT" panose="02020503060305020303" pitchFamily="18" charset="0"/>
            </a:endParaRPr>
          </a:p>
          <a:p>
            <a:endParaRPr lang="en-US" dirty="0">
              <a:latin typeface="Bell MT" panose="02020503060305020303" pitchFamily="18" charset="0"/>
            </a:endParaRPr>
          </a:p>
        </p:txBody>
      </p:sp>
      <p:pic>
        <p:nvPicPr>
          <p:cNvPr id="4" name="Picture 3"/>
          <p:cNvPicPr>
            <a:picLocks noChangeAspect="1"/>
          </p:cNvPicPr>
          <p:nvPr/>
        </p:nvPicPr>
        <p:blipFill>
          <a:blip r:embed="rId3"/>
          <a:stretch>
            <a:fillRect/>
          </a:stretch>
        </p:blipFill>
        <p:spPr>
          <a:xfrm>
            <a:off x="1447800" y="2819400"/>
            <a:ext cx="6477000" cy="914400"/>
          </a:xfrm>
          <a:prstGeom prst="rect">
            <a:avLst/>
          </a:prstGeom>
        </p:spPr>
      </p:pic>
      <p:pic>
        <p:nvPicPr>
          <p:cNvPr id="5" name="Picture 4"/>
          <p:cNvPicPr>
            <a:picLocks noChangeAspect="1"/>
          </p:cNvPicPr>
          <p:nvPr/>
        </p:nvPicPr>
        <p:blipFill>
          <a:blip r:embed="rId4"/>
          <a:stretch>
            <a:fillRect/>
          </a:stretch>
        </p:blipFill>
        <p:spPr>
          <a:xfrm>
            <a:off x="1219200" y="4724400"/>
            <a:ext cx="7086600" cy="1219200"/>
          </a:xfrm>
          <a:prstGeom prst="rect">
            <a:avLst/>
          </a:prstGeom>
        </p:spPr>
      </p:pic>
    </p:spTree>
    <p:extLst>
      <p:ext uri="{BB962C8B-B14F-4D97-AF65-F5344CB8AC3E}">
        <p14:creationId xmlns:p14="http://schemas.microsoft.com/office/powerpoint/2010/main" val="35721197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89038"/>
          </a:xfrm>
        </p:spPr>
        <p:txBody>
          <a:bodyPr>
            <a:normAutofit fontScale="90000"/>
          </a:bodyPr>
          <a:lstStyle/>
          <a:p>
            <a:r>
              <a:rPr lang="en-US" sz="3600" dirty="0" smtClean="0">
                <a:solidFill>
                  <a:schemeClr val="tx2">
                    <a:lumMod val="50000"/>
                  </a:schemeClr>
                </a:solidFill>
                <a:latin typeface="Bell MT" panose="02020503060305020303" pitchFamily="18" charset="0"/>
              </a:rPr>
              <a:t>Equilibrium Wholesale Prices With and Without DOTs in the Market</a:t>
            </a:r>
            <a:r>
              <a:rPr lang="en-US" sz="3600" dirty="0" smtClean="0">
                <a:solidFill>
                  <a:schemeClr val="tx2"/>
                </a:solidFill>
                <a:latin typeface="Bell MT" panose="02020503060305020303" pitchFamily="18" charset="0"/>
              </a:rPr>
              <a:t/>
            </a:r>
            <a:br>
              <a:rPr lang="en-US" sz="3600" dirty="0" smtClean="0">
                <a:solidFill>
                  <a:schemeClr val="tx2"/>
                </a:solidFill>
                <a:latin typeface="Bell MT" panose="02020503060305020303" pitchFamily="18" charset="0"/>
              </a:rPr>
            </a:br>
            <a:endParaRPr lang="en-US" sz="3600" dirty="0">
              <a:solidFill>
                <a:schemeClr val="tx2"/>
              </a:solidFill>
              <a:latin typeface="Bell MT" panose="02020503060305020303" pitchFamily="18" charset="0"/>
            </a:endParaRPr>
          </a:p>
        </p:txBody>
      </p:sp>
      <p:sp>
        <p:nvSpPr>
          <p:cNvPr id="3" name="Content Placeholder 2"/>
          <p:cNvSpPr>
            <a:spLocks noGrp="1"/>
          </p:cNvSpPr>
          <p:nvPr>
            <p:ph idx="1"/>
          </p:nvPr>
        </p:nvSpPr>
        <p:spPr/>
        <p:txBody>
          <a:bodyPr>
            <a:normAutofit/>
          </a:bodyPr>
          <a:lstStyle/>
          <a:p>
            <a:r>
              <a:rPr lang="en-US" dirty="0" smtClean="0">
                <a:solidFill>
                  <a:srgbClr val="C00000"/>
                </a:solidFill>
                <a:latin typeface="Bell MT" panose="02020503060305020303" pitchFamily="18" charset="0"/>
              </a:rPr>
              <a:t>Equilibrium Wholesale Price With DOTs is:</a:t>
            </a:r>
          </a:p>
          <a:p>
            <a:endParaRPr lang="en-US" dirty="0" smtClean="0">
              <a:solidFill>
                <a:srgbClr val="C00000"/>
              </a:solidFill>
              <a:latin typeface="Bell MT" panose="02020503060305020303" pitchFamily="18" charset="0"/>
            </a:endParaRPr>
          </a:p>
          <a:p>
            <a:pPr marL="0" indent="0">
              <a:buNone/>
            </a:pPr>
            <a:endParaRPr lang="en-US" dirty="0">
              <a:solidFill>
                <a:srgbClr val="C00000"/>
              </a:solidFill>
              <a:latin typeface="Bell MT" panose="02020503060305020303" pitchFamily="18" charset="0"/>
            </a:endParaRPr>
          </a:p>
          <a:p>
            <a:endParaRPr lang="en-US" dirty="0" smtClean="0">
              <a:solidFill>
                <a:srgbClr val="C00000"/>
              </a:solidFill>
              <a:latin typeface="Bell MT" panose="02020503060305020303" pitchFamily="18" charset="0"/>
            </a:endParaRPr>
          </a:p>
          <a:p>
            <a:r>
              <a:rPr lang="en-US" dirty="0" smtClean="0">
                <a:solidFill>
                  <a:srgbClr val="C00000"/>
                </a:solidFill>
                <a:latin typeface="Bell MT" panose="02020503060305020303" pitchFamily="18" charset="0"/>
              </a:rPr>
              <a:t>Equilibrium Wholesale Price After DOT Ban: </a:t>
            </a:r>
          </a:p>
          <a:p>
            <a:pPr marL="0" indent="0">
              <a:buNone/>
            </a:pPr>
            <a:r>
              <a:rPr lang="en-US" dirty="0" smtClean="0">
                <a:solidFill>
                  <a:srgbClr val="C00000"/>
                </a:solidFill>
                <a:latin typeface="Bell MT" panose="02020503060305020303" pitchFamily="18" charset="0"/>
              </a:rPr>
              <a:t> </a:t>
            </a:r>
          </a:p>
          <a:p>
            <a:endParaRPr lang="en-US" dirty="0" smtClean="0">
              <a:latin typeface="Bell MT" panose="02020503060305020303" pitchFamily="18" charset="0"/>
            </a:endParaRPr>
          </a:p>
          <a:p>
            <a:endParaRPr lang="en-US" dirty="0" smtClean="0">
              <a:latin typeface="Bell MT" panose="02020503060305020303" pitchFamily="18" charset="0"/>
            </a:endParaRPr>
          </a:p>
          <a:p>
            <a:endParaRPr lang="en-US" dirty="0">
              <a:latin typeface="Bell MT" panose="02020503060305020303" pitchFamily="18" charset="0"/>
            </a:endParaRPr>
          </a:p>
        </p:txBody>
      </p:sp>
      <p:pic>
        <p:nvPicPr>
          <p:cNvPr id="4" name="Picture 3"/>
          <p:cNvPicPr>
            <a:picLocks noChangeAspect="1"/>
          </p:cNvPicPr>
          <p:nvPr/>
        </p:nvPicPr>
        <p:blipFill>
          <a:blip r:embed="rId3"/>
          <a:stretch>
            <a:fillRect/>
          </a:stretch>
        </p:blipFill>
        <p:spPr>
          <a:xfrm>
            <a:off x="1143000" y="5080000"/>
            <a:ext cx="7315200" cy="1228725"/>
          </a:xfrm>
          <a:prstGeom prst="rect">
            <a:avLst/>
          </a:prstGeom>
        </p:spPr>
      </p:pic>
      <p:pic>
        <p:nvPicPr>
          <p:cNvPr id="5" name="Picture 4"/>
          <p:cNvPicPr>
            <a:picLocks noChangeAspect="1"/>
          </p:cNvPicPr>
          <p:nvPr/>
        </p:nvPicPr>
        <p:blipFill>
          <a:blip r:embed="rId4"/>
          <a:stretch>
            <a:fillRect/>
          </a:stretch>
        </p:blipFill>
        <p:spPr>
          <a:xfrm>
            <a:off x="457201" y="2514600"/>
            <a:ext cx="8424862" cy="1066800"/>
          </a:xfrm>
          <a:prstGeom prst="rect">
            <a:avLst/>
          </a:prstGeom>
        </p:spPr>
      </p:pic>
    </p:spTree>
    <p:extLst>
      <p:ext uri="{BB962C8B-B14F-4D97-AF65-F5344CB8AC3E}">
        <p14:creationId xmlns:p14="http://schemas.microsoft.com/office/powerpoint/2010/main" val="2681380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solidFill>
                  <a:schemeClr val="tx2">
                    <a:lumMod val="50000"/>
                  </a:schemeClr>
                </a:solidFill>
                <a:latin typeface="Bell MT" panose="02020503060305020303" pitchFamily="18" charset="0"/>
              </a:rPr>
              <a:t>Implications of the Low Cost Supplier Credit Model </a:t>
            </a:r>
            <a:r>
              <a:rPr lang="en-US" sz="3600" dirty="0" smtClean="0">
                <a:solidFill>
                  <a:schemeClr val="tx2"/>
                </a:solidFill>
                <a:latin typeface="Bell MT" panose="02020503060305020303" pitchFamily="18" charset="0"/>
              </a:rPr>
              <a:t/>
            </a:r>
            <a:br>
              <a:rPr lang="en-US" sz="3600" dirty="0" smtClean="0">
                <a:solidFill>
                  <a:schemeClr val="tx2"/>
                </a:solidFill>
                <a:latin typeface="Bell MT" panose="02020503060305020303" pitchFamily="18" charset="0"/>
              </a:rPr>
            </a:br>
            <a:endParaRPr lang="en-US" sz="3600" dirty="0">
              <a:solidFill>
                <a:schemeClr val="tx2"/>
              </a:solidFill>
              <a:latin typeface="Bell MT" panose="02020503060305020303" pitchFamily="18" charset="0"/>
            </a:endParaRPr>
          </a:p>
        </p:txBody>
      </p:sp>
      <p:sp>
        <p:nvSpPr>
          <p:cNvPr id="3" name="Content Placeholder 2"/>
          <p:cNvSpPr>
            <a:spLocks noGrp="1"/>
          </p:cNvSpPr>
          <p:nvPr>
            <p:ph idx="1"/>
          </p:nvPr>
        </p:nvSpPr>
        <p:spPr/>
        <p:txBody>
          <a:bodyPr>
            <a:normAutofit/>
          </a:bodyPr>
          <a:lstStyle/>
          <a:p>
            <a:r>
              <a:rPr lang="en-US" dirty="0" smtClean="0">
                <a:solidFill>
                  <a:srgbClr val="C00000"/>
                </a:solidFill>
                <a:latin typeface="Bell MT" panose="02020503060305020303" pitchFamily="18" charset="0"/>
              </a:rPr>
              <a:t>Level of Price Can be Higher When DOTs are Banned: Higher Interest Costs Can Outweigh the Elimination of DMR. </a:t>
            </a:r>
          </a:p>
          <a:p>
            <a:r>
              <a:rPr lang="en-US" dirty="0" smtClean="0">
                <a:solidFill>
                  <a:srgbClr val="C00000"/>
                </a:solidFill>
                <a:latin typeface="Bell MT" panose="02020503060305020303" pitchFamily="18" charset="0"/>
              </a:rPr>
              <a:t> Predicts Higher Pass-Through of World Crude Prices After the Reform</a:t>
            </a:r>
          </a:p>
          <a:p>
            <a:pPr lvl="1"/>
            <a:r>
              <a:rPr lang="en-US" dirty="0" smtClean="0">
                <a:solidFill>
                  <a:srgbClr val="C00000"/>
                </a:solidFill>
                <a:latin typeface="Bell MT" panose="02020503060305020303" pitchFamily="18" charset="0"/>
              </a:rPr>
              <a:t>Implies a Smaller Slope of the Wholesale-World Margin Curve in Post-reform Period.</a:t>
            </a:r>
          </a:p>
          <a:p>
            <a:pPr marL="0" indent="0">
              <a:buNone/>
            </a:pPr>
            <a:endParaRPr lang="en-US" dirty="0" smtClean="0">
              <a:solidFill>
                <a:srgbClr val="C00000"/>
              </a:solidFill>
              <a:latin typeface="Bell MT" panose="02020503060305020303" pitchFamily="18" charset="0"/>
            </a:endParaRPr>
          </a:p>
          <a:p>
            <a:endParaRPr lang="en-US" dirty="0" smtClean="0">
              <a:latin typeface="Bell MT" panose="02020503060305020303" pitchFamily="18" charset="0"/>
            </a:endParaRPr>
          </a:p>
          <a:p>
            <a:endParaRPr lang="en-US" dirty="0" smtClean="0">
              <a:latin typeface="Bell MT" panose="02020503060305020303" pitchFamily="18" charset="0"/>
            </a:endParaRPr>
          </a:p>
          <a:p>
            <a:endParaRPr lang="en-US" dirty="0">
              <a:latin typeface="Bell MT" panose="02020503060305020303" pitchFamily="18" charset="0"/>
            </a:endParaRPr>
          </a:p>
        </p:txBody>
      </p:sp>
    </p:spTree>
    <p:extLst>
      <p:ext uri="{BB962C8B-B14F-4D97-AF65-F5344CB8AC3E}">
        <p14:creationId xmlns:p14="http://schemas.microsoft.com/office/powerpoint/2010/main" val="28837203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solidFill>
                  <a:schemeClr val="tx2">
                    <a:lumMod val="50000"/>
                  </a:schemeClr>
                </a:solidFill>
                <a:latin typeface="Bell MT" panose="02020503060305020303" pitchFamily="18" charset="0"/>
              </a:rPr>
              <a:t>Special Case: The “Policy Model” </a:t>
            </a:r>
            <a:r>
              <a:rPr lang="en-US" sz="3600" dirty="0" smtClean="0">
                <a:solidFill>
                  <a:schemeClr val="tx2"/>
                </a:solidFill>
                <a:latin typeface="Bell MT" panose="02020503060305020303" pitchFamily="18" charset="0"/>
              </a:rPr>
              <a:t/>
            </a:r>
            <a:br>
              <a:rPr lang="en-US" sz="3600" dirty="0" smtClean="0">
                <a:solidFill>
                  <a:schemeClr val="tx2"/>
                </a:solidFill>
                <a:latin typeface="Bell MT" panose="02020503060305020303" pitchFamily="18" charset="0"/>
              </a:rPr>
            </a:br>
            <a:endParaRPr lang="en-US" sz="3600" dirty="0">
              <a:solidFill>
                <a:schemeClr val="tx2"/>
              </a:solidFill>
              <a:latin typeface="Bell MT" panose="02020503060305020303" pitchFamily="18" charset="0"/>
            </a:endParaRPr>
          </a:p>
        </p:txBody>
      </p:sp>
      <p:sp>
        <p:nvSpPr>
          <p:cNvPr id="3" name="Content Placeholder 2"/>
          <p:cNvSpPr>
            <a:spLocks noGrp="1"/>
          </p:cNvSpPr>
          <p:nvPr>
            <p:ph idx="1"/>
          </p:nvPr>
        </p:nvSpPr>
        <p:spPr/>
        <p:txBody>
          <a:bodyPr>
            <a:normAutofit/>
          </a:bodyPr>
          <a:lstStyle/>
          <a:p>
            <a:r>
              <a:rPr lang="en-US" dirty="0" smtClean="0">
                <a:solidFill>
                  <a:srgbClr val="C00000"/>
                </a:solidFill>
                <a:latin typeface="Bell MT" panose="02020503060305020303" pitchFamily="18" charset="0"/>
              </a:rPr>
              <a:t> </a:t>
            </a:r>
            <a:r>
              <a:rPr lang="en-US" dirty="0">
                <a:solidFill>
                  <a:srgbClr val="C00000"/>
                </a:solidFill>
                <a:latin typeface="Bell MT" panose="02020503060305020303" pitchFamily="18" charset="0"/>
              </a:rPr>
              <a:t>A</a:t>
            </a:r>
            <a:r>
              <a:rPr lang="en-US" dirty="0" smtClean="0">
                <a:solidFill>
                  <a:srgbClr val="C00000"/>
                </a:solidFill>
                <a:latin typeface="Bell MT" panose="02020503060305020303" pitchFamily="18" charset="0"/>
              </a:rPr>
              <a:t> Special Case of the Low-Cost Credit Model, Where We Set the Interest Rates to Zero, Both With and Without DOTs.</a:t>
            </a:r>
          </a:p>
          <a:p>
            <a:r>
              <a:rPr lang="en-US" dirty="0" smtClean="0">
                <a:solidFill>
                  <a:srgbClr val="C00000"/>
                </a:solidFill>
                <a:latin typeface="Bell MT" panose="02020503060305020303" pitchFamily="18" charset="0"/>
              </a:rPr>
              <a:t>The Policy Model Predicts a Higher Pass-Through Rate and a Lower Intercept of the Wholesale Prices.</a:t>
            </a:r>
          </a:p>
          <a:p>
            <a:pPr marL="0" indent="0">
              <a:buNone/>
            </a:pPr>
            <a:endParaRPr lang="en-US" dirty="0" smtClean="0">
              <a:solidFill>
                <a:srgbClr val="C00000"/>
              </a:solidFill>
              <a:latin typeface="Bell MT" panose="02020503060305020303" pitchFamily="18" charset="0"/>
            </a:endParaRPr>
          </a:p>
          <a:p>
            <a:pPr marL="0" indent="0">
              <a:buNone/>
            </a:pPr>
            <a:endParaRPr lang="en-US" dirty="0" smtClean="0">
              <a:solidFill>
                <a:srgbClr val="C00000"/>
              </a:solidFill>
              <a:latin typeface="Bell MT" panose="02020503060305020303" pitchFamily="18" charset="0"/>
            </a:endParaRPr>
          </a:p>
          <a:p>
            <a:endParaRPr lang="en-US" dirty="0" smtClean="0">
              <a:latin typeface="Bell MT" panose="02020503060305020303" pitchFamily="18" charset="0"/>
            </a:endParaRPr>
          </a:p>
          <a:p>
            <a:endParaRPr lang="en-US" dirty="0" smtClean="0">
              <a:latin typeface="Bell MT" panose="02020503060305020303" pitchFamily="18" charset="0"/>
            </a:endParaRPr>
          </a:p>
          <a:p>
            <a:endParaRPr lang="en-US" dirty="0">
              <a:latin typeface="Bell MT" panose="02020503060305020303" pitchFamily="18" charset="0"/>
            </a:endParaRPr>
          </a:p>
        </p:txBody>
      </p:sp>
    </p:spTree>
    <p:extLst>
      <p:ext uri="{BB962C8B-B14F-4D97-AF65-F5344CB8AC3E}">
        <p14:creationId xmlns:p14="http://schemas.microsoft.com/office/powerpoint/2010/main" val="15108364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tx2">
                    <a:lumMod val="50000"/>
                  </a:schemeClr>
                </a:solidFill>
                <a:latin typeface="Bell MT" panose="02020503060305020303" pitchFamily="18" charset="0"/>
              </a:rPr>
              <a:t>Model 2: Credit Rationing </a:t>
            </a:r>
            <a:endParaRPr lang="en-US" sz="3600" dirty="0">
              <a:solidFill>
                <a:schemeClr val="tx2">
                  <a:lumMod val="50000"/>
                </a:schemeClr>
              </a:solidFill>
              <a:latin typeface="Bell MT" panose="02020503060305020303" pitchFamily="18" charset="0"/>
            </a:endParaRPr>
          </a:p>
        </p:txBody>
      </p:sp>
      <p:sp>
        <p:nvSpPr>
          <p:cNvPr id="3" name="Content Placeholder 2"/>
          <p:cNvSpPr>
            <a:spLocks noGrp="1"/>
          </p:cNvSpPr>
          <p:nvPr>
            <p:ph idx="1"/>
          </p:nvPr>
        </p:nvSpPr>
        <p:spPr/>
        <p:txBody>
          <a:bodyPr>
            <a:normAutofit lnSpcReduction="10000"/>
          </a:bodyPr>
          <a:lstStyle/>
          <a:p>
            <a:r>
              <a:rPr lang="en-US" dirty="0" smtClean="0">
                <a:solidFill>
                  <a:srgbClr val="C00000"/>
                </a:solidFill>
                <a:latin typeface="Bell MT" panose="02020503060305020303" pitchFamily="18" charset="0"/>
              </a:rPr>
              <a:t>The DOTs Provide Credit Based on Trust and Information Accumulation Over Long Period</a:t>
            </a:r>
          </a:p>
          <a:p>
            <a:r>
              <a:rPr lang="en-US" dirty="0" smtClean="0">
                <a:solidFill>
                  <a:srgbClr val="C00000"/>
                </a:solidFill>
                <a:latin typeface="Bell MT" panose="02020503060305020303" pitchFamily="18" charset="0"/>
              </a:rPr>
              <a:t>Relax Binding Credit Constraints Faced by the Downstream Traders.</a:t>
            </a:r>
          </a:p>
          <a:p>
            <a:r>
              <a:rPr lang="en-US" dirty="0" smtClean="0">
                <a:solidFill>
                  <a:srgbClr val="C00000"/>
                </a:solidFill>
                <a:latin typeface="Bell MT" panose="02020503060305020303" pitchFamily="18" charset="0"/>
              </a:rPr>
              <a:t>The Reform Results in Binding Credit Constraints for Wholesalers </a:t>
            </a:r>
          </a:p>
          <a:p>
            <a:r>
              <a:rPr lang="en-US" dirty="0" smtClean="0">
                <a:solidFill>
                  <a:srgbClr val="C00000"/>
                </a:solidFill>
                <a:latin typeface="Bell MT" panose="02020503060305020303" pitchFamily="18" charset="0"/>
              </a:rPr>
              <a:t>The Demand Curve Faced by the Refiners Become a Rectangular Hyperbola</a:t>
            </a:r>
          </a:p>
        </p:txBody>
      </p:sp>
    </p:spTree>
    <p:extLst>
      <p:ext uri="{BB962C8B-B14F-4D97-AF65-F5344CB8AC3E}">
        <p14:creationId xmlns:p14="http://schemas.microsoft.com/office/powerpoint/2010/main" val="23367183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solidFill>
                  <a:schemeClr val="tx2"/>
                </a:solidFill>
                <a:latin typeface="Bell MT" panose="02020503060305020303" pitchFamily="18" charset="0"/>
              </a:rPr>
              <a:t>Model 2: Credit Rationing</a:t>
            </a:r>
            <a:br>
              <a:rPr lang="en-US" sz="3600" dirty="0" smtClean="0">
                <a:solidFill>
                  <a:schemeClr val="tx2"/>
                </a:solidFill>
                <a:latin typeface="Bell MT" panose="02020503060305020303" pitchFamily="18" charset="0"/>
              </a:rPr>
            </a:br>
            <a:endParaRPr lang="en-US" sz="3600" dirty="0">
              <a:solidFill>
                <a:schemeClr val="tx2"/>
              </a:solidFill>
              <a:latin typeface="Bell MT" panose="02020503060305020303" pitchFamily="18" charset="0"/>
            </a:endParaRPr>
          </a:p>
        </p:txBody>
      </p:sp>
      <p:sp>
        <p:nvSpPr>
          <p:cNvPr id="3" name="Content Placeholder 2"/>
          <p:cNvSpPr>
            <a:spLocks noGrp="1"/>
          </p:cNvSpPr>
          <p:nvPr>
            <p:ph idx="1"/>
          </p:nvPr>
        </p:nvSpPr>
        <p:spPr>
          <a:xfrm>
            <a:off x="457200" y="1295400"/>
            <a:ext cx="8229600" cy="4830763"/>
          </a:xfrm>
        </p:spPr>
        <p:txBody>
          <a:bodyPr/>
          <a:lstStyle/>
          <a:p>
            <a:r>
              <a:rPr lang="en-US" dirty="0" smtClean="0">
                <a:solidFill>
                  <a:srgbClr val="C00000"/>
                </a:solidFill>
                <a:latin typeface="Bell MT" panose="02020503060305020303" pitchFamily="18" charset="0"/>
              </a:rPr>
              <a:t>The Zero Profit Condition for Traders and the Demand Curve Faced by the Refiner are:</a:t>
            </a:r>
          </a:p>
          <a:p>
            <a:endParaRPr lang="en-US" dirty="0">
              <a:solidFill>
                <a:srgbClr val="C00000"/>
              </a:solidFill>
              <a:latin typeface="Bell MT" panose="02020503060305020303" pitchFamily="18" charset="0"/>
            </a:endParaRPr>
          </a:p>
          <a:p>
            <a:endParaRPr lang="en-US" dirty="0" smtClean="0">
              <a:solidFill>
                <a:srgbClr val="C00000"/>
              </a:solidFill>
              <a:latin typeface="Bell MT" panose="02020503060305020303" pitchFamily="18" charset="0"/>
            </a:endParaRPr>
          </a:p>
          <a:p>
            <a:r>
              <a:rPr lang="en-US" dirty="0" smtClean="0">
                <a:solidFill>
                  <a:srgbClr val="C00000"/>
                </a:solidFill>
                <a:latin typeface="Bell MT" panose="02020503060305020303" pitchFamily="18" charset="0"/>
              </a:rPr>
              <a:t>Inverse Demand Function Faced by the Refiners without any Credit Rationing:</a:t>
            </a:r>
          </a:p>
          <a:p>
            <a:pPr marL="0" indent="0">
              <a:buNone/>
            </a:pPr>
            <a:endParaRPr lang="en-US" dirty="0">
              <a:solidFill>
                <a:srgbClr val="C00000"/>
              </a:solidFill>
              <a:latin typeface="Bell MT" panose="02020503060305020303" pitchFamily="18" charset="0"/>
            </a:endParaRPr>
          </a:p>
          <a:p>
            <a:endParaRPr lang="en-US" dirty="0">
              <a:solidFill>
                <a:srgbClr val="C00000"/>
              </a:solidFill>
              <a:latin typeface="Bell MT" panose="02020503060305020303" pitchFamily="18" charset="0"/>
            </a:endParaRPr>
          </a:p>
          <a:p>
            <a:pPr marL="0" indent="0">
              <a:buNone/>
            </a:pPr>
            <a:endParaRPr lang="en-US" dirty="0" smtClean="0">
              <a:solidFill>
                <a:srgbClr val="C00000"/>
              </a:solidFill>
              <a:latin typeface="Bell MT" panose="02020503060305020303" pitchFamily="18" charset="0"/>
            </a:endParaRPr>
          </a:p>
          <a:p>
            <a:pPr marL="0" indent="0">
              <a:buNone/>
            </a:pPr>
            <a:endParaRPr lang="en-US" dirty="0">
              <a:solidFill>
                <a:srgbClr val="C00000"/>
              </a:solidFill>
              <a:latin typeface="Bell MT" panose="02020503060305020303" pitchFamily="18" charset="0"/>
            </a:endParaRPr>
          </a:p>
        </p:txBody>
      </p:sp>
      <p:pic>
        <p:nvPicPr>
          <p:cNvPr id="4" name="Picture 3"/>
          <p:cNvPicPr>
            <a:picLocks noChangeAspect="1"/>
          </p:cNvPicPr>
          <p:nvPr/>
        </p:nvPicPr>
        <p:blipFill>
          <a:blip r:embed="rId2"/>
          <a:stretch>
            <a:fillRect/>
          </a:stretch>
        </p:blipFill>
        <p:spPr>
          <a:xfrm>
            <a:off x="2438401" y="4876800"/>
            <a:ext cx="4191000" cy="1143000"/>
          </a:xfrm>
          <a:prstGeom prst="rect">
            <a:avLst/>
          </a:prstGeom>
        </p:spPr>
      </p:pic>
      <p:pic>
        <p:nvPicPr>
          <p:cNvPr id="5" name="Picture 4"/>
          <p:cNvPicPr>
            <a:picLocks noChangeAspect="1"/>
          </p:cNvPicPr>
          <p:nvPr/>
        </p:nvPicPr>
        <p:blipFill>
          <a:blip r:embed="rId3"/>
          <a:stretch>
            <a:fillRect/>
          </a:stretch>
        </p:blipFill>
        <p:spPr>
          <a:xfrm>
            <a:off x="1828800" y="2547143"/>
            <a:ext cx="5105400" cy="881857"/>
          </a:xfrm>
          <a:prstGeom prst="rect">
            <a:avLst/>
          </a:prstGeom>
        </p:spPr>
      </p:pic>
    </p:spTree>
    <p:extLst>
      <p:ext uri="{BB962C8B-B14F-4D97-AF65-F5344CB8AC3E}">
        <p14:creationId xmlns:p14="http://schemas.microsoft.com/office/powerpoint/2010/main" val="32177193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tx2"/>
                </a:solidFill>
                <a:latin typeface="Bell MT" panose="02020503060305020303" pitchFamily="18" charset="0"/>
              </a:rPr>
              <a:t>Credit Rationing (Cont.)</a:t>
            </a:r>
            <a:endParaRPr lang="en-US" sz="3600" dirty="0">
              <a:solidFill>
                <a:schemeClr val="tx2"/>
              </a:solidFill>
              <a:latin typeface="Bell MT" panose="02020503060305020303" pitchFamily="18" charset="0"/>
            </a:endParaRPr>
          </a:p>
        </p:txBody>
      </p:sp>
      <p:sp>
        <p:nvSpPr>
          <p:cNvPr id="3" name="Content Placeholder 2"/>
          <p:cNvSpPr>
            <a:spLocks noGrp="1"/>
          </p:cNvSpPr>
          <p:nvPr>
            <p:ph idx="1"/>
          </p:nvPr>
        </p:nvSpPr>
        <p:spPr/>
        <p:txBody>
          <a:bodyPr/>
          <a:lstStyle/>
          <a:p>
            <a:r>
              <a:rPr lang="en-US" dirty="0" smtClean="0">
                <a:solidFill>
                  <a:srgbClr val="C00000"/>
                </a:solidFill>
                <a:latin typeface="Bell MT" panose="02020503060305020303" pitchFamily="18" charset="0"/>
              </a:rPr>
              <a:t>Working Capital Requirement of Traders Without Rationing</a:t>
            </a:r>
          </a:p>
          <a:p>
            <a:endParaRPr lang="en-US" dirty="0" smtClean="0">
              <a:solidFill>
                <a:srgbClr val="C00000"/>
              </a:solidFill>
              <a:latin typeface="Bell MT" panose="02020503060305020303" pitchFamily="18" charset="0"/>
            </a:endParaRPr>
          </a:p>
          <a:p>
            <a:pPr marL="0" indent="0">
              <a:buNone/>
            </a:pPr>
            <a:endParaRPr lang="en-US" dirty="0" smtClean="0">
              <a:solidFill>
                <a:srgbClr val="C00000"/>
              </a:solidFill>
              <a:latin typeface="Bell MT" panose="02020503060305020303" pitchFamily="18" charset="0"/>
            </a:endParaRPr>
          </a:p>
          <a:p>
            <a:pPr marL="0" indent="0">
              <a:buNone/>
            </a:pPr>
            <a:endParaRPr lang="en-US" dirty="0" smtClean="0">
              <a:solidFill>
                <a:srgbClr val="C00000"/>
              </a:solidFill>
              <a:latin typeface="Bell MT" panose="02020503060305020303" pitchFamily="18" charset="0"/>
            </a:endParaRPr>
          </a:p>
          <a:p>
            <a:r>
              <a:rPr lang="en-US" dirty="0">
                <a:solidFill>
                  <a:srgbClr val="C00000"/>
                </a:solidFill>
                <a:latin typeface="Bell MT" panose="02020503060305020303" pitchFamily="18" charset="0"/>
              </a:rPr>
              <a:t>Each </a:t>
            </a:r>
            <a:r>
              <a:rPr lang="en-US" dirty="0" smtClean="0">
                <a:solidFill>
                  <a:srgbClr val="C00000"/>
                </a:solidFill>
                <a:latin typeface="Bell MT" panose="02020503060305020303" pitchFamily="18" charset="0"/>
              </a:rPr>
              <a:t>Trader </a:t>
            </a:r>
            <a:r>
              <a:rPr lang="en-US" dirty="0">
                <a:solidFill>
                  <a:srgbClr val="C00000"/>
                </a:solidFill>
                <a:latin typeface="Bell MT" panose="02020503060305020303" pitchFamily="18" charset="0"/>
              </a:rPr>
              <a:t>Faces a Maximum Borrowing Limit     (or Cash in Advance </a:t>
            </a:r>
            <a:r>
              <a:rPr lang="en-US" dirty="0" smtClean="0">
                <a:solidFill>
                  <a:srgbClr val="C00000"/>
                </a:solidFill>
                <a:latin typeface="Bell MT" panose="02020503060305020303" pitchFamily="18" charset="0"/>
              </a:rPr>
              <a:t>Constraint) </a:t>
            </a:r>
            <a:r>
              <a:rPr lang="en-US" dirty="0">
                <a:solidFill>
                  <a:srgbClr val="C00000"/>
                </a:solidFill>
                <a:latin typeface="Bell MT" panose="02020503060305020303" pitchFamily="18" charset="0"/>
              </a:rPr>
              <a:t>after the </a:t>
            </a:r>
            <a:r>
              <a:rPr lang="en-US" dirty="0" smtClean="0">
                <a:solidFill>
                  <a:srgbClr val="C00000"/>
                </a:solidFill>
                <a:latin typeface="Bell MT" panose="02020503060305020303" pitchFamily="18" charset="0"/>
              </a:rPr>
              <a:t>Reform.</a:t>
            </a:r>
            <a:endParaRPr lang="en-US" dirty="0">
              <a:solidFill>
                <a:srgbClr val="C00000"/>
              </a:solidFill>
              <a:latin typeface="Bell MT" panose="02020503060305020303" pitchFamily="18" charset="0"/>
            </a:endParaRPr>
          </a:p>
          <a:p>
            <a:pPr marL="0" indent="0">
              <a:buNone/>
            </a:pPr>
            <a:endParaRPr lang="en-US" dirty="0">
              <a:solidFill>
                <a:srgbClr val="C00000"/>
              </a:solidFill>
              <a:latin typeface="Bell MT" panose="02020503060305020303" pitchFamily="18" charset="0"/>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4996932"/>
            <a:ext cx="381000" cy="4233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3"/>
          <p:cNvPicPr>
            <a:picLocks noChangeAspect="1"/>
          </p:cNvPicPr>
          <p:nvPr/>
        </p:nvPicPr>
        <p:blipFill>
          <a:blip r:embed="rId3"/>
          <a:stretch>
            <a:fillRect/>
          </a:stretch>
        </p:blipFill>
        <p:spPr>
          <a:xfrm>
            <a:off x="594815" y="2878666"/>
            <a:ext cx="7086600" cy="1219200"/>
          </a:xfrm>
          <a:prstGeom prst="rect">
            <a:avLst/>
          </a:prstGeom>
        </p:spPr>
      </p:pic>
    </p:spTree>
    <p:extLst>
      <p:ext uri="{BB962C8B-B14F-4D97-AF65-F5344CB8AC3E}">
        <p14:creationId xmlns:p14="http://schemas.microsoft.com/office/powerpoint/2010/main" val="38173783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04800" y="1204912"/>
            <a:ext cx="8686800" cy="5653088"/>
          </a:xfrm>
          <a:prstGeom prst="rect">
            <a:avLst/>
          </a:prstGeom>
        </p:spPr>
      </p:pic>
    </p:spTree>
    <p:extLst>
      <p:ext uri="{BB962C8B-B14F-4D97-AF65-F5344CB8AC3E}">
        <p14:creationId xmlns:p14="http://schemas.microsoft.com/office/powerpoint/2010/main" val="36817954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tx2"/>
                </a:solidFill>
                <a:latin typeface="Bell MT" panose="02020503060305020303" pitchFamily="18" charset="0"/>
              </a:rPr>
              <a:t>Credit Rationing Model (Cont.)</a:t>
            </a:r>
            <a:endParaRPr lang="en-US" sz="3600" dirty="0">
              <a:solidFill>
                <a:schemeClr val="tx2"/>
              </a:solidFill>
              <a:latin typeface="Bell MT" panose="02020503060305020303" pitchFamily="18" charset="0"/>
            </a:endParaRPr>
          </a:p>
        </p:txBody>
      </p:sp>
      <p:sp>
        <p:nvSpPr>
          <p:cNvPr id="3" name="Content Placeholder 2"/>
          <p:cNvSpPr>
            <a:spLocks noGrp="1"/>
          </p:cNvSpPr>
          <p:nvPr>
            <p:ph idx="1"/>
          </p:nvPr>
        </p:nvSpPr>
        <p:spPr/>
        <p:txBody>
          <a:bodyPr>
            <a:normAutofit/>
          </a:bodyPr>
          <a:lstStyle/>
          <a:p>
            <a:r>
              <a:rPr lang="en-US" dirty="0" smtClean="0">
                <a:solidFill>
                  <a:srgbClr val="C00000"/>
                </a:solidFill>
                <a:latin typeface="Bell MT" panose="02020503060305020303" pitchFamily="18" charset="0"/>
              </a:rPr>
              <a:t>With Binding Credit Constraint, Inverse Demand Curve is Rectangular Hyperbola</a:t>
            </a:r>
          </a:p>
          <a:p>
            <a:endParaRPr lang="en-US" dirty="0">
              <a:solidFill>
                <a:srgbClr val="C00000"/>
              </a:solidFill>
              <a:latin typeface="Bell MT" panose="02020503060305020303" pitchFamily="18" charset="0"/>
            </a:endParaRPr>
          </a:p>
          <a:p>
            <a:endParaRPr lang="en-US" dirty="0" smtClean="0">
              <a:solidFill>
                <a:srgbClr val="C00000"/>
              </a:solidFill>
              <a:latin typeface="Bell MT" panose="02020503060305020303" pitchFamily="18" charset="0"/>
            </a:endParaRPr>
          </a:p>
          <a:p>
            <a:r>
              <a:rPr lang="en-US" dirty="0" smtClean="0">
                <a:solidFill>
                  <a:srgbClr val="C00000"/>
                </a:solidFill>
                <a:latin typeface="Bell MT" panose="02020503060305020303" pitchFamily="18" charset="0"/>
              </a:rPr>
              <a:t>In an Interior Equilibrium the Quantity Sold is       where   </a:t>
            </a:r>
          </a:p>
          <a:p>
            <a:endParaRPr lang="en-US" dirty="0">
              <a:solidFill>
                <a:srgbClr val="C00000"/>
              </a:solidFill>
              <a:latin typeface="Bell MT" panose="02020503060305020303" pitchFamily="18" charset="0"/>
            </a:endParaRPr>
          </a:p>
          <a:p>
            <a:pPr marL="0" indent="0">
              <a:buNone/>
            </a:pPr>
            <a:r>
              <a:rPr lang="en-US" dirty="0" smtClean="0">
                <a:solidFill>
                  <a:srgbClr val="C00000"/>
                </a:solidFill>
                <a:latin typeface="Bell MT" panose="02020503060305020303" pitchFamily="18" charset="0"/>
              </a:rPr>
              <a:t>  </a:t>
            </a:r>
          </a:p>
        </p:txBody>
      </p:sp>
      <p:pic>
        <p:nvPicPr>
          <p:cNvPr id="5" name="Picture 4"/>
          <p:cNvPicPr>
            <a:picLocks noChangeAspect="1"/>
          </p:cNvPicPr>
          <p:nvPr/>
        </p:nvPicPr>
        <p:blipFill>
          <a:blip r:embed="rId2"/>
          <a:stretch>
            <a:fillRect/>
          </a:stretch>
        </p:blipFill>
        <p:spPr>
          <a:xfrm>
            <a:off x="3352800" y="2819401"/>
            <a:ext cx="2590800" cy="957262"/>
          </a:xfrm>
          <a:prstGeom prst="rect">
            <a:avLst/>
          </a:prstGeom>
        </p:spPr>
      </p:pic>
      <p:pic>
        <p:nvPicPr>
          <p:cNvPr id="7" name="Picture 6"/>
          <p:cNvPicPr>
            <a:picLocks noChangeAspect="1"/>
          </p:cNvPicPr>
          <p:nvPr/>
        </p:nvPicPr>
        <p:blipFill>
          <a:blip r:embed="rId3"/>
          <a:stretch>
            <a:fillRect/>
          </a:stretch>
        </p:blipFill>
        <p:spPr>
          <a:xfrm>
            <a:off x="1295400" y="4495800"/>
            <a:ext cx="457200" cy="381000"/>
          </a:xfrm>
          <a:prstGeom prst="rect">
            <a:avLst/>
          </a:prstGeom>
        </p:spPr>
      </p:pic>
      <p:pic>
        <p:nvPicPr>
          <p:cNvPr id="8" name="Picture 7"/>
          <p:cNvPicPr>
            <a:picLocks noChangeAspect="1"/>
          </p:cNvPicPr>
          <p:nvPr/>
        </p:nvPicPr>
        <p:blipFill>
          <a:blip r:embed="rId4"/>
          <a:stretch>
            <a:fillRect/>
          </a:stretch>
        </p:blipFill>
        <p:spPr>
          <a:xfrm>
            <a:off x="1905000" y="5105400"/>
            <a:ext cx="4876800" cy="1057157"/>
          </a:xfrm>
          <a:prstGeom prst="rect">
            <a:avLst/>
          </a:prstGeom>
        </p:spPr>
      </p:pic>
      <p:pic>
        <p:nvPicPr>
          <p:cNvPr id="10" name="Picture 9"/>
          <p:cNvPicPr>
            <a:picLocks noChangeAspect="1"/>
          </p:cNvPicPr>
          <p:nvPr/>
        </p:nvPicPr>
        <p:blipFill>
          <a:blip r:embed="rId4"/>
          <a:stretch>
            <a:fillRect/>
          </a:stretch>
        </p:blipFill>
        <p:spPr>
          <a:xfrm>
            <a:off x="2057400" y="5087203"/>
            <a:ext cx="4876800" cy="1057157"/>
          </a:xfrm>
          <a:prstGeom prst="rect">
            <a:avLst/>
          </a:prstGeom>
        </p:spPr>
      </p:pic>
    </p:spTree>
    <p:extLst>
      <p:ext uri="{BB962C8B-B14F-4D97-AF65-F5344CB8AC3E}">
        <p14:creationId xmlns:p14="http://schemas.microsoft.com/office/powerpoint/2010/main" val="24012252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tx2"/>
                </a:solidFill>
                <a:latin typeface="Bell MT" panose="02020503060305020303" pitchFamily="18" charset="0"/>
              </a:rPr>
              <a:t>Credit Rationing Model (Cont.)</a:t>
            </a:r>
            <a:endParaRPr lang="en-US" sz="3600" dirty="0">
              <a:solidFill>
                <a:schemeClr val="tx2"/>
              </a:solidFill>
              <a:latin typeface="Bell MT" panose="02020503060305020303" pitchFamily="18" charset="0"/>
            </a:endParaRPr>
          </a:p>
        </p:txBody>
      </p:sp>
      <p:sp>
        <p:nvSpPr>
          <p:cNvPr id="3" name="Content Placeholder 2"/>
          <p:cNvSpPr>
            <a:spLocks noGrp="1"/>
          </p:cNvSpPr>
          <p:nvPr>
            <p:ph idx="1"/>
          </p:nvPr>
        </p:nvSpPr>
        <p:spPr/>
        <p:txBody>
          <a:bodyPr>
            <a:normAutofit fontScale="92500" lnSpcReduction="20000"/>
          </a:bodyPr>
          <a:lstStyle/>
          <a:p>
            <a:r>
              <a:rPr lang="en-US" dirty="0" smtClean="0">
                <a:solidFill>
                  <a:srgbClr val="C00000"/>
                </a:solidFill>
                <a:latin typeface="Bell MT" panose="02020503060305020303" pitchFamily="18" charset="0"/>
              </a:rPr>
              <a:t>With Binding Credit Constraint after the Reform, Equilibrium Wholesale Price is: </a:t>
            </a:r>
          </a:p>
          <a:p>
            <a:endParaRPr lang="en-US" dirty="0">
              <a:solidFill>
                <a:srgbClr val="C00000"/>
              </a:solidFill>
              <a:latin typeface="Bell MT" panose="02020503060305020303" pitchFamily="18" charset="0"/>
            </a:endParaRPr>
          </a:p>
          <a:p>
            <a:endParaRPr lang="en-US" dirty="0" smtClean="0">
              <a:solidFill>
                <a:srgbClr val="C00000"/>
              </a:solidFill>
              <a:latin typeface="Bell MT" panose="02020503060305020303" pitchFamily="18" charset="0"/>
            </a:endParaRPr>
          </a:p>
          <a:p>
            <a:endParaRPr lang="en-US" dirty="0" smtClean="0">
              <a:solidFill>
                <a:srgbClr val="C00000"/>
              </a:solidFill>
              <a:latin typeface="Bell MT" panose="02020503060305020303" pitchFamily="18" charset="0"/>
            </a:endParaRPr>
          </a:p>
          <a:p>
            <a:r>
              <a:rPr lang="en-US" dirty="0" smtClean="0">
                <a:solidFill>
                  <a:srgbClr val="C00000"/>
                </a:solidFill>
                <a:latin typeface="Bell MT" panose="02020503060305020303" pitchFamily="18" charset="0"/>
              </a:rPr>
              <a:t>Intercept:                              </a:t>
            </a:r>
          </a:p>
          <a:p>
            <a:endParaRPr lang="en-US" dirty="0">
              <a:solidFill>
                <a:srgbClr val="C00000"/>
              </a:solidFill>
              <a:latin typeface="Bell MT" panose="02020503060305020303" pitchFamily="18" charset="0"/>
            </a:endParaRPr>
          </a:p>
          <a:p>
            <a:r>
              <a:rPr lang="en-US" dirty="0" smtClean="0">
                <a:solidFill>
                  <a:srgbClr val="C00000"/>
                </a:solidFill>
                <a:latin typeface="Bell MT" panose="02020503060305020303" pitchFamily="18" charset="0"/>
              </a:rPr>
              <a:t>Slope:    </a:t>
            </a:r>
          </a:p>
          <a:p>
            <a:endParaRPr lang="en-US" dirty="0">
              <a:solidFill>
                <a:srgbClr val="C00000"/>
              </a:solidFill>
              <a:latin typeface="Bell MT" panose="02020503060305020303" pitchFamily="18" charset="0"/>
            </a:endParaRPr>
          </a:p>
          <a:p>
            <a:pPr marL="0" indent="0">
              <a:buNone/>
            </a:pPr>
            <a:r>
              <a:rPr lang="en-US" dirty="0" smtClean="0">
                <a:solidFill>
                  <a:srgbClr val="C00000"/>
                </a:solidFill>
                <a:latin typeface="Bell MT" panose="02020503060305020303" pitchFamily="18" charset="0"/>
              </a:rPr>
              <a:t>  </a:t>
            </a:r>
          </a:p>
        </p:txBody>
      </p:sp>
      <p:pic>
        <p:nvPicPr>
          <p:cNvPr id="5" name="Picture 4"/>
          <p:cNvPicPr>
            <a:picLocks noChangeAspect="1"/>
          </p:cNvPicPr>
          <p:nvPr/>
        </p:nvPicPr>
        <p:blipFill>
          <a:blip r:embed="rId2"/>
          <a:stretch>
            <a:fillRect/>
          </a:stretch>
        </p:blipFill>
        <p:spPr>
          <a:xfrm>
            <a:off x="1905000" y="2514600"/>
            <a:ext cx="4224337" cy="1066800"/>
          </a:xfrm>
          <a:prstGeom prst="rect">
            <a:avLst/>
          </a:prstGeom>
        </p:spPr>
      </p:pic>
      <p:pic>
        <p:nvPicPr>
          <p:cNvPr id="8" name="Picture 7"/>
          <p:cNvPicPr>
            <a:picLocks noChangeAspect="1"/>
          </p:cNvPicPr>
          <p:nvPr/>
        </p:nvPicPr>
        <p:blipFill>
          <a:blip r:embed="rId3"/>
          <a:stretch>
            <a:fillRect/>
          </a:stretch>
        </p:blipFill>
        <p:spPr>
          <a:xfrm>
            <a:off x="2786062" y="5105400"/>
            <a:ext cx="4148138" cy="1001256"/>
          </a:xfrm>
          <a:prstGeom prst="rect">
            <a:avLst/>
          </a:prstGeom>
        </p:spPr>
      </p:pic>
      <p:pic>
        <p:nvPicPr>
          <p:cNvPr id="10" name="Picture 9"/>
          <p:cNvPicPr>
            <a:picLocks noChangeAspect="1"/>
          </p:cNvPicPr>
          <p:nvPr/>
        </p:nvPicPr>
        <p:blipFill>
          <a:blip r:embed="rId4"/>
          <a:stretch>
            <a:fillRect/>
          </a:stretch>
        </p:blipFill>
        <p:spPr>
          <a:xfrm>
            <a:off x="2895600" y="3812132"/>
            <a:ext cx="3428999" cy="988468"/>
          </a:xfrm>
          <a:prstGeom prst="rect">
            <a:avLst/>
          </a:prstGeom>
        </p:spPr>
      </p:pic>
    </p:spTree>
    <p:extLst>
      <p:ext uri="{BB962C8B-B14F-4D97-AF65-F5344CB8AC3E}">
        <p14:creationId xmlns:p14="http://schemas.microsoft.com/office/powerpoint/2010/main" val="29188683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FF0000"/>
                </a:solidFill>
                <a:latin typeface="Bell MT" panose="02020503060305020303" pitchFamily="18" charset="0"/>
              </a:rPr>
              <a:t>The Middlemen </a:t>
            </a:r>
            <a:endParaRPr lang="en-US" sz="3600" dirty="0">
              <a:solidFill>
                <a:srgbClr val="FF0000"/>
              </a:solidFill>
              <a:latin typeface="Bell MT" panose="02020503060305020303" pitchFamily="18" charset="0"/>
            </a:endParaRPr>
          </a:p>
        </p:txBody>
      </p:sp>
      <p:sp>
        <p:nvSpPr>
          <p:cNvPr id="3" name="Content Placeholder 2"/>
          <p:cNvSpPr>
            <a:spLocks noGrp="1"/>
          </p:cNvSpPr>
          <p:nvPr>
            <p:ph idx="1"/>
          </p:nvPr>
        </p:nvSpPr>
        <p:spPr/>
        <p:txBody>
          <a:bodyPr>
            <a:normAutofit fontScale="92500" lnSpcReduction="10000"/>
          </a:bodyPr>
          <a:lstStyle/>
          <a:p>
            <a:r>
              <a:rPr lang="en-US" sz="3600" dirty="0" smtClean="0">
                <a:solidFill>
                  <a:srgbClr val="C00000"/>
                </a:solidFill>
                <a:latin typeface="Bell MT" panose="02020503060305020303" pitchFamily="18" charset="0"/>
              </a:rPr>
              <a:t> Role of Middlemen in Marketing Chain </a:t>
            </a:r>
          </a:p>
          <a:p>
            <a:r>
              <a:rPr lang="en-US" sz="3600" dirty="0">
                <a:solidFill>
                  <a:srgbClr val="C00000"/>
                </a:solidFill>
                <a:latin typeface="Bell MT" panose="02020503060305020303" pitchFamily="18" charset="0"/>
              </a:rPr>
              <a:t>Widespread and Deep-rooted Mistrust of the Middlemen. </a:t>
            </a:r>
            <a:endParaRPr lang="en-US" sz="3600" dirty="0" smtClean="0">
              <a:solidFill>
                <a:srgbClr val="C00000"/>
              </a:solidFill>
              <a:latin typeface="Bell MT" panose="02020503060305020303" pitchFamily="18" charset="0"/>
            </a:endParaRPr>
          </a:p>
          <a:p>
            <a:pPr lvl="1"/>
            <a:r>
              <a:rPr lang="en-US" dirty="0" smtClean="0">
                <a:solidFill>
                  <a:srgbClr val="C00000"/>
                </a:solidFill>
                <a:latin typeface="Bell MT" panose="02020503060305020303" pitchFamily="18" charset="0"/>
              </a:rPr>
              <a:t>Monopoly Power of Middlemen as the Root of High Food prices</a:t>
            </a:r>
          </a:p>
          <a:p>
            <a:pPr lvl="1"/>
            <a:r>
              <a:rPr lang="en-US" dirty="0">
                <a:solidFill>
                  <a:srgbClr val="C00000"/>
                </a:solidFill>
                <a:latin typeface="Bell MT" panose="02020503060305020303" pitchFamily="18" charset="0"/>
              </a:rPr>
              <a:t>Lenin to Lincoln: Shoot them all</a:t>
            </a:r>
            <a:r>
              <a:rPr lang="en-US" dirty="0" smtClean="0">
                <a:solidFill>
                  <a:srgbClr val="C00000"/>
                </a:solidFill>
                <a:latin typeface="Bell MT" panose="02020503060305020303" pitchFamily="18" charset="0"/>
              </a:rPr>
              <a:t>!!</a:t>
            </a:r>
          </a:p>
          <a:p>
            <a:r>
              <a:rPr lang="en-US" sz="3600" dirty="0" smtClean="0">
                <a:solidFill>
                  <a:srgbClr val="C00000"/>
                </a:solidFill>
                <a:latin typeface="Bell MT" panose="02020503060305020303" pitchFamily="18" charset="0"/>
              </a:rPr>
              <a:t>Marketing Boards in 1950’s and 1960’s</a:t>
            </a:r>
          </a:p>
          <a:p>
            <a:r>
              <a:rPr lang="en-US" sz="3600" dirty="0" smtClean="0">
                <a:solidFill>
                  <a:srgbClr val="C00000"/>
                </a:solidFill>
                <a:latin typeface="Bell MT" panose="02020503060305020303" pitchFamily="18" charset="0"/>
              </a:rPr>
              <a:t>2007-2008 Food Price Shock: Policy Reform in Bangladesh in 2011 </a:t>
            </a:r>
            <a:endParaRPr lang="en-US" sz="3600" dirty="0">
              <a:solidFill>
                <a:srgbClr val="C00000"/>
              </a:solidFill>
              <a:latin typeface="Bell MT" panose="02020503060305020303" pitchFamily="18" charset="0"/>
            </a:endParaRPr>
          </a:p>
        </p:txBody>
      </p:sp>
    </p:spTree>
    <p:extLst>
      <p:ext uri="{BB962C8B-B14F-4D97-AF65-F5344CB8AC3E}">
        <p14:creationId xmlns:p14="http://schemas.microsoft.com/office/powerpoint/2010/main" val="3150596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solidFill>
                  <a:schemeClr val="tx2"/>
                </a:solidFill>
                <a:latin typeface="Bell MT" panose="02020503060305020303" pitchFamily="18" charset="0"/>
              </a:rPr>
              <a:t>Effects of Reform: Predictions from Credit Rationing Model</a:t>
            </a:r>
            <a:endParaRPr lang="en-US" sz="3600" dirty="0">
              <a:solidFill>
                <a:schemeClr val="tx2"/>
              </a:solidFill>
              <a:latin typeface="Bell MT" panose="02020503060305020303" pitchFamily="18" charset="0"/>
            </a:endParaRPr>
          </a:p>
        </p:txBody>
      </p:sp>
      <p:sp>
        <p:nvSpPr>
          <p:cNvPr id="3" name="Content Placeholder 2"/>
          <p:cNvSpPr>
            <a:spLocks noGrp="1"/>
          </p:cNvSpPr>
          <p:nvPr>
            <p:ph idx="1"/>
          </p:nvPr>
        </p:nvSpPr>
        <p:spPr/>
        <p:txBody>
          <a:bodyPr>
            <a:normAutofit/>
          </a:bodyPr>
          <a:lstStyle/>
          <a:p>
            <a:r>
              <a:rPr lang="en-US" dirty="0" smtClean="0">
                <a:solidFill>
                  <a:srgbClr val="C00000"/>
                </a:solidFill>
                <a:latin typeface="Bell MT" panose="02020503060305020303" pitchFamily="18" charset="0"/>
              </a:rPr>
              <a:t>If the credit Constraint is Tight Enough After the Reform, the intercept of the Margin Equation Would Increase, and the Pass-Through of Crude Oil Prices Will be Lower.</a:t>
            </a:r>
            <a:endParaRPr lang="en-US" dirty="0">
              <a:solidFill>
                <a:srgbClr val="C00000"/>
              </a:solidFill>
              <a:latin typeface="Bell MT" panose="02020503060305020303" pitchFamily="18" charset="0"/>
            </a:endParaRPr>
          </a:p>
        </p:txBody>
      </p:sp>
    </p:spTree>
    <p:extLst>
      <p:ext uri="{BB962C8B-B14F-4D97-AF65-F5344CB8AC3E}">
        <p14:creationId xmlns:p14="http://schemas.microsoft.com/office/powerpoint/2010/main" val="5969518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solidFill>
                  <a:schemeClr val="tx2">
                    <a:lumMod val="50000"/>
                  </a:schemeClr>
                </a:solidFill>
                <a:latin typeface="Bell MT" panose="02020503060305020303" pitchFamily="18" charset="0"/>
              </a:rPr>
              <a:t>Theory Meets Data: </a:t>
            </a:r>
            <a:br>
              <a:rPr lang="en-US" sz="3600" dirty="0" smtClean="0">
                <a:solidFill>
                  <a:schemeClr val="tx2">
                    <a:lumMod val="50000"/>
                  </a:schemeClr>
                </a:solidFill>
                <a:latin typeface="Bell MT" panose="02020503060305020303" pitchFamily="18" charset="0"/>
              </a:rPr>
            </a:br>
            <a:r>
              <a:rPr lang="en-US" sz="3600" dirty="0" smtClean="0">
                <a:solidFill>
                  <a:schemeClr val="tx2">
                    <a:lumMod val="50000"/>
                  </a:schemeClr>
                </a:solidFill>
                <a:latin typeface="Bell MT" panose="02020503060305020303" pitchFamily="18" charset="0"/>
              </a:rPr>
              <a:t>Discriminating Among Different Models</a:t>
            </a:r>
            <a:r>
              <a:rPr lang="en-US" sz="3600" dirty="0" smtClean="0">
                <a:solidFill>
                  <a:schemeClr val="tx2"/>
                </a:solidFill>
                <a:latin typeface="Bell MT" panose="02020503060305020303" pitchFamily="18" charset="0"/>
              </a:rPr>
              <a:t/>
            </a:r>
            <a:br>
              <a:rPr lang="en-US" sz="3600" dirty="0" smtClean="0">
                <a:solidFill>
                  <a:schemeClr val="tx2"/>
                </a:solidFill>
                <a:latin typeface="Bell MT" panose="02020503060305020303" pitchFamily="18" charset="0"/>
              </a:rPr>
            </a:br>
            <a:endParaRPr lang="en-US" sz="3600" dirty="0">
              <a:solidFill>
                <a:schemeClr val="tx2"/>
              </a:solidFill>
              <a:latin typeface="Bell MT" panose="02020503060305020303" pitchFamily="18" charset="0"/>
            </a:endParaRPr>
          </a:p>
        </p:txBody>
      </p:sp>
      <p:sp>
        <p:nvSpPr>
          <p:cNvPr id="3" name="Content Placeholder 2"/>
          <p:cNvSpPr>
            <a:spLocks noGrp="1"/>
          </p:cNvSpPr>
          <p:nvPr>
            <p:ph idx="1"/>
          </p:nvPr>
        </p:nvSpPr>
        <p:spPr/>
        <p:txBody>
          <a:bodyPr>
            <a:normAutofit/>
          </a:bodyPr>
          <a:lstStyle/>
          <a:p>
            <a:r>
              <a:rPr lang="en-US" sz="3600" dirty="0" smtClean="0">
                <a:solidFill>
                  <a:srgbClr val="C00000"/>
                </a:solidFill>
                <a:latin typeface="Bell MT" panose="02020503060305020303" pitchFamily="18" charset="0"/>
              </a:rPr>
              <a:t>Empirical Strategy: DID</a:t>
            </a:r>
          </a:p>
          <a:p>
            <a:r>
              <a:rPr lang="en-US" sz="3600" dirty="0" smtClean="0">
                <a:solidFill>
                  <a:srgbClr val="C00000"/>
                </a:solidFill>
                <a:latin typeface="Bell MT" panose="02020503060305020303" pitchFamily="18" charset="0"/>
              </a:rPr>
              <a:t>Wheat as the Comparison Commodity. Mostly Imported Like Palm Oil. </a:t>
            </a:r>
          </a:p>
          <a:p>
            <a:r>
              <a:rPr lang="en-US" sz="3600" dirty="0" smtClean="0">
                <a:solidFill>
                  <a:srgbClr val="C00000"/>
                </a:solidFill>
                <a:latin typeface="Bell MT" panose="02020503060305020303" pitchFamily="18" charset="0"/>
              </a:rPr>
              <a:t>Focus on Time Series Variations: Nonstationary</a:t>
            </a:r>
            <a:r>
              <a:rPr lang="en-US" sz="3600" dirty="0">
                <a:solidFill>
                  <a:srgbClr val="C00000"/>
                </a:solidFill>
                <a:latin typeface="Bell MT" panose="02020503060305020303" pitchFamily="18" charset="0"/>
              </a:rPr>
              <a:t> </a:t>
            </a:r>
            <a:r>
              <a:rPr lang="en-US" sz="3600" dirty="0" smtClean="0">
                <a:solidFill>
                  <a:srgbClr val="C00000"/>
                </a:solidFill>
                <a:latin typeface="Bell MT" panose="02020503060305020303" pitchFamily="18" charset="0"/>
              </a:rPr>
              <a:t>and Autocorrelation </a:t>
            </a:r>
          </a:p>
          <a:p>
            <a:endParaRPr lang="en-US" dirty="0" smtClean="0">
              <a:latin typeface="Bell MT" panose="02020503060305020303" pitchFamily="18" charset="0"/>
            </a:endParaRPr>
          </a:p>
          <a:p>
            <a:endParaRPr lang="en-US" dirty="0" smtClean="0">
              <a:latin typeface="Bell MT" panose="02020503060305020303" pitchFamily="18" charset="0"/>
            </a:endParaRPr>
          </a:p>
          <a:p>
            <a:endParaRPr lang="en-US" dirty="0">
              <a:latin typeface="Bell MT" panose="02020503060305020303" pitchFamily="18" charset="0"/>
            </a:endParaRPr>
          </a:p>
        </p:txBody>
      </p:sp>
    </p:spTree>
    <p:extLst>
      <p:ext uri="{BB962C8B-B14F-4D97-AF65-F5344CB8AC3E}">
        <p14:creationId xmlns:p14="http://schemas.microsoft.com/office/powerpoint/2010/main" val="12426159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accent1">
                    <a:lumMod val="50000"/>
                  </a:schemeClr>
                </a:solidFill>
                <a:latin typeface="Bell MT" panose="02020503060305020303" pitchFamily="18" charset="0"/>
              </a:rPr>
              <a:t>Validity of the DID</a:t>
            </a:r>
            <a:r>
              <a:rPr lang="en-US" sz="3600" dirty="0" smtClean="0">
                <a:latin typeface="Bell MT" panose="02020503060305020303" pitchFamily="18" charset="0"/>
              </a:rPr>
              <a:t> </a:t>
            </a:r>
            <a:endParaRPr lang="en-US" sz="3600" dirty="0">
              <a:latin typeface="Bell MT" panose="02020503060305020303" pitchFamily="18" charset="0"/>
            </a:endParaRPr>
          </a:p>
        </p:txBody>
      </p:sp>
      <p:sp>
        <p:nvSpPr>
          <p:cNvPr id="3" name="Content Placeholder 2"/>
          <p:cNvSpPr>
            <a:spLocks noGrp="1"/>
          </p:cNvSpPr>
          <p:nvPr>
            <p:ph idx="1"/>
          </p:nvPr>
        </p:nvSpPr>
        <p:spPr/>
        <p:txBody>
          <a:bodyPr>
            <a:normAutofit fontScale="92500" lnSpcReduction="10000"/>
          </a:bodyPr>
          <a:lstStyle/>
          <a:p>
            <a:r>
              <a:rPr lang="en-US" dirty="0" smtClean="0">
                <a:solidFill>
                  <a:srgbClr val="C00000"/>
                </a:solidFill>
                <a:latin typeface="Bell MT" panose="02020503060305020303" pitchFamily="18" charset="0"/>
              </a:rPr>
              <a:t>Advantages of Wheat as a Comparison Commodity</a:t>
            </a:r>
          </a:p>
          <a:p>
            <a:pPr lvl="1"/>
            <a:r>
              <a:rPr lang="en-US" dirty="0" smtClean="0">
                <a:solidFill>
                  <a:srgbClr val="C00000"/>
                </a:solidFill>
                <a:latin typeface="Bell MT" panose="02020503060305020303" pitchFamily="18" charset="0"/>
              </a:rPr>
              <a:t>Takes Care of Storage and Transport Cost Shifts</a:t>
            </a:r>
          </a:p>
          <a:p>
            <a:r>
              <a:rPr lang="en-US" dirty="0" smtClean="0">
                <a:solidFill>
                  <a:srgbClr val="C00000"/>
                </a:solidFill>
                <a:latin typeface="Bell MT" panose="02020503060305020303" pitchFamily="18" charset="0"/>
              </a:rPr>
              <a:t>No Significant Demand Shift Across Pre and Post Reform Period.  </a:t>
            </a:r>
          </a:p>
          <a:p>
            <a:pPr lvl="1"/>
            <a:r>
              <a:rPr lang="en-US" dirty="0" smtClean="0">
                <a:solidFill>
                  <a:srgbClr val="C00000"/>
                </a:solidFill>
                <a:latin typeface="Bell MT" panose="02020503060305020303" pitchFamily="18" charset="0"/>
              </a:rPr>
              <a:t>GDP growth rate for 2006-2010 is 6.2 percent, and 6.5 percent for 2011-212.</a:t>
            </a:r>
          </a:p>
          <a:p>
            <a:r>
              <a:rPr lang="en-US" dirty="0" smtClean="0">
                <a:solidFill>
                  <a:srgbClr val="C00000"/>
                </a:solidFill>
                <a:latin typeface="Bell MT" panose="02020503060305020303" pitchFamily="18" charset="0"/>
              </a:rPr>
              <a:t>Testing Parallel Trend</a:t>
            </a:r>
          </a:p>
          <a:p>
            <a:pPr lvl="1"/>
            <a:r>
              <a:rPr lang="en-US" dirty="0" smtClean="0">
                <a:solidFill>
                  <a:srgbClr val="C00000"/>
                </a:solidFill>
                <a:latin typeface="Bell MT" panose="02020503060305020303" pitchFamily="18" charset="0"/>
              </a:rPr>
              <a:t>Placebo Dating of the Reform: Midpoint of the Pre-intervention Sample</a:t>
            </a:r>
            <a:endParaRPr lang="en-US" dirty="0">
              <a:solidFill>
                <a:srgbClr val="C00000"/>
              </a:solidFill>
              <a:latin typeface="Bell MT" panose="02020503060305020303" pitchFamily="18" charset="0"/>
            </a:endParaRPr>
          </a:p>
        </p:txBody>
      </p:sp>
    </p:spTree>
    <p:extLst>
      <p:ext uri="{BB962C8B-B14F-4D97-AF65-F5344CB8AC3E}">
        <p14:creationId xmlns:p14="http://schemas.microsoft.com/office/powerpoint/2010/main" val="26920493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tx2"/>
                </a:solidFill>
                <a:latin typeface="Bell MT" panose="02020503060305020303" pitchFamily="18" charset="0"/>
              </a:rPr>
              <a:t>The Data</a:t>
            </a:r>
            <a:endParaRPr lang="en-US" sz="3600" dirty="0">
              <a:solidFill>
                <a:schemeClr val="tx2"/>
              </a:solidFill>
              <a:latin typeface="Bell MT" panose="02020503060305020303" pitchFamily="18" charset="0"/>
            </a:endParaRPr>
          </a:p>
        </p:txBody>
      </p:sp>
      <p:sp>
        <p:nvSpPr>
          <p:cNvPr id="3" name="Content Placeholder 2"/>
          <p:cNvSpPr>
            <a:spLocks noGrp="1"/>
          </p:cNvSpPr>
          <p:nvPr>
            <p:ph idx="1"/>
          </p:nvPr>
        </p:nvSpPr>
        <p:spPr/>
        <p:txBody>
          <a:bodyPr/>
          <a:lstStyle/>
          <a:p>
            <a:r>
              <a:rPr lang="en-US" dirty="0" smtClean="0">
                <a:solidFill>
                  <a:srgbClr val="C00000"/>
                </a:solidFill>
                <a:latin typeface="Bell MT" panose="02020503060305020303" pitchFamily="18" charset="0"/>
              </a:rPr>
              <a:t>We Use Daily Price Data from Department of Agricultural Marketing (DAM)</a:t>
            </a:r>
          </a:p>
          <a:p>
            <a:r>
              <a:rPr lang="en-US" dirty="0" smtClean="0">
                <a:solidFill>
                  <a:srgbClr val="C00000"/>
                </a:solidFill>
                <a:latin typeface="Bell MT" panose="02020503060305020303" pitchFamily="18" charset="0"/>
              </a:rPr>
              <a:t>Crude Palm Price from Malaysian Palm Board</a:t>
            </a:r>
          </a:p>
          <a:p>
            <a:r>
              <a:rPr lang="en-US" dirty="0" smtClean="0">
                <a:solidFill>
                  <a:srgbClr val="C00000"/>
                </a:solidFill>
                <a:latin typeface="Bell MT" panose="02020503060305020303" pitchFamily="18" charset="0"/>
              </a:rPr>
              <a:t>Spans January 24, 2008 to October 4, 2012</a:t>
            </a:r>
          </a:p>
          <a:p>
            <a:r>
              <a:rPr lang="en-US" dirty="0" smtClean="0">
                <a:solidFill>
                  <a:srgbClr val="C00000"/>
                </a:solidFill>
                <a:latin typeface="Bell MT" panose="02020503060305020303" pitchFamily="18" charset="0"/>
              </a:rPr>
              <a:t>Our Sample Consists of 966 Days across 57 Months</a:t>
            </a:r>
          </a:p>
          <a:p>
            <a:pPr lvl="1"/>
            <a:r>
              <a:rPr lang="en-US" dirty="0" smtClean="0">
                <a:solidFill>
                  <a:srgbClr val="C00000"/>
                </a:solidFill>
                <a:latin typeface="Bell MT" panose="02020503060305020303" pitchFamily="18" charset="0"/>
              </a:rPr>
              <a:t>Because of Some Missing Observations</a:t>
            </a:r>
            <a:endParaRPr lang="en-US" dirty="0">
              <a:solidFill>
                <a:srgbClr val="C00000"/>
              </a:solidFill>
              <a:latin typeface="Bell MT" panose="02020503060305020303" pitchFamily="18" charset="0"/>
            </a:endParaRPr>
          </a:p>
        </p:txBody>
      </p:sp>
    </p:spTree>
    <p:extLst>
      <p:ext uri="{BB962C8B-B14F-4D97-AF65-F5344CB8AC3E}">
        <p14:creationId xmlns:p14="http://schemas.microsoft.com/office/powerpoint/2010/main" val="33036873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Bell MT" panose="02020503060305020303" pitchFamily="18" charset="0"/>
              </a:rPr>
              <a:t>Effects of Reform on Prices </a:t>
            </a:r>
            <a:endParaRPr lang="en-US" sz="3600" dirty="0">
              <a:latin typeface="Bell MT" panose="02020503060305020303" pitchFamily="18" charset="0"/>
            </a:endParaRPr>
          </a:p>
        </p:txBody>
      </p:sp>
      <p:pic>
        <p:nvPicPr>
          <p:cNvPr id="4" name="Content Placeholder 3"/>
          <p:cNvPicPr>
            <a:picLocks noGrp="1"/>
          </p:cNvPicPr>
          <p:nvPr>
            <p:ph idx="1"/>
          </p:nvPr>
        </p:nvPicPr>
        <p:blipFill>
          <a:blip r:embed="rId2" cstate="print"/>
          <a:srcRect/>
          <a:stretch>
            <a:fillRect/>
          </a:stretch>
        </p:blipFill>
        <p:spPr bwMode="auto">
          <a:xfrm>
            <a:off x="2013474" y="1990432"/>
            <a:ext cx="5117051" cy="3745498"/>
          </a:xfrm>
          <a:prstGeom prst="rect">
            <a:avLst/>
          </a:prstGeom>
          <a:noFill/>
          <a:ln w="9525">
            <a:noFill/>
            <a:miter lim="800000"/>
            <a:headEnd/>
            <a:tailEnd/>
          </a:ln>
        </p:spPr>
      </p:pic>
    </p:spTree>
    <p:extLst>
      <p:ext uri="{BB962C8B-B14F-4D97-AF65-F5344CB8AC3E}">
        <p14:creationId xmlns:p14="http://schemas.microsoft.com/office/powerpoint/2010/main" val="25396743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tx2"/>
                </a:solidFill>
                <a:latin typeface="Bell MT" panose="02020503060305020303" pitchFamily="18" charset="0"/>
              </a:rPr>
              <a:t>Estimates from the DID Approach</a:t>
            </a:r>
            <a:endParaRPr lang="en-US" sz="3600" dirty="0">
              <a:solidFill>
                <a:schemeClr val="tx2"/>
              </a:solidFill>
              <a:latin typeface="Bell MT" panose="02020503060305020303" pitchFamily="18" charset="0"/>
            </a:endParaRPr>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1000" y="1219200"/>
            <a:ext cx="8305799" cy="518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442114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solidFill>
                  <a:schemeClr val="tx2"/>
                </a:solidFill>
                <a:latin typeface="Bell MT" panose="02020503060305020303" pitchFamily="18" charset="0"/>
              </a:rPr>
              <a:t>Testing the Parallel Trend Assumption:</a:t>
            </a:r>
            <a:br>
              <a:rPr lang="en-US" sz="3600" dirty="0" smtClean="0">
                <a:solidFill>
                  <a:schemeClr val="tx2"/>
                </a:solidFill>
                <a:latin typeface="Bell MT" panose="02020503060305020303" pitchFamily="18" charset="0"/>
              </a:rPr>
            </a:br>
            <a:r>
              <a:rPr lang="en-US" sz="3600" dirty="0" smtClean="0">
                <a:solidFill>
                  <a:schemeClr val="tx2"/>
                </a:solidFill>
                <a:latin typeface="Bell MT" panose="02020503060305020303" pitchFamily="18" charset="0"/>
              </a:rPr>
              <a:t>Fictitious Reform Date in Pre-Reform Period </a:t>
            </a:r>
            <a:endParaRPr lang="en-US" sz="3600" dirty="0">
              <a:solidFill>
                <a:schemeClr val="tx2"/>
              </a:solidFill>
              <a:latin typeface="Bell MT" panose="02020503060305020303" pitchFamily="18" charset="0"/>
            </a:endParaRPr>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66862" y="1828800"/>
            <a:ext cx="6010275" cy="39298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220200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accent1">
                    <a:lumMod val="50000"/>
                  </a:schemeClr>
                </a:solidFill>
                <a:latin typeface="Bell MT" panose="02020503060305020303" pitchFamily="18" charset="0"/>
              </a:rPr>
              <a:t>Conclusions</a:t>
            </a:r>
            <a:endParaRPr lang="en-US" sz="3600" dirty="0">
              <a:solidFill>
                <a:schemeClr val="accent1">
                  <a:lumMod val="50000"/>
                </a:schemeClr>
              </a:solidFill>
              <a:latin typeface="Bell MT" panose="02020503060305020303" pitchFamily="18" charset="0"/>
            </a:endParaRPr>
          </a:p>
        </p:txBody>
      </p:sp>
      <p:sp>
        <p:nvSpPr>
          <p:cNvPr id="3" name="Content Placeholder 2"/>
          <p:cNvSpPr>
            <a:spLocks noGrp="1"/>
          </p:cNvSpPr>
          <p:nvPr>
            <p:ph idx="1"/>
          </p:nvPr>
        </p:nvSpPr>
        <p:spPr/>
        <p:txBody>
          <a:bodyPr>
            <a:normAutofit fontScale="77500" lnSpcReduction="20000"/>
          </a:bodyPr>
          <a:lstStyle/>
          <a:p>
            <a:r>
              <a:rPr lang="en-US" dirty="0" smtClean="0">
                <a:solidFill>
                  <a:srgbClr val="C00000"/>
                </a:solidFill>
                <a:latin typeface="Bell MT" panose="02020503060305020303" pitchFamily="18" charset="0"/>
              </a:rPr>
              <a:t>The Intercept of the Margin Equation has Increased and Pass-Through Has Declined After the Reform. </a:t>
            </a:r>
          </a:p>
          <a:p>
            <a:pPr lvl="1"/>
            <a:r>
              <a:rPr lang="en-US" dirty="0" smtClean="0">
                <a:solidFill>
                  <a:srgbClr val="C00000"/>
                </a:solidFill>
                <a:latin typeface="Bell MT" panose="02020503060305020303" pitchFamily="18" charset="0"/>
              </a:rPr>
              <a:t>The Wholesale Price Was 4.16 Tk. Higher which is 5 percent of average World Price, and 34 Percent of Margin</a:t>
            </a:r>
          </a:p>
          <a:p>
            <a:r>
              <a:rPr lang="en-US" dirty="0" smtClean="0">
                <a:solidFill>
                  <a:srgbClr val="C00000"/>
                </a:solidFill>
                <a:latin typeface="Bell MT" panose="02020503060305020303" pitchFamily="18" charset="0"/>
              </a:rPr>
              <a:t>Market Power of DOTs Alone Cannot Explain the Evidence Generated by the Policy Experiment, Because the Policy Model Based on DMR Predicts the Opposite. </a:t>
            </a:r>
          </a:p>
          <a:p>
            <a:r>
              <a:rPr lang="en-US" dirty="0" smtClean="0">
                <a:solidFill>
                  <a:srgbClr val="C00000"/>
                </a:solidFill>
                <a:latin typeface="Bell MT" panose="02020503060305020303" pitchFamily="18" charset="0"/>
              </a:rPr>
              <a:t>A Decline in Pass-through is Inconsistent with a Credit Cost Model.</a:t>
            </a:r>
          </a:p>
          <a:p>
            <a:r>
              <a:rPr lang="en-US" dirty="0" smtClean="0">
                <a:solidFill>
                  <a:srgbClr val="C00000"/>
                </a:solidFill>
                <a:latin typeface="Bell MT" panose="02020503060305020303" pitchFamily="18" charset="0"/>
              </a:rPr>
              <a:t>Evidence Consistent with a Model Where DOTs Relax Credit Constraints Faced by </a:t>
            </a:r>
            <a:r>
              <a:rPr lang="en-US" dirty="0" err="1" smtClean="0">
                <a:solidFill>
                  <a:srgbClr val="C00000"/>
                </a:solidFill>
                <a:latin typeface="Bell MT" panose="02020503060305020303" pitchFamily="18" charset="0"/>
              </a:rPr>
              <a:t>Wholsale</a:t>
            </a:r>
            <a:r>
              <a:rPr lang="en-US" dirty="0" smtClean="0">
                <a:solidFill>
                  <a:srgbClr val="C00000"/>
                </a:solidFill>
                <a:latin typeface="Bell MT" panose="02020503060305020303" pitchFamily="18" charset="0"/>
              </a:rPr>
              <a:t> Traders.</a:t>
            </a:r>
          </a:p>
        </p:txBody>
      </p:sp>
    </p:spTree>
    <p:extLst>
      <p:ext uri="{BB962C8B-B14F-4D97-AF65-F5344CB8AC3E}">
        <p14:creationId xmlns:p14="http://schemas.microsoft.com/office/powerpoint/2010/main" val="127164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sz="4000" dirty="0" smtClean="0">
                <a:solidFill>
                  <a:srgbClr val="002060"/>
                </a:solidFill>
                <a:latin typeface="Bell MT" panose="02020503060305020303" pitchFamily="18" charset="0"/>
              </a:rPr>
              <a:t>The Reform</a:t>
            </a:r>
            <a:endParaRPr lang="en-US" sz="4000" dirty="0">
              <a:solidFill>
                <a:srgbClr val="002060"/>
              </a:solidFill>
              <a:latin typeface="Bell MT" panose="02020503060305020303" pitchFamily="18" charset="0"/>
            </a:endParaRPr>
          </a:p>
        </p:txBody>
      </p:sp>
      <p:sp>
        <p:nvSpPr>
          <p:cNvPr id="3" name="Content Placeholder 2"/>
          <p:cNvSpPr>
            <a:spLocks noGrp="1"/>
          </p:cNvSpPr>
          <p:nvPr>
            <p:ph idx="1"/>
          </p:nvPr>
        </p:nvSpPr>
        <p:spPr/>
        <p:txBody>
          <a:bodyPr>
            <a:normAutofit fontScale="77500" lnSpcReduction="20000"/>
          </a:bodyPr>
          <a:lstStyle/>
          <a:p>
            <a:r>
              <a:rPr lang="en-US" sz="3600" dirty="0" smtClean="0">
                <a:solidFill>
                  <a:srgbClr val="C00000"/>
                </a:solidFill>
                <a:latin typeface="Bell MT" panose="02020503060305020303" pitchFamily="18" charset="0"/>
              </a:rPr>
              <a:t>Middlemen Called DO (Delivery Order) Traders (DOTs) were Banned In Edible Oils and Sugar Markets</a:t>
            </a:r>
          </a:p>
          <a:p>
            <a:r>
              <a:rPr lang="en-US" sz="3600" dirty="0" smtClean="0">
                <a:solidFill>
                  <a:srgbClr val="C00000"/>
                </a:solidFill>
                <a:latin typeface="Bell MT" panose="02020503060305020303" pitchFamily="18" charset="0"/>
              </a:rPr>
              <a:t>Our Focus is on Oils Market: Palm Oil (75 percent of Consumption)</a:t>
            </a:r>
          </a:p>
          <a:p>
            <a:r>
              <a:rPr lang="en-US" sz="3600" dirty="0" smtClean="0">
                <a:solidFill>
                  <a:srgbClr val="C00000"/>
                </a:solidFill>
                <a:latin typeface="Bell MT" panose="02020503060305020303" pitchFamily="18" charset="0"/>
              </a:rPr>
              <a:t>Refiners Were Asked to Appoint Dealers (SOTs)</a:t>
            </a:r>
            <a:endParaRPr lang="en-US" sz="3600" dirty="0">
              <a:solidFill>
                <a:srgbClr val="C00000"/>
              </a:solidFill>
              <a:latin typeface="Bell MT" panose="02020503060305020303" pitchFamily="18" charset="0"/>
            </a:endParaRPr>
          </a:p>
          <a:p>
            <a:r>
              <a:rPr lang="en-US" sz="3600" dirty="0" smtClean="0">
                <a:solidFill>
                  <a:srgbClr val="C00000"/>
                </a:solidFill>
                <a:latin typeface="Bell MT" panose="02020503060305020303" pitchFamily="18" charset="0"/>
              </a:rPr>
              <a:t> 7000 Wholesalers and Some DOTs were Appointed as Dealers or SOTs. So the Dealers are Primarily Wholesalers</a:t>
            </a:r>
          </a:p>
          <a:p>
            <a:r>
              <a:rPr lang="en-US" sz="3600" dirty="0" smtClean="0">
                <a:solidFill>
                  <a:srgbClr val="C00000"/>
                </a:solidFill>
                <a:latin typeface="Bell MT" panose="02020503060305020303" pitchFamily="18" charset="0"/>
              </a:rPr>
              <a:t>Refiners Sell Oil Directly to the Wholesalers (Dealers) After the Reform</a:t>
            </a:r>
          </a:p>
          <a:p>
            <a:pPr marL="0" indent="0">
              <a:buNone/>
            </a:pPr>
            <a:endParaRPr lang="en-US" sz="3600" dirty="0" smtClean="0">
              <a:solidFill>
                <a:srgbClr val="C00000"/>
              </a:solidFill>
              <a:latin typeface="Bell MT" panose="02020503060305020303" pitchFamily="18" charset="0"/>
            </a:endParaRPr>
          </a:p>
          <a:p>
            <a:endParaRPr lang="en-US" dirty="0"/>
          </a:p>
        </p:txBody>
      </p:sp>
    </p:spTree>
    <p:extLst>
      <p:ext uri="{BB962C8B-B14F-4D97-AF65-F5344CB8AC3E}">
        <p14:creationId xmlns:p14="http://schemas.microsoft.com/office/powerpoint/2010/main" val="17951788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002060"/>
                </a:solidFill>
                <a:latin typeface="Bell MT" panose="02020503060305020303" pitchFamily="18" charset="0"/>
              </a:rPr>
              <a:t>What is a DO?</a:t>
            </a:r>
            <a:endParaRPr lang="en-US" sz="3600" dirty="0">
              <a:solidFill>
                <a:srgbClr val="002060"/>
              </a:solidFill>
              <a:latin typeface="Bell MT" panose="02020503060305020303" pitchFamily="18" charset="0"/>
            </a:endParaRPr>
          </a:p>
        </p:txBody>
      </p:sp>
      <p:sp>
        <p:nvSpPr>
          <p:cNvPr id="3" name="Content Placeholder 2"/>
          <p:cNvSpPr>
            <a:spLocks noGrp="1"/>
          </p:cNvSpPr>
          <p:nvPr>
            <p:ph idx="1"/>
          </p:nvPr>
        </p:nvSpPr>
        <p:spPr/>
        <p:txBody>
          <a:bodyPr>
            <a:normAutofit fontScale="92500" lnSpcReduction="20000"/>
          </a:bodyPr>
          <a:lstStyle/>
          <a:p>
            <a:r>
              <a:rPr lang="en-US" dirty="0">
                <a:solidFill>
                  <a:srgbClr val="C00000"/>
                </a:solidFill>
                <a:latin typeface="Bell MT" panose="02020503060305020303" pitchFamily="18" charset="0"/>
              </a:rPr>
              <a:t>A DO is a </a:t>
            </a:r>
            <a:r>
              <a:rPr lang="en-US" dirty="0" smtClean="0">
                <a:solidFill>
                  <a:srgbClr val="C00000"/>
                </a:solidFill>
                <a:latin typeface="Bell MT" panose="02020503060305020303" pitchFamily="18" charset="0"/>
              </a:rPr>
              <a:t>Piece </a:t>
            </a:r>
            <a:r>
              <a:rPr lang="en-US" dirty="0">
                <a:solidFill>
                  <a:srgbClr val="C00000"/>
                </a:solidFill>
                <a:latin typeface="Bell MT" panose="02020503060305020303" pitchFamily="18" charset="0"/>
              </a:rPr>
              <a:t>of </a:t>
            </a:r>
            <a:r>
              <a:rPr lang="en-US" dirty="0" smtClean="0">
                <a:solidFill>
                  <a:srgbClr val="C00000"/>
                </a:solidFill>
                <a:latin typeface="Bell MT" panose="02020503060305020303" pitchFamily="18" charset="0"/>
              </a:rPr>
              <a:t>Paper Representing Payment </a:t>
            </a:r>
            <a:r>
              <a:rPr lang="en-US" dirty="0">
                <a:solidFill>
                  <a:srgbClr val="C00000"/>
                </a:solidFill>
                <a:latin typeface="Bell MT" panose="02020503060305020303" pitchFamily="18" charset="0"/>
              </a:rPr>
              <a:t>by a </a:t>
            </a:r>
            <a:r>
              <a:rPr lang="en-US" dirty="0" smtClean="0">
                <a:solidFill>
                  <a:srgbClr val="C00000"/>
                </a:solidFill>
                <a:latin typeface="Bell MT" panose="02020503060305020303" pitchFamily="18" charset="0"/>
              </a:rPr>
              <a:t>Trader </a:t>
            </a:r>
            <a:r>
              <a:rPr lang="en-US" dirty="0">
                <a:solidFill>
                  <a:srgbClr val="C00000"/>
                </a:solidFill>
                <a:latin typeface="Bell MT" panose="02020503060305020303" pitchFamily="18" charset="0"/>
              </a:rPr>
              <a:t>for the </a:t>
            </a:r>
            <a:r>
              <a:rPr lang="en-US" dirty="0" smtClean="0">
                <a:solidFill>
                  <a:srgbClr val="C00000"/>
                </a:solidFill>
                <a:latin typeface="Bell MT" panose="02020503060305020303" pitchFamily="18" charset="0"/>
              </a:rPr>
              <a:t>Right </a:t>
            </a:r>
            <a:r>
              <a:rPr lang="en-US" dirty="0">
                <a:solidFill>
                  <a:srgbClr val="C00000"/>
                </a:solidFill>
                <a:latin typeface="Bell MT" panose="02020503060305020303" pitchFamily="18" charset="0"/>
              </a:rPr>
              <a:t>to </a:t>
            </a:r>
            <a:r>
              <a:rPr lang="en-US" dirty="0" smtClean="0">
                <a:solidFill>
                  <a:srgbClr val="C00000"/>
                </a:solidFill>
                <a:latin typeface="Bell MT" panose="02020503060305020303" pitchFamily="18" charset="0"/>
              </a:rPr>
              <a:t>Pick Up Refined Oil </a:t>
            </a:r>
            <a:r>
              <a:rPr lang="en-US" dirty="0">
                <a:solidFill>
                  <a:srgbClr val="C00000"/>
                </a:solidFill>
                <a:latin typeface="Bell MT" panose="02020503060305020303" pitchFamily="18" charset="0"/>
              </a:rPr>
              <a:t>from a </a:t>
            </a:r>
            <a:r>
              <a:rPr lang="en-US" dirty="0" smtClean="0">
                <a:solidFill>
                  <a:srgbClr val="C00000"/>
                </a:solidFill>
                <a:latin typeface="Bell MT" panose="02020503060305020303" pitchFamily="18" charset="0"/>
              </a:rPr>
              <a:t>Refinery</a:t>
            </a:r>
            <a:r>
              <a:rPr lang="en-US" dirty="0">
                <a:solidFill>
                  <a:srgbClr val="C00000"/>
                </a:solidFill>
                <a:latin typeface="Bell MT" panose="02020503060305020303" pitchFamily="18" charset="0"/>
              </a:rPr>
              <a:t>, </a:t>
            </a:r>
            <a:r>
              <a:rPr lang="en-US" dirty="0" smtClean="0">
                <a:solidFill>
                  <a:srgbClr val="C00000"/>
                </a:solidFill>
                <a:latin typeface="Bell MT" panose="02020503060305020303" pitchFamily="18" charset="0"/>
              </a:rPr>
              <a:t>Which Can </a:t>
            </a:r>
            <a:r>
              <a:rPr lang="en-US" dirty="0">
                <a:solidFill>
                  <a:srgbClr val="C00000"/>
                </a:solidFill>
                <a:latin typeface="Bell MT" panose="02020503060305020303" pitchFamily="18" charset="0"/>
              </a:rPr>
              <a:t>be </a:t>
            </a:r>
            <a:r>
              <a:rPr lang="en-US" dirty="0" smtClean="0">
                <a:solidFill>
                  <a:srgbClr val="C00000"/>
                </a:solidFill>
                <a:latin typeface="Bell MT" panose="02020503060305020303" pitchFamily="18" charset="0"/>
              </a:rPr>
              <a:t>Resold </a:t>
            </a:r>
            <a:r>
              <a:rPr lang="en-US" dirty="0">
                <a:solidFill>
                  <a:srgbClr val="C00000"/>
                </a:solidFill>
                <a:latin typeface="Bell MT" panose="02020503060305020303" pitchFamily="18" charset="0"/>
              </a:rPr>
              <a:t>(eventually to a wholesaler who uses it to pick up the Oil from the Refiner</a:t>
            </a:r>
            <a:r>
              <a:rPr lang="en-US" dirty="0" smtClean="0">
                <a:solidFill>
                  <a:srgbClr val="C00000"/>
                </a:solidFill>
                <a:latin typeface="Bell MT" panose="02020503060305020303" pitchFamily="18" charset="0"/>
              </a:rPr>
              <a:t>)</a:t>
            </a:r>
          </a:p>
          <a:p>
            <a:r>
              <a:rPr lang="en-US" dirty="0" smtClean="0">
                <a:solidFill>
                  <a:srgbClr val="C00000"/>
                </a:solidFill>
                <a:latin typeface="Bell MT" panose="02020503060305020303" pitchFamily="18" charset="0"/>
              </a:rPr>
              <a:t>Not a Futures Contract: Payment Upfront, not at the Time of Execution. No Settlement at the end of the Day.</a:t>
            </a:r>
          </a:p>
          <a:p>
            <a:r>
              <a:rPr lang="en-US" dirty="0" smtClean="0">
                <a:solidFill>
                  <a:srgbClr val="C00000"/>
                </a:solidFill>
                <a:latin typeface="Bell MT" panose="02020503060305020303" pitchFamily="18" charset="0"/>
              </a:rPr>
              <a:t>Not a Forward Contract: Flexible Contract Execution. Bear Less Price Risk Compared to a Standard Forward Contract </a:t>
            </a:r>
          </a:p>
          <a:p>
            <a:pPr marL="0" indent="0">
              <a:buNone/>
            </a:pPr>
            <a:endParaRPr lang="en-US" dirty="0">
              <a:solidFill>
                <a:srgbClr val="C00000"/>
              </a:solidFill>
              <a:latin typeface="Bell MT" panose="02020503060305020303" pitchFamily="18" charset="0"/>
            </a:endParaRPr>
          </a:p>
        </p:txBody>
      </p:sp>
    </p:spTree>
    <p:extLst>
      <p:ext uri="{BB962C8B-B14F-4D97-AF65-F5344CB8AC3E}">
        <p14:creationId xmlns:p14="http://schemas.microsoft.com/office/powerpoint/2010/main" val="13995308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2060"/>
                </a:solidFill>
                <a:latin typeface="Bell MT" panose="02020503060305020303" pitchFamily="18" charset="0"/>
              </a:rPr>
              <a:t>Objectives of the Reform</a:t>
            </a:r>
            <a:endParaRPr lang="en-US" dirty="0">
              <a:solidFill>
                <a:srgbClr val="002060"/>
              </a:solidFill>
              <a:latin typeface="Bell MT" panose="02020503060305020303" pitchFamily="18" charset="0"/>
            </a:endParaRPr>
          </a:p>
        </p:txBody>
      </p:sp>
      <p:sp>
        <p:nvSpPr>
          <p:cNvPr id="3" name="Content Placeholder 2"/>
          <p:cNvSpPr>
            <a:spLocks noGrp="1"/>
          </p:cNvSpPr>
          <p:nvPr>
            <p:ph idx="1"/>
          </p:nvPr>
        </p:nvSpPr>
        <p:spPr/>
        <p:txBody>
          <a:bodyPr>
            <a:normAutofit/>
          </a:bodyPr>
          <a:lstStyle/>
          <a:p>
            <a:r>
              <a:rPr lang="en-US" dirty="0" smtClean="0">
                <a:solidFill>
                  <a:srgbClr val="C00000"/>
                </a:solidFill>
                <a:latin typeface="Bell MT" panose="02020503060305020303" pitchFamily="18" charset="0"/>
              </a:rPr>
              <a:t>Reduce Wholesale and Retail Prices by Banning DOTs</a:t>
            </a:r>
          </a:p>
          <a:p>
            <a:r>
              <a:rPr lang="en-US" dirty="0" smtClean="0">
                <a:solidFill>
                  <a:srgbClr val="C00000"/>
                </a:solidFill>
                <a:latin typeface="Bell MT" panose="02020503060305020303" pitchFamily="18" charset="0"/>
              </a:rPr>
              <a:t>Implicit Hypothesis: Higher Prices are Due to Market Power of DOTs </a:t>
            </a:r>
          </a:p>
          <a:p>
            <a:r>
              <a:rPr lang="en-US" dirty="0" smtClean="0">
                <a:solidFill>
                  <a:srgbClr val="C00000"/>
                </a:solidFill>
                <a:latin typeface="Bell MT" panose="02020503060305020303" pitchFamily="18" charset="0"/>
              </a:rPr>
              <a:t>Implicit Policy Model: </a:t>
            </a:r>
          </a:p>
          <a:p>
            <a:pPr lvl="1"/>
            <a:r>
              <a:rPr lang="en-US" dirty="0" smtClean="0">
                <a:solidFill>
                  <a:srgbClr val="C00000"/>
                </a:solidFill>
                <a:latin typeface="Bell MT" panose="02020503060305020303" pitchFamily="18" charset="0"/>
              </a:rPr>
              <a:t>Double Marginalization of Rents, Arising from Market Power of the DOTs</a:t>
            </a:r>
            <a:endParaRPr lang="en-US" dirty="0">
              <a:solidFill>
                <a:srgbClr val="C00000"/>
              </a:solidFill>
              <a:latin typeface="Bell MT" panose="02020503060305020303" pitchFamily="18" charset="0"/>
            </a:endParaRPr>
          </a:p>
        </p:txBody>
      </p:sp>
    </p:spTree>
    <p:extLst>
      <p:ext uri="{BB962C8B-B14F-4D97-AF65-F5344CB8AC3E}">
        <p14:creationId xmlns:p14="http://schemas.microsoft.com/office/powerpoint/2010/main" val="13418855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Bell MT" panose="02020503060305020303" pitchFamily="18" charset="0"/>
              </a:rPr>
              <a:t>Questions Addressed in This Paper</a:t>
            </a:r>
            <a:endParaRPr lang="en-US" sz="3600" dirty="0">
              <a:latin typeface="Bell MT" panose="02020503060305020303" pitchFamily="18" charset="0"/>
            </a:endParaRPr>
          </a:p>
        </p:txBody>
      </p:sp>
      <p:sp>
        <p:nvSpPr>
          <p:cNvPr id="3" name="Content Placeholder 2"/>
          <p:cNvSpPr>
            <a:spLocks noGrp="1"/>
          </p:cNvSpPr>
          <p:nvPr>
            <p:ph idx="1"/>
          </p:nvPr>
        </p:nvSpPr>
        <p:spPr/>
        <p:txBody>
          <a:bodyPr>
            <a:normAutofit/>
          </a:bodyPr>
          <a:lstStyle/>
          <a:p>
            <a:r>
              <a:rPr lang="en-US" dirty="0" smtClean="0">
                <a:solidFill>
                  <a:srgbClr val="C00000"/>
                </a:solidFill>
                <a:latin typeface="Bell MT" panose="02020503060305020303" pitchFamily="18" charset="0"/>
              </a:rPr>
              <a:t>Did </a:t>
            </a:r>
            <a:r>
              <a:rPr lang="en-US" dirty="0">
                <a:solidFill>
                  <a:srgbClr val="C00000"/>
                </a:solidFill>
                <a:latin typeface="Bell MT" panose="02020503060305020303" pitchFamily="18" charset="0"/>
              </a:rPr>
              <a:t>the Reform Reduce Marketing </a:t>
            </a:r>
            <a:r>
              <a:rPr lang="en-US" dirty="0" smtClean="0">
                <a:solidFill>
                  <a:srgbClr val="C00000"/>
                </a:solidFill>
                <a:latin typeface="Bell MT" panose="02020503060305020303" pitchFamily="18" charset="0"/>
              </a:rPr>
              <a:t>Margins and Wholesale and Retail Prices?</a:t>
            </a:r>
          </a:p>
          <a:p>
            <a:r>
              <a:rPr lang="en-US" dirty="0" smtClean="0">
                <a:solidFill>
                  <a:srgbClr val="C00000"/>
                </a:solidFill>
                <a:latin typeface="Bell MT" panose="02020503060305020303" pitchFamily="18" charset="0"/>
              </a:rPr>
              <a:t>Consider Alternative Models of DOTs Role and the Trade-offs Involved </a:t>
            </a:r>
          </a:p>
          <a:p>
            <a:r>
              <a:rPr lang="en-US" dirty="0" smtClean="0">
                <a:solidFill>
                  <a:srgbClr val="C00000"/>
                </a:solidFill>
                <a:latin typeface="Bell MT" panose="02020503060305020303" pitchFamily="18" charset="0"/>
              </a:rPr>
              <a:t>Exploit the Policy Experiment to Understand the Role Played by Marketing Intermediaries in Developing Countries</a:t>
            </a:r>
            <a:endParaRPr lang="en-US" dirty="0">
              <a:solidFill>
                <a:srgbClr val="C00000"/>
              </a:solidFill>
              <a:latin typeface="Bell MT" panose="02020503060305020303" pitchFamily="18" charset="0"/>
            </a:endParaRPr>
          </a:p>
          <a:p>
            <a:pPr marL="0" indent="0">
              <a:buNone/>
            </a:pPr>
            <a:endParaRPr lang="en-US" dirty="0"/>
          </a:p>
        </p:txBody>
      </p:sp>
    </p:spTree>
    <p:extLst>
      <p:ext uri="{BB962C8B-B14F-4D97-AF65-F5344CB8AC3E}">
        <p14:creationId xmlns:p14="http://schemas.microsoft.com/office/powerpoint/2010/main" val="36203538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chemeClr val="tx2"/>
                </a:solidFill>
                <a:latin typeface="Bell MT" panose="02020503060305020303" pitchFamily="18" charset="0"/>
              </a:rPr>
              <a:t>Models of Edible Oils Market</a:t>
            </a:r>
            <a:endParaRPr lang="en-US" sz="3200" dirty="0">
              <a:solidFill>
                <a:schemeClr val="tx2"/>
              </a:solidFill>
              <a:latin typeface="Bell MT" panose="02020503060305020303" pitchFamily="18" charset="0"/>
            </a:endParaRPr>
          </a:p>
        </p:txBody>
      </p:sp>
      <p:sp>
        <p:nvSpPr>
          <p:cNvPr id="3" name="Content Placeholder 2"/>
          <p:cNvSpPr>
            <a:spLocks noGrp="1"/>
          </p:cNvSpPr>
          <p:nvPr>
            <p:ph idx="1"/>
          </p:nvPr>
        </p:nvSpPr>
        <p:spPr>
          <a:xfrm>
            <a:off x="457200" y="1600200"/>
            <a:ext cx="8686800" cy="5257800"/>
          </a:xfrm>
        </p:spPr>
        <p:txBody>
          <a:bodyPr/>
          <a:lstStyle/>
          <a:p>
            <a:r>
              <a:rPr lang="en-US" dirty="0">
                <a:solidFill>
                  <a:srgbClr val="C00000"/>
                </a:solidFill>
                <a:latin typeface="Bell MT" panose="02020503060305020303" pitchFamily="18" charset="0"/>
              </a:rPr>
              <a:t>The Consumer Side is Modelled by a Bulow-</a:t>
            </a:r>
            <a:r>
              <a:rPr lang="en-US" dirty="0" err="1">
                <a:solidFill>
                  <a:srgbClr val="C00000"/>
                </a:solidFill>
                <a:latin typeface="Bell MT" panose="02020503060305020303" pitchFamily="18" charset="0"/>
              </a:rPr>
              <a:t>Pfleiderer</a:t>
            </a:r>
            <a:r>
              <a:rPr lang="en-US" dirty="0">
                <a:solidFill>
                  <a:srgbClr val="C00000"/>
                </a:solidFill>
                <a:latin typeface="Bell MT" panose="02020503060305020303" pitchFamily="18" charset="0"/>
              </a:rPr>
              <a:t> (1983) Demand </a:t>
            </a:r>
            <a:r>
              <a:rPr lang="en-US" dirty="0" smtClean="0">
                <a:solidFill>
                  <a:srgbClr val="C00000"/>
                </a:solidFill>
                <a:latin typeface="Bell MT" panose="02020503060305020303" pitchFamily="18" charset="0"/>
              </a:rPr>
              <a:t>Function:</a:t>
            </a:r>
          </a:p>
          <a:p>
            <a:pPr marL="0" indent="0">
              <a:buNone/>
            </a:pPr>
            <a:endParaRPr lang="en-US" dirty="0">
              <a:solidFill>
                <a:srgbClr val="C00000"/>
              </a:solidFill>
              <a:latin typeface="Bell MT" panose="02020503060305020303" pitchFamily="18" charset="0"/>
            </a:endParaRPr>
          </a:p>
          <a:p>
            <a:endParaRPr lang="en-US" dirty="0" smtClean="0">
              <a:solidFill>
                <a:srgbClr val="C00000"/>
              </a:solidFill>
              <a:latin typeface="Bell MT" panose="02020503060305020303" pitchFamily="18" charset="0"/>
            </a:endParaRPr>
          </a:p>
          <a:p>
            <a:endParaRPr lang="en-US" dirty="0" smtClean="0">
              <a:solidFill>
                <a:srgbClr val="C00000"/>
              </a:solidFill>
              <a:latin typeface="Bell MT" panose="02020503060305020303" pitchFamily="18" charset="0"/>
            </a:endParaRPr>
          </a:p>
          <a:p>
            <a:r>
              <a:rPr lang="en-US" dirty="0" smtClean="0">
                <a:solidFill>
                  <a:srgbClr val="C00000"/>
                </a:solidFill>
                <a:latin typeface="Bell MT" panose="02020503060305020303" pitchFamily="18" charset="0"/>
              </a:rPr>
              <a:t> Wholesalers Compete Bertrand</a:t>
            </a:r>
          </a:p>
          <a:p>
            <a:endParaRPr lang="en-US" dirty="0" smtClean="0">
              <a:solidFill>
                <a:srgbClr val="C00000"/>
              </a:solidFill>
              <a:latin typeface="Bell MT" panose="02020503060305020303" pitchFamily="18" charset="0"/>
            </a:endParaRPr>
          </a:p>
          <a:p>
            <a:pPr marL="0" indent="0">
              <a:buNone/>
            </a:pPr>
            <a:endParaRPr lang="en-US" dirty="0" smtClean="0">
              <a:solidFill>
                <a:srgbClr val="C00000"/>
              </a:solidFill>
              <a:latin typeface="Bell MT" panose="02020503060305020303" pitchFamily="18" charset="0"/>
            </a:endParaRPr>
          </a:p>
          <a:p>
            <a:pPr marL="0" indent="0">
              <a:buNone/>
            </a:pPr>
            <a:endParaRPr lang="en-US" dirty="0" smtClean="0">
              <a:solidFill>
                <a:srgbClr val="C00000"/>
              </a:solidFill>
            </a:endParaRPr>
          </a:p>
          <a:p>
            <a:endParaRPr lang="en-US"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5356746"/>
            <a:ext cx="2871787"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2743200"/>
            <a:ext cx="5867400" cy="144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433614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tx2">
                    <a:lumMod val="50000"/>
                  </a:schemeClr>
                </a:solidFill>
                <a:latin typeface="Bell MT" panose="02020503060305020303" pitchFamily="18" charset="0"/>
              </a:rPr>
              <a:t>Low Interest Supplier Credit</a:t>
            </a:r>
            <a:endParaRPr lang="en-US" sz="3600" dirty="0">
              <a:solidFill>
                <a:schemeClr val="tx2">
                  <a:lumMod val="50000"/>
                </a:schemeClr>
              </a:solidFill>
              <a:latin typeface="Bell MT" panose="02020503060305020303" pitchFamily="18" charset="0"/>
            </a:endParaRPr>
          </a:p>
        </p:txBody>
      </p:sp>
      <p:sp>
        <p:nvSpPr>
          <p:cNvPr id="3" name="Content Placeholder 2"/>
          <p:cNvSpPr>
            <a:spLocks noGrp="1"/>
          </p:cNvSpPr>
          <p:nvPr>
            <p:ph idx="1"/>
          </p:nvPr>
        </p:nvSpPr>
        <p:spPr/>
        <p:txBody>
          <a:bodyPr>
            <a:normAutofit lnSpcReduction="10000"/>
          </a:bodyPr>
          <a:lstStyle/>
          <a:p>
            <a:r>
              <a:rPr lang="en-US" dirty="0" smtClean="0">
                <a:solidFill>
                  <a:srgbClr val="C00000"/>
                </a:solidFill>
                <a:latin typeface="Bell MT" panose="02020503060305020303" pitchFamily="18" charset="0"/>
              </a:rPr>
              <a:t>The DOTs Provide Oil on Credit and Charge a Price Accounting for the Interest Costs </a:t>
            </a:r>
            <a:endParaRPr lang="en-US" dirty="0">
              <a:solidFill>
                <a:srgbClr val="C00000"/>
              </a:solidFill>
              <a:latin typeface="Bell MT" panose="02020503060305020303" pitchFamily="18" charset="0"/>
            </a:endParaRPr>
          </a:p>
          <a:p>
            <a:r>
              <a:rPr lang="en-US" dirty="0" smtClean="0">
                <a:solidFill>
                  <a:srgbClr val="C00000"/>
                </a:solidFill>
                <a:latin typeface="Bell MT" panose="02020503060305020303" pitchFamily="18" charset="0"/>
              </a:rPr>
              <a:t>The DOTs Charge the Deposit Interest Rate on Supplier Credit. After Reform, the Traders can Borrow from Banks, but at a Higher Interest Rate </a:t>
            </a:r>
          </a:p>
          <a:p>
            <a:r>
              <a:rPr lang="en-US" dirty="0" smtClean="0">
                <a:solidFill>
                  <a:srgbClr val="C00000"/>
                </a:solidFill>
                <a:latin typeface="Bell MT" panose="02020503060305020303" pitchFamily="18" charset="0"/>
              </a:rPr>
              <a:t>No Credit Rationing by DOTs or Banks</a:t>
            </a:r>
          </a:p>
          <a:p>
            <a:r>
              <a:rPr lang="en-US" dirty="0" smtClean="0">
                <a:solidFill>
                  <a:srgbClr val="C00000"/>
                </a:solidFill>
                <a:latin typeface="Bell MT" panose="02020503060305020303" pitchFamily="18" charset="0"/>
              </a:rPr>
              <a:t>The DOTs and the Refiners Hold Market Power (</a:t>
            </a:r>
            <a:r>
              <a:rPr lang="en-US" dirty="0" err="1" smtClean="0">
                <a:solidFill>
                  <a:srgbClr val="C00000"/>
                </a:solidFill>
                <a:latin typeface="Bell MT" panose="02020503060305020303" pitchFamily="18" charset="0"/>
              </a:rPr>
              <a:t>Cournot</a:t>
            </a:r>
            <a:r>
              <a:rPr lang="en-US" dirty="0" smtClean="0">
                <a:solidFill>
                  <a:srgbClr val="C00000"/>
                </a:solidFill>
                <a:latin typeface="Bell MT" panose="02020503060305020303" pitchFamily="18" charset="0"/>
              </a:rPr>
              <a:t> Competition).</a:t>
            </a:r>
          </a:p>
          <a:p>
            <a:pPr marL="0" indent="0">
              <a:buNone/>
            </a:pPr>
            <a:endParaRPr lang="en-US" dirty="0" smtClean="0">
              <a:solidFill>
                <a:srgbClr val="FF0000"/>
              </a:solidFill>
              <a:latin typeface="Bell MT" panose="02020503060305020303" pitchFamily="18" charset="0"/>
            </a:endParaRPr>
          </a:p>
          <a:p>
            <a:pPr marL="0" indent="0">
              <a:buNone/>
            </a:pPr>
            <a:endParaRPr lang="en-US" dirty="0">
              <a:latin typeface="Bell MT" panose="02020503060305020303" pitchFamily="18" charset="0"/>
            </a:endParaRPr>
          </a:p>
        </p:txBody>
      </p:sp>
    </p:spTree>
    <p:extLst>
      <p:ext uri="{BB962C8B-B14F-4D97-AF65-F5344CB8AC3E}">
        <p14:creationId xmlns:p14="http://schemas.microsoft.com/office/powerpoint/2010/main" val="17939658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fontScale="90000"/>
          </a:bodyPr>
          <a:lstStyle/>
          <a:p>
            <a:r>
              <a:rPr lang="en-US" sz="3600" dirty="0" smtClean="0">
                <a:solidFill>
                  <a:schemeClr val="tx2"/>
                </a:solidFill>
                <a:latin typeface="Bell MT" panose="02020503060305020303" pitchFamily="18" charset="0"/>
              </a:rPr>
              <a:t> </a:t>
            </a:r>
            <a:br>
              <a:rPr lang="en-US" sz="3600" dirty="0" smtClean="0">
                <a:solidFill>
                  <a:schemeClr val="tx2"/>
                </a:solidFill>
                <a:latin typeface="Bell MT" panose="02020503060305020303" pitchFamily="18" charset="0"/>
              </a:rPr>
            </a:br>
            <a:r>
              <a:rPr lang="en-US" sz="3600" dirty="0" smtClean="0">
                <a:solidFill>
                  <a:schemeClr val="tx2"/>
                </a:solidFill>
                <a:latin typeface="Bell MT" panose="02020503060305020303" pitchFamily="18" charset="0"/>
              </a:rPr>
              <a:t>Low Interest Cost Model with DOTs </a:t>
            </a:r>
            <a:endParaRPr lang="en-US" sz="3600" dirty="0">
              <a:solidFill>
                <a:schemeClr val="tx2"/>
              </a:solidFill>
              <a:latin typeface="Bell MT" panose="02020503060305020303" pitchFamily="18" charset="0"/>
            </a:endParaRPr>
          </a:p>
        </p:txBody>
      </p:sp>
      <p:sp>
        <p:nvSpPr>
          <p:cNvPr id="3" name="Content Placeholder 2"/>
          <p:cNvSpPr>
            <a:spLocks noGrp="1"/>
          </p:cNvSpPr>
          <p:nvPr>
            <p:ph idx="1"/>
          </p:nvPr>
        </p:nvSpPr>
        <p:spPr>
          <a:xfrm>
            <a:off x="457200" y="1295400"/>
            <a:ext cx="8534400" cy="5410200"/>
          </a:xfrm>
        </p:spPr>
        <p:txBody>
          <a:bodyPr/>
          <a:lstStyle/>
          <a:p>
            <a:r>
              <a:rPr lang="en-US" dirty="0" smtClean="0">
                <a:solidFill>
                  <a:srgbClr val="C00000"/>
                </a:solidFill>
                <a:latin typeface="Bell MT" panose="02020503060305020303" pitchFamily="18" charset="0"/>
              </a:rPr>
              <a:t>A DOT’s Optimization Problem:</a:t>
            </a:r>
          </a:p>
          <a:p>
            <a:pPr marL="0" indent="0">
              <a:buNone/>
            </a:pPr>
            <a:endParaRPr lang="en-US" dirty="0">
              <a:solidFill>
                <a:srgbClr val="C00000"/>
              </a:solidFill>
              <a:latin typeface="Bell MT" panose="02020503060305020303" pitchFamily="18" charset="0"/>
            </a:endParaRPr>
          </a:p>
          <a:p>
            <a:pPr marL="0" indent="0">
              <a:buNone/>
            </a:pPr>
            <a:endParaRPr lang="en-US" dirty="0" smtClean="0">
              <a:solidFill>
                <a:srgbClr val="C00000"/>
              </a:solidFill>
              <a:latin typeface="Bell MT" panose="02020503060305020303" pitchFamily="18" charset="0"/>
            </a:endParaRPr>
          </a:p>
          <a:p>
            <a:endParaRPr lang="en-US" dirty="0" smtClean="0">
              <a:solidFill>
                <a:srgbClr val="C00000"/>
              </a:solidFill>
              <a:latin typeface="Bell MT" panose="02020503060305020303" pitchFamily="18" charset="0"/>
            </a:endParaRPr>
          </a:p>
          <a:p>
            <a:r>
              <a:rPr lang="en-US" dirty="0" smtClean="0">
                <a:solidFill>
                  <a:srgbClr val="C00000"/>
                </a:solidFill>
                <a:latin typeface="Bell MT" panose="02020503060305020303" pitchFamily="18" charset="0"/>
              </a:rPr>
              <a:t>The Inverse Demand Function Faced by the DOTs:</a:t>
            </a:r>
          </a:p>
          <a:p>
            <a:pPr marL="0" indent="0">
              <a:buNone/>
            </a:pPr>
            <a:endParaRPr lang="en-US" dirty="0" smtClean="0">
              <a:solidFill>
                <a:srgbClr val="C00000"/>
              </a:solidFill>
              <a:latin typeface="Bell MT" panose="02020503060305020303" pitchFamily="18" charset="0"/>
            </a:endParaRPr>
          </a:p>
          <a:p>
            <a:pPr marL="0" indent="0">
              <a:buNone/>
            </a:pPr>
            <a:endParaRPr lang="en-US" dirty="0">
              <a:solidFill>
                <a:srgbClr val="C00000"/>
              </a:solidFill>
              <a:latin typeface="Bell MT" panose="02020503060305020303" pitchFamily="18" charset="0"/>
            </a:endParaRPr>
          </a:p>
        </p:txBody>
      </p:sp>
      <p:pic>
        <p:nvPicPr>
          <p:cNvPr id="4" name="Picture 3"/>
          <p:cNvPicPr>
            <a:picLocks noChangeAspect="1"/>
          </p:cNvPicPr>
          <p:nvPr/>
        </p:nvPicPr>
        <p:blipFill>
          <a:blip r:embed="rId2"/>
          <a:stretch>
            <a:fillRect/>
          </a:stretch>
        </p:blipFill>
        <p:spPr>
          <a:xfrm>
            <a:off x="1447800" y="2286000"/>
            <a:ext cx="6096000" cy="1295400"/>
          </a:xfrm>
          <a:prstGeom prst="rect">
            <a:avLst/>
          </a:prstGeom>
        </p:spPr>
      </p:pic>
      <p:pic>
        <p:nvPicPr>
          <p:cNvPr id="5" name="Picture 4"/>
          <p:cNvPicPr>
            <a:picLocks noChangeAspect="1"/>
          </p:cNvPicPr>
          <p:nvPr/>
        </p:nvPicPr>
        <p:blipFill>
          <a:blip r:embed="rId3"/>
          <a:stretch>
            <a:fillRect/>
          </a:stretch>
        </p:blipFill>
        <p:spPr>
          <a:xfrm>
            <a:off x="2209800" y="4953000"/>
            <a:ext cx="5029200" cy="990600"/>
          </a:xfrm>
          <a:prstGeom prst="rect">
            <a:avLst/>
          </a:prstGeom>
        </p:spPr>
      </p:pic>
    </p:spTree>
    <p:extLst>
      <p:ext uri="{BB962C8B-B14F-4D97-AF65-F5344CB8AC3E}">
        <p14:creationId xmlns:p14="http://schemas.microsoft.com/office/powerpoint/2010/main" val="23928231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6348</TotalTime>
  <Words>1416</Words>
  <Application>Microsoft Office PowerPoint</Application>
  <PresentationFormat>On-screen Show (4:3)</PresentationFormat>
  <Paragraphs>158</Paragraphs>
  <Slides>27</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Bell MT</vt:lpstr>
      <vt:lpstr>Calibri</vt:lpstr>
      <vt:lpstr>Office Theme</vt:lpstr>
      <vt:lpstr>   Do Consumers Benefit from Supply Chain Intermediaries? Evidence from a Policy Experiment in Edible Oils Market in Bangladesh  </vt:lpstr>
      <vt:lpstr>The Middlemen </vt:lpstr>
      <vt:lpstr>The Reform</vt:lpstr>
      <vt:lpstr>What is a DO?</vt:lpstr>
      <vt:lpstr>Objectives of the Reform</vt:lpstr>
      <vt:lpstr>Questions Addressed in This Paper</vt:lpstr>
      <vt:lpstr>Models of Edible Oils Market</vt:lpstr>
      <vt:lpstr>Low Interest Supplier Credit</vt:lpstr>
      <vt:lpstr>  Low Interest Cost Model with DOTs </vt:lpstr>
      <vt:lpstr>Pricing Equations </vt:lpstr>
      <vt:lpstr>Equilibrium Wholesale Prices With and Without DOTs in the Market </vt:lpstr>
      <vt:lpstr>Implications of the Low Cost Supplier Credit Model  </vt:lpstr>
      <vt:lpstr>Special Case: The “Policy Model”  </vt:lpstr>
      <vt:lpstr>Model 2: Credit Rationing </vt:lpstr>
      <vt:lpstr>Model 2: Credit Rationing </vt:lpstr>
      <vt:lpstr>Credit Rationing (Cont.)</vt:lpstr>
      <vt:lpstr>PowerPoint Presentation</vt:lpstr>
      <vt:lpstr>Credit Rationing Model (Cont.)</vt:lpstr>
      <vt:lpstr>Credit Rationing Model (Cont.)</vt:lpstr>
      <vt:lpstr>Effects of Reform: Predictions from Credit Rationing Model</vt:lpstr>
      <vt:lpstr>Theory Meets Data:  Discriminating Among Different Models </vt:lpstr>
      <vt:lpstr>Validity of the DID </vt:lpstr>
      <vt:lpstr>The Data</vt:lpstr>
      <vt:lpstr>Effects of Reform on Prices </vt:lpstr>
      <vt:lpstr>Estimates from the DID Approach</vt:lpstr>
      <vt:lpstr>Testing the Parallel Trend Assumption: Fictitious Reform Date in Pre-Reform Period </vt:lpstr>
      <vt:lpstr>Conclusions</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Prices and Marketing Intermediaries: Evidence from a Policy Experiment in Edible Oils Market in Bangladesh</dc:title>
  <dc:creator>Tahia Emran</dc:creator>
  <cp:lastModifiedBy>shahe emran</cp:lastModifiedBy>
  <cp:revision>487</cp:revision>
  <dcterms:created xsi:type="dcterms:W3CDTF">2014-10-31T00:18:28Z</dcterms:created>
  <dcterms:modified xsi:type="dcterms:W3CDTF">2016-01-02T01:57:00Z</dcterms:modified>
</cp:coreProperties>
</file>