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256" r:id="rId3"/>
    <p:sldId id="316" r:id="rId4"/>
  </p:sldIdLst>
  <p:sldSz cx="9144000" cy="6858000" type="screen4x3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66"/>
    <a:srgbClr val="0099FF"/>
    <a:srgbClr val="000066"/>
    <a:srgbClr val="0000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14" autoAdjust="0"/>
  </p:normalViewPr>
  <p:slideViewPr>
    <p:cSldViewPr>
      <p:cViewPr>
        <p:scale>
          <a:sx n="110" d="100"/>
          <a:sy n="110" d="100"/>
        </p:scale>
        <p:origin x="-160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70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543CD-4297-4F39-8874-94DC70675D24}" type="datetimeFigureOut">
              <a:rPr lang="it-IT" smtClean="0"/>
              <a:pPr/>
              <a:t>30/12/2015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6C577-4A71-46A3-9675-9502AF1444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5586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4298E-C7F2-4A9F-B45E-4EC38DB95C8F}" type="datetimeFigureOut">
              <a:rPr lang="it-IT" smtClean="0"/>
              <a:pPr/>
              <a:t>30/12/2015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2116B-0618-4172-B6DF-E57C5976B75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1855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2116B-0618-4172-B6DF-E57C5976B755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2116B-0618-4172-B6DF-E57C5976B755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8EDE-8442-472C-9A8C-2968262DB6FF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D5731-B42E-44D5-B328-7D66D8FB626F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8345E-E976-4552-8BC3-56183178B96C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3505-03F1-4FA5-8C71-DAE225445D5D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DA14-FC0F-4247-A4FA-D737395D3A07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5535-4B51-4F15-B103-DCD0E88118F8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BC163-7DF3-4DAA-B29D-505F0DA10F51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73EA-ED47-4FD4-873C-9AFBEEF8783E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2C0A-3E07-4480-8BAF-8DAF815B751E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B88C-3141-4268-9951-6EA6FA8BADC7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11C8-E422-4CD3-AE95-90A0329320D5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3050" indent="-273050">
              <a:buSzPct val="125000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627063" indent="-271463"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982663" indent="-258763">
              <a:buSzPct val="90000"/>
              <a:buFont typeface="Courier New" pitchFamily="49" charset="0"/>
              <a:buChar char="o"/>
              <a:defRPr sz="16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755576" y="6309320"/>
            <a:ext cx="31683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it-IT" dirty="0" smtClean="0"/>
              <a:t> Giovanna </a:t>
            </a:r>
            <a:r>
              <a:rPr lang="it-IT" dirty="0" err="1" smtClean="0"/>
              <a:t>Vertova</a:t>
            </a:r>
            <a:r>
              <a:rPr lang="it-IT" dirty="0" smtClean="0"/>
              <a:t>, Università di Bergamo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100392" y="6309320"/>
            <a:ext cx="586408" cy="365125"/>
          </a:xfrm>
        </p:spPr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8A755-B8C5-4F13-8B04-E7FF89D1A6FE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7C86-88D1-462A-A359-ED93B28D5A92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E6F1-D689-407D-800A-6A0FC8033302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9168-BDD4-42A4-A16E-7C208D6FF088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2F43-A9E5-4B15-B245-50EEE6A3EDFF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AFD92-0A27-4603-BD11-FC2186E1FCA4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378EA-9CCE-46AA-B37B-0CA42933CE97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B579-5CDD-4A97-B7F8-29FED3EF968C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5FFA-8286-4F4D-80E4-97447EF9DB34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C246-78CE-4D97-8CE0-7A5DD2AA572F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347864" y="630932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03F3C-4C66-451C-9545-1F621CCEB74E}" type="datetime1">
              <a:rPr lang="it-IT" smtClean="0"/>
              <a:pPr/>
              <a:t>30/12/2015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67544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100392" y="6309320"/>
            <a:ext cx="586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BD333-2EAB-4BD3-889A-17103EF9A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000099"/>
          </a:solidFill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B96CA-EB55-49B2-B02C-97159EAA77F8}" type="datetime1">
              <a:rPr lang="it-IT" smtClean="0"/>
              <a:pPr/>
              <a:t>30/12/2015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Giovanna Vertova, Università di Bergamo, 8/06/2011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7CF7F-E7E0-4454-97A6-51870EBD4C6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27584" y="980728"/>
            <a:ext cx="6912768" cy="1008112"/>
          </a:xfrm>
        </p:spPr>
        <p:txBody>
          <a:bodyPr>
            <a:normAutofit fontScale="90000"/>
          </a:bodyPr>
          <a:lstStyle/>
          <a:p>
            <a:r>
              <a:rPr lang="it-IT" sz="3600" dirty="0" smtClean="0">
                <a:solidFill>
                  <a:srgbClr val="000066"/>
                </a:solidFill>
              </a:rPr>
              <a:t>Università di Bergamo</a:t>
            </a:r>
            <a:r>
              <a:rPr lang="it-IT" sz="2800" dirty="0" smtClean="0">
                <a:solidFill>
                  <a:srgbClr val="FF0000"/>
                </a:solidFill>
              </a:rPr>
              <a:t/>
            </a:r>
            <a:br>
              <a:rPr lang="it-IT" sz="2800" dirty="0" smtClean="0">
                <a:solidFill>
                  <a:srgbClr val="FF0000"/>
                </a:solidFill>
              </a:rPr>
            </a:b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Picture 11" descr="Logo ufficiale Universi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20688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657682" y="2924944"/>
            <a:ext cx="7984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gender perspective of the crisis:</a:t>
            </a:r>
          </a:p>
          <a:p>
            <a:pPr algn="ctr"/>
            <a:r>
              <a:rPr lang="en-GB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Italian case</a:t>
            </a:r>
          </a:p>
          <a:p>
            <a:pPr algn="ctr"/>
            <a:endParaRPr lang="en-GB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GB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Giovanna Vertova</a:t>
            </a:r>
          </a:p>
          <a:p>
            <a:pPr algn="ctr"/>
            <a:r>
              <a:rPr lang="en-GB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giovanna.vertova@unibg.it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504938"/>
              </p:ext>
            </p:extLst>
          </p:nvPr>
        </p:nvGraphicFramePr>
        <p:xfrm>
          <a:off x="251520" y="260647"/>
          <a:ext cx="8640960" cy="64087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36104"/>
                <a:gridCol w="3096344"/>
                <a:gridCol w="2448272"/>
                <a:gridCol w="2160240"/>
              </a:tblGrid>
              <a:tr h="784912"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noProof="0" dirty="0"/>
                    </a:p>
                  </a:txBody>
                  <a:tcPr/>
                </a:tc>
              </a:tr>
              <a:tr h="1666732"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</a:tr>
              <a:tr h="1319023"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</a:tr>
              <a:tr h="1319023">
                <a:tc>
                  <a:txBody>
                    <a:bodyPr/>
                    <a:lstStyle/>
                    <a:p>
                      <a:endParaRPr lang="en-GB" sz="14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</a:tr>
              <a:tr h="1319023"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CasellaDiTesto 15"/>
          <p:cNvSpPr txBox="1"/>
          <p:nvPr/>
        </p:nvSpPr>
        <p:spPr>
          <a:xfrm>
            <a:off x="431540" y="1700808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PS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323528" y="2924944"/>
            <a:ext cx="828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Public SRS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23528" y="4444112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Familiar SRS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19461" y="5641275"/>
            <a:ext cx="828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Gender norms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313638" y="1177587"/>
            <a:ext cx="29163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u="sng" dirty="0" smtClean="0"/>
              <a:t>Quantitative inequalities</a:t>
            </a:r>
            <a:r>
              <a:rPr lang="en-GB" sz="1400" dirty="0" smtClean="0"/>
              <a:t>: lower female participation to labour market</a:t>
            </a:r>
          </a:p>
          <a:p>
            <a:pPr algn="ctr"/>
            <a:endParaRPr lang="en-GB" sz="1400" dirty="0"/>
          </a:p>
          <a:p>
            <a:pPr algn="ctr"/>
            <a:r>
              <a:rPr lang="en-GB" sz="1400" u="sng" dirty="0" smtClean="0"/>
              <a:t>Qualitative inequalities</a:t>
            </a:r>
            <a:r>
              <a:rPr lang="en-GB" sz="1400" dirty="0" smtClean="0"/>
              <a:t>:  occupational segregation, contractual inequality, gender pay gap, pension inequality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763688" y="2852936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Neoliberal agenda: privatization and commodification of public goods/services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1722327" y="4387473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Gendered (women for care and domestic labour)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1366067" y="5611483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Strong national differences (cultural beliefs, habits, traditions, </a:t>
            </a:r>
            <a:r>
              <a:rPr lang="en-GB" sz="1400" dirty="0" err="1" smtClean="0"/>
              <a:t>ect</a:t>
            </a:r>
            <a:r>
              <a:rPr lang="en-GB" sz="1400" dirty="0" smtClean="0"/>
              <a:t>.)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32447" y="1417149"/>
            <a:ext cx="2304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More male job loss</a:t>
            </a:r>
          </a:p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Occupational segregation as shielding mechanism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4499992" y="2950395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Fiscal stimulus packages without gender considerations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4391980" y="445627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Effects visible in the </a:t>
            </a:r>
          </a:p>
          <a:p>
            <a:pPr algn="ctr"/>
            <a:r>
              <a:rPr lang="en-GB" sz="1400" dirty="0" smtClean="0"/>
              <a:t>long-run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4391980" y="5672052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Bringing back the male </a:t>
            </a:r>
            <a:r>
              <a:rPr lang="en-GB" sz="1400" dirty="0"/>
              <a:t>breadwinner family </a:t>
            </a:r>
            <a:r>
              <a:rPr lang="en-GB" sz="1400" dirty="0" smtClean="0"/>
              <a:t>model?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6748182" y="1393030"/>
            <a:ext cx="208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Substitution effect</a:t>
            </a:r>
          </a:p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New occupational segregation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6732240" y="2852936"/>
            <a:ext cx="208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Austerity fiscal policy</a:t>
            </a:r>
          </a:p>
          <a:p>
            <a:pPr algn="ctr"/>
            <a:endParaRPr lang="en-GB" sz="1400" dirty="0"/>
          </a:p>
          <a:p>
            <a:pPr algn="ctr"/>
            <a:r>
              <a:rPr lang="en-GB" sz="1400" dirty="0" smtClean="0"/>
              <a:t>Cut in public expenditure for social goods/services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6732240" y="4198103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Women as shock absorber</a:t>
            </a:r>
          </a:p>
          <a:p>
            <a:pPr algn="ctr"/>
            <a:endParaRPr lang="en-GB" sz="1400" dirty="0"/>
          </a:p>
          <a:p>
            <a:pPr algn="ctr"/>
            <a:r>
              <a:rPr lang="en-GB" sz="1400" dirty="0" smtClean="0"/>
              <a:t>Paradox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1894095" y="40466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Pre-crisis situation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4476463" y="412371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Impact of the crisis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840252" y="420078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Today’s situation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6840252" y="5719205"/>
            <a:ext cx="1980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Effects visible in the </a:t>
            </a:r>
          </a:p>
          <a:p>
            <a:pPr algn="ctr"/>
            <a:r>
              <a:rPr lang="en-GB" sz="1400" dirty="0" smtClean="0"/>
              <a:t>long-run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3961</TotalTime>
  <Words>141</Words>
  <Application>Microsoft Office PowerPoint</Application>
  <PresentationFormat>Presentazione su schermo (4:3)</PresentationFormat>
  <Paragraphs>39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</vt:i4>
      </vt:variant>
    </vt:vector>
  </HeadingPairs>
  <TitlesOfParts>
    <vt:vector size="4" baseType="lpstr">
      <vt:lpstr>Tema di Office</vt:lpstr>
      <vt:lpstr>Personalizza struttura</vt:lpstr>
      <vt:lpstr>Università di Bergamo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Giovanna</dc:creator>
  <cp:lastModifiedBy>vertova</cp:lastModifiedBy>
  <cp:revision>160</cp:revision>
  <dcterms:created xsi:type="dcterms:W3CDTF">2011-05-24T15:41:22Z</dcterms:created>
  <dcterms:modified xsi:type="dcterms:W3CDTF">2015-12-30T10:34:48Z</dcterms:modified>
</cp:coreProperties>
</file>