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260" r:id="rId2"/>
    <p:sldId id="341" r:id="rId3"/>
    <p:sldId id="278" r:id="rId4"/>
    <p:sldId id="342" r:id="rId5"/>
    <p:sldId id="280" r:id="rId6"/>
    <p:sldId id="300" r:id="rId7"/>
    <p:sldId id="273" r:id="rId8"/>
    <p:sldId id="309" r:id="rId9"/>
    <p:sldId id="286" r:id="rId10"/>
    <p:sldId id="350" r:id="rId11"/>
    <p:sldId id="311" r:id="rId12"/>
    <p:sldId id="274" r:id="rId13"/>
    <p:sldId id="329" r:id="rId14"/>
    <p:sldId id="330" r:id="rId15"/>
    <p:sldId id="331" r:id="rId16"/>
    <p:sldId id="332" r:id="rId17"/>
    <p:sldId id="337" r:id="rId18"/>
    <p:sldId id="334" r:id="rId19"/>
    <p:sldId id="288" r:id="rId20"/>
    <p:sldId id="333" r:id="rId21"/>
    <p:sldId id="320" r:id="rId22"/>
    <p:sldId id="353" r:id="rId23"/>
    <p:sldId id="343" r:id="rId24"/>
    <p:sldId id="344" r:id="rId25"/>
    <p:sldId id="345" r:id="rId26"/>
    <p:sldId id="349" r:id="rId27"/>
    <p:sldId id="346" r:id="rId28"/>
    <p:sldId id="347" r:id="rId29"/>
    <p:sldId id="352" r:id="rId30"/>
    <p:sldId id="348" r:id="rId31"/>
    <p:sldId id="351" r:id="rId32"/>
    <p:sldId id="339" r:id="rId33"/>
    <p:sldId id="340" r:id="rId34"/>
    <p:sldId id="317" r:id="rId35"/>
    <p:sldId id="318" r:id="rId36"/>
    <p:sldId id="319" r:id="rId37"/>
    <p:sldId id="338" r:id="rId38"/>
    <p:sldId id="316" r:id="rId39"/>
  </p:sldIdLst>
  <p:sldSz cx="9144000" cy="6858000" type="screen4x3"/>
  <p:notesSz cx="9926638" cy="6797675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5A5B5A"/>
    <a:srgbClr val="00AFAD"/>
    <a:srgbClr val="00AEAD"/>
    <a:srgbClr val="119C88"/>
    <a:srgbClr val="C0E6D7"/>
    <a:srgbClr val="119C9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5262" autoAdjust="0"/>
  </p:normalViewPr>
  <p:slideViewPr>
    <p:cSldViewPr>
      <p:cViewPr varScale="1">
        <p:scale>
          <a:sx n="77" d="100"/>
          <a:sy n="77" d="100"/>
        </p:scale>
        <p:origin x="-16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3" y="3"/>
            <a:ext cx="4302402" cy="340157"/>
          </a:xfrm>
          <a:prstGeom prst="rect">
            <a:avLst/>
          </a:prstGeom>
        </p:spPr>
        <p:txBody>
          <a:bodyPr vert="horz" lIns="92086" tIns="46044" rIns="92086" bIns="46044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quarter" idx="1"/>
          </p:nvPr>
        </p:nvSpPr>
        <p:spPr>
          <a:xfrm>
            <a:off x="5621897" y="3"/>
            <a:ext cx="4302400" cy="340157"/>
          </a:xfrm>
          <a:prstGeom prst="rect">
            <a:avLst/>
          </a:prstGeom>
        </p:spPr>
        <p:txBody>
          <a:bodyPr vert="horz" lIns="92086" tIns="46044" rIns="92086" bIns="46044" rtlCol="0"/>
          <a:lstStyle>
            <a:lvl1pPr algn="r">
              <a:defRPr sz="1200"/>
            </a:lvl1pPr>
          </a:lstStyle>
          <a:p>
            <a:fld id="{C06C3371-1FEF-459B-9984-D22ADCF9EF84}" type="datetimeFigureOut">
              <a:rPr kumimoji="1" lang="ja-JP" altLang="en-US" smtClean="0"/>
              <a:pPr/>
              <a:t>2016/1/4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2"/>
          </p:nvPr>
        </p:nvSpPr>
        <p:spPr>
          <a:xfrm>
            <a:off x="3" y="6456425"/>
            <a:ext cx="4302402" cy="340157"/>
          </a:xfrm>
          <a:prstGeom prst="rect">
            <a:avLst/>
          </a:prstGeom>
        </p:spPr>
        <p:txBody>
          <a:bodyPr vert="horz" lIns="92086" tIns="46044" rIns="92086" bIns="46044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3"/>
          </p:nvPr>
        </p:nvSpPr>
        <p:spPr>
          <a:xfrm>
            <a:off x="5621897" y="6456425"/>
            <a:ext cx="4302400" cy="340157"/>
          </a:xfrm>
          <a:prstGeom prst="rect">
            <a:avLst/>
          </a:prstGeom>
        </p:spPr>
        <p:txBody>
          <a:bodyPr vert="horz" lIns="92086" tIns="46044" rIns="92086" bIns="46044" rtlCol="0" anchor="b"/>
          <a:lstStyle>
            <a:lvl1pPr algn="r">
              <a:defRPr sz="1200"/>
            </a:lvl1pPr>
          </a:lstStyle>
          <a:p>
            <a:fld id="{85FBB686-854D-4BC0-A993-8A165B1C9902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4816806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3" y="3"/>
            <a:ext cx="4302402" cy="340157"/>
          </a:xfrm>
          <a:prstGeom prst="rect">
            <a:avLst/>
          </a:prstGeom>
        </p:spPr>
        <p:txBody>
          <a:bodyPr vert="horz" lIns="92086" tIns="46044" rIns="92086" bIns="46044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5621897" y="3"/>
            <a:ext cx="4302400" cy="340157"/>
          </a:xfrm>
          <a:prstGeom prst="rect">
            <a:avLst/>
          </a:prstGeom>
        </p:spPr>
        <p:txBody>
          <a:bodyPr vert="horz" lIns="92086" tIns="46044" rIns="92086" bIns="46044" rtlCol="0"/>
          <a:lstStyle>
            <a:lvl1pPr algn="r">
              <a:defRPr sz="1200"/>
            </a:lvl1pPr>
          </a:lstStyle>
          <a:p>
            <a:fld id="{25738F96-6278-4B9A-B7DC-BEFD9A716F15}" type="datetimeFigureOut">
              <a:rPr kumimoji="1" lang="ja-JP" altLang="en-US" smtClean="0"/>
              <a:pPr/>
              <a:t>2016/1/4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3262313" y="509588"/>
            <a:ext cx="3402012" cy="25511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86" tIns="46044" rIns="92086" bIns="46044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991964" y="3228761"/>
            <a:ext cx="7942714" cy="3059227"/>
          </a:xfrm>
          <a:prstGeom prst="rect">
            <a:avLst/>
          </a:prstGeom>
        </p:spPr>
        <p:txBody>
          <a:bodyPr vert="horz" lIns="92086" tIns="46044" rIns="92086" bIns="46044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3" y="6456425"/>
            <a:ext cx="4302402" cy="340157"/>
          </a:xfrm>
          <a:prstGeom prst="rect">
            <a:avLst/>
          </a:prstGeom>
        </p:spPr>
        <p:txBody>
          <a:bodyPr vert="horz" lIns="92086" tIns="46044" rIns="92086" bIns="46044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5621897" y="6456425"/>
            <a:ext cx="4302400" cy="340157"/>
          </a:xfrm>
          <a:prstGeom prst="rect">
            <a:avLst/>
          </a:prstGeom>
        </p:spPr>
        <p:txBody>
          <a:bodyPr vert="horz" lIns="92086" tIns="46044" rIns="92086" bIns="46044" rtlCol="0" anchor="b"/>
          <a:lstStyle>
            <a:lvl1pPr algn="r">
              <a:defRPr sz="1200"/>
            </a:lvl1pPr>
          </a:lstStyle>
          <a:p>
            <a:fld id="{9D5A0259-3795-4E0B-893D-2E94744DAC2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3886484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A0259-3795-4E0B-893D-2E94744DAC24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24310184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 smtClean="0"/>
              <a:t>マスタ サブタイトルの書式設定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957167-F415-4C48-9227-35616023A008}" type="slidenum">
              <a:rPr lang="en-US" altLang="ja-JP"/>
              <a:pPr/>
              <a:t>&lt;#&gt;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C5E1CE-A90D-43C5-87B7-236B49405B6E}" type="slidenum">
              <a:rPr lang="en-US" altLang="ja-JP"/>
              <a:pPr/>
              <a:t>&lt;#&gt;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6AA535-1865-4238-8D67-83A1D619A70B}" type="slidenum">
              <a:rPr lang="en-US" altLang="ja-JP"/>
              <a:pPr/>
              <a:t>&lt;#&gt;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6CE4CA-458A-4F20-8146-89C587F6B40F}" type="slidenum">
              <a:rPr lang="en-US" altLang="ja-JP"/>
              <a:pPr/>
              <a:t>&lt;#&gt;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730C14-B9CF-44D4-AF0E-94D1AE6C8F7C}" type="slidenum">
              <a:rPr lang="en-US" altLang="ja-JP"/>
              <a:pPr/>
              <a:t>&lt;#&gt;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C95C16-2D7D-4BA2-80FF-5A396FA0F62C}" type="slidenum">
              <a:rPr lang="en-US" altLang="ja-JP"/>
              <a:pPr/>
              <a:t>&lt;#&gt;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1F8E76-5610-4229-8401-4B1E9BA260BE}" type="slidenum">
              <a:rPr lang="en-US" altLang="ja-JP"/>
              <a:pPr/>
              <a:t>&lt;#&gt;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B3455A-8592-4956-82C2-1F2A7FF17D45}" type="slidenum">
              <a:rPr lang="en-US" altLang="ja-JP"/>
              <a:pPr/>
              <a:t>&lt;#&gt;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A32D2E-8902-4660-8155-87DAD6AA677A}" type="slidenum">
              <a:rPr lang="en-US" altLang="ja-JP"/>
              <a:pPr/>
              <a:t>&lt;#&gt;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B70A91-93A6-422C-8FDA-335BE2D38644}" type="slidenum">
              <a:rPr lang="en-US" altLang="ja-JP"/>
              <a:pPr/>
              <a:t>&lt;#&gt;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F65DA0-D668-442F-A54C-35E281D06DC7}" type="slidenum">
              <a:rPr lang="en-US" altLang="ja-JP"/>
              <a:pPr/>
              <a:t>&lt;#&gt;</a:t>
            </a:fld>
            <a:endParaRPr lang="en-US" altLang="ja-JP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ja-JP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FFBBF98-FA5E-4ACD-9D3A-C66AE927D6B7}" type="slidenum">
              <a:rPr lang="en-US" altLang="ja-JP"/>
              <a:pPr/>
              <a:t>&lt;#&gt;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538931" y="908720"/>
            <a:ext cx="8137525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altLang="ja-JP" sz="4000" b="1" dirty="0" smtClean="0"/>
              <a:t>Hyperbolic Discounting and Induced Informal Credit Transactions: A Case of Debit Card Pawning in the Philippines</a:t>
            </a:r>
            <a:endParaRPr lang="en-US" altLang="ja-JP" sz="4000" dirty="0"/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602456" y="3356992"/>
            <a:ext cx="7929984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endParaRPr lang="en-US" altLang="ja-JP" sz="2000" i="1" dirty="0" smtClean="0"/>
          </a:p>
          <a:p>
            <a:pPr algn="ctr"/>
            <a:r>
              <a:rPr lang="en-US" altLang="ja-JP" sz="2800" b="1" dirty="0" smtClean="0"/>
              <a:t>Nobuhiko </a:t>
            </a:r>
            <a:r>
              <a:rPr lang="en-US" altLang="ja-JP" sz="2800" b="1" dirty="0" err="1" smtClean="0"/>
              <a:t>Fuwa</a:t>
            </a:r>
            <a:r>
              <a:rPr lang="en-US" altLang="ja-JP" sz="2800" b="1" dirty="0" smtClean="0"/>
              <a:t>, </a:t>
            </a:r>
            <a:r>
              <a:rPr lang="en-US" altLang="ja-JP" sz="2800" b="1" i="1" dirty="0" err="1" smtClean="0"/>
              <a:t>Waseda</a:t>
            </a:r>
            <a:r>
              <a:rPr lang="en-US" altLang="ja-JP" sz="2800" b="1" i="1" dirty="0" smtClean="0"/>
              <a:t> University</a:t>
            </a:r>
            <a:r>
              <a:rPr lang="en-US" altLang="ja-JP" sz="2800" b="1" dirty="0" smtClean="0"/>
              <a:t> </a:t>
            </a:r>
          </a:p>
          <a:p>
            <a:pPr algn="ctr"/>
            <a:r>
              <a:rPr lang="en-US" altLang="ja-JP" sz="2800" dirty="0" smtClean="0"/>
              <a:t>Kei Kajisa, </a:t>
            </a:r>
            <a:r>
              <a:rPr lang="en-US" altLang="ja-JP" sz="2800" i="1" dirty="0" smtClean="0"/>
              <a:t>Aoyama </a:t>
            </a:r>
            <a:r>
              <a:rPr lang="en-US" altLang="ja-JP" sz="2800" i="1" dirty="0" err="1" smtClean="0"/>
              <a:t>Gakuin</a:t>
            </a:r>
            <a:r>
              <a:rPr lang="en-US" altLang="ja-JP" sz="2800" i="1" dirty="0" smtClean="0"/>
              <a:t> University</a:t>
            </a:r>
            <a:r>
              <a:rPr lang="en-US" altLang="ja-JP" sz="2800" dirty="0" smtClean="0"/>
              <a:t> </a:t>
            </a:r>
          </a:p>
          <a:p>
            <a:pPr algn="ctr"/>
            <a:r>
              <a:rPr lang="en-US" altLang="ja-JP" sz="2800" dirty="0" smtClean="0"/>
              <a:t>Eduardo </a:t>
            </a:r>
            <a:r>
              <a:rPr lang="en-US" altLang="ja-JP" sz="2800" dirty="0" err="1" smtClean="0"/>
              <a:t>Lucio</a:t>
            </a:r>
            <a:r>
              <a:rPr lang="en-US" altLang="ja-JP" sz="2800" dirty="0" smtClean="0"/>
              <a:t>, </a:t>
            </a:r>
            <a:r>
              <a:rPr lang="en-US" altLang="ja-JP" sz="2800" i="1" dirty="0" smtClean="0"/>
              <a:t>University of Queensland</a:t>
            </a:r>
            <a:r>
              <a:rPr lang="en-US" altLang="ja-JP" sz="2800" dirty="0" smtClean="0"/>
              <a:t> </a:t>
            </a:r>
          </a:p>
          <a:p>
            <a:pPr algn="ctr"/>
            <a:r>
              <a:rPr lang="en-US" altLang="ja-JP" sz="2800" dirty="0" smtClean="0"/>
              <a:t>Sharon Faye </a:t>
            </a:r>
            <a:r>
              <a:rPr lang="en-US" altLang="ja-JP" sz="2800" dirty="0" err="1" smtClean="0"/>
              <a:t>Piza</a:t>
            </a:r>
            <a:r>
              <a:rPr lang="en-US" altLang="ja-JP" sz="2800" dirty="0" smtClean="0"/>
              <a:t>, </a:t>
            </a:r>
            <a:r>
              <a:rPr lang="en-US" altLang="ja-JP" sz="2800" i="1" dirty="0" smtClean="0"/>
              <a:t>World Bank</a:t>
            </a:r>
            <a:endParaRPr lang="en-US" altLang="ja-JP" sz="2800" dirty="0" smtClean="0"/>
          </a:p>
          <a:p>
            <a:pPr algn="ctr"/>
            <a:r>
              <a:rPr lang="en-US" altLang="ja-JP" sz="2800" dirty="0" err="1" smtClean="0"/>
              <a:t>Yasuyuki</a:t>
            </a:r>
            <a:r>
              <a:rPr lang="en-US" altLang="ja-JP" sz="2800" dirty="0" smtClean="0"/>
              <a:t> Sawada, </a:t>
            </a:r>
            <a:r>
              <a:rPr lang="en-US" altLang="ja-JP" sz="2800" i="1" dirty="0" smtClean="0"/>
              <a:t>University of Tokyo</a:t>
            </a:r>
            <a:endParaRPr lang="en-US" altLang="ja-JP" sz="2800" i="1" dirty="0"/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40682" y="6455618"/>
            <a:ext cx="401955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スライド番号プレースホル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57167-F415-4C48-9227-35616023A008}" type="slidenum">
              <a:rPr lang="en-US" altLang="ja-JP" smtClean="0"/>
              <a:pPr/>
              <a:t>1</a:t>
            </a:fld>
            <a:endParaRPr lang="en-US" altLang="ja-JP"/>
          </a:p>
        </p:txBody>
      </p:sp>
      <p:grpSp>
        <p:nvGrpSpPr>
          <p:cNvPr id="11" name="グループ化 10"/>
          <p:cNvGrpSpPr/>
          <p:nvPr/>
        </p:nvGrpSpPr>
        <p:grpSpPr>
          <a:xfrm>
            <a:off x="467544" y="260648"/>
            <a:ext cx="1343025" cy="838200"/>
            <a:chOff x="4067944" y="4509120"/>
            <a:chExt cx="1343025" cy="838200"/>
          </a:xfrm>
        </p:grpSpPr>
        <p:sp>
          <p:nvSpPr>
            <p:cNvPr id="12" name="ひし形 11"/>
            <p:cNvSpPr/>
            <p:nvPr/>
          </p:nvSpPr>
          <p:spPr>
            <a:xfrm>
              <a:off x="4748213" y="4631531"/>
              <a:ext cx="615875" cy="614363"/>
            </a:xfrm>
            <a:prstGeom prst="diamond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13" name="Picture 8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67944" y="4509120"/>
              <a:ext cx="1343025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57167-F415-4C48-9227-35616023A008}" type="slidenum">
              <a:rPr lang="en-US" altLang="ja-JP" smtClean="0"/>
              <a:pPr/>
              <a:t>10</a:t>
            </a:fld>
            <a:endParaRPr lang="en-US" altLang="ja-JP"/>
          </a:p>
        </p:txBody>
      </p:sp>
      <p:sp>
        <p:nvSpPr>
          <p:cNvPr id="5" name="コンテンツ プレースホルダ 2"/>
          <p:cNvSpPr txBox="1">
            <a:spLocks/>
          </p:cNvSpPr>
          <p:nvPr/>
        </p:nvSpPr>
        <p:spPr bwMode="auto">
          <a:xfrm>
            <a:off x="179512" y="1340768"/>
            <a:ext cx="9109520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Wingdings" pitchFamily="2" charset="2"/>
              <a:buChar char=""/>
            </a:pPr>
            <a:r>
              <a:rPr lang="en-US" altLang="ja-JP" sz="2400" dirty="0" smtClean="0"/>
              <a:t>Testing for behavioral implications (following </a:t>
            </a:r>
            <a:r>
              <a:rPr lang="en-US" altLang="ja-JP" sz="2400" dirty="0" smtClean="0">
                <a:solidFill>
                  <a:srgbClr val="FF0000"/>
                </a:solidFill>
              </a:rPr>
              <a:t>Bauer, </a:t>
            </a:r>
            <a:r>
              <a:rPr lang="en-US" altLang="ja-JP" sz="2400" dirty="0" err="1" smtClean="0">
                <a:solidFill>
                  <a:srgbClr val="FF0000"/>
                </a:solidFill>
              </a:rPr>
              <a:t>Chytilová</a:t>
            </a:r>
            <a:r>
              <a:rPr lang="en-US" altLang="ja-JP" sz="2400" dirty="0" smtClean="0">
                <a:solidFill>
                  <a:srgbClr val="FF0000"/>
                </a:solidFill>
              </a:rPr>
              <a:t> &amp; Morduch, 2012</a:t>
            </a:r>
            <a:r>
              <a:rPr lang="en-US" altLang="ja-JP" sz="2400" dirty="0" smtClean="0"/>
              <a:t>) : </a:t>
            </a:r>
          </a:p>
          <a:p>
            <a:pPr>
              <a:buFont typeface="Wingdings" pitchFamily="2" charset="2"/>
              <a:buChar char=""/>
            </a:pPr>
            <a:endParaRPr lang="en-US" altLang="ja-JP" sz="800" dirty="0" smtClean="0"/>
          </a:p>
          <a:p>
            <a:r>
              <a:rPr lang="en-US" altLang="ja-JP" sz="2400" dirty="0" smtClean="0"/>
              <a:t> </a:t>
            </a:r>
            <a:r>
              <a:rPr lang="en-US" altLang="ja-JP" sz="2800" dirty="0" smtClean="0"/>
              <a:t>     Y</a:t>
            </a:r>
            <a:r>
              <a:rPr lang="en-US" altLang="ja-JP" sz="2800" baseline="-25000" dirty="0" smtClean="0"/>
              <a:t>i</a:t>
            </a:r>
            <a:r>
              <a:rPr lang="en-US" altLang="ja-JP" sz="2800" dirty="0" smtClean="0"/>
              <a:t> = </a:t>
            </a:r>
            <a:r>
              <a:rPr lang="en-US" altLang="ja-JP" sz="2800" i="1" dirty="0" smtClean="0">
                <a:latin typeface="Symbol" pitchFamily="18" charset="2"/>
              </a:rPr>
              <a:t>b</a:t>
            </a:r>
            <a:r>
              <a:rPr lang="en-US" altLang="ja-JP" sz="2800" baseline="-25000" dirty="0" smtClean="0"/>
              <a:t>0</a:t>
            </a:r>
            <a:r>
              <a:rPr lang="en-US" altLang="ja-JP" sz="2800" dirty="0" smtClean="0"/>
              <a:t> + </a:t>
            </a:r>
            <a:r>
              <a:rPr lang="en-US" altLang="ja-JP" sz="2800" i="1" dirty="0" smtClean="0">
                <a:latin typeface="Symbol" pitchFamily="18" charset="2"/>
              </a:rPr>
              <a:t>b</a:t>
            </a:r>
            <a:r>
              <a:rPr lang="en-US" altLang="ja-JP" sz="2800" baseline="-25000" dirty="0" smtClean="0"/>
              <a:t>1</a:t>
            </a:r>
            <a:r>
              <a:rPr lang="en-US" altLang="ja-JP" sz="2800" b="1" dirty="0" smtClean="0">
                <a:solidFill>
                  <a:srgbClr val="FF0000"/>
                </a:solidFill>
                <a:latin typeface="Symbol" pitchFamily="18" charset="2"/>
              </a:rPr>
              <a:t>d</a:t>
            </a:r>
            <a:r>
              <a:rPr lang="en-US" altLang="ja-JP" sz="2800" b="1" baseline="-25000" dirty="0" smtClean="0">
                <a:solidFill>
                  <a:srgbClr val="FF0000"/>
                </a:solidFill>
              </a:rPr>
              <a:t>i</a:t>
            </a:r>
            <a:r>
              <a:rPr lang="en-US" altLang="ja-JP" sz="2800" b="1" baseline="30000" dirty="0" smtClean="0">
                <a:solidFill>
                  <a:srgbClr val="FF0000"/>
                </a:solidFill>
              </a:rPr>
              <a:t>0</a:t>
            </a:r>
            <a:r>
              <a:rPr lang="en-US" altLang="ja-JP" sz="2800" dirty="0" smtClean="0"/>
              <a:t> + </a:t>
            </a:r>
            <a:r>
              <a:rPr lang="en-US" altLang="ja-JP" sz="2800" i="1" dirty="0" smtClean="0">
                <a:latin typeface="Symbol" pitchFamily="18" charset="2"/>
              </a:rPr>
              <a:t>b</a:t>
            </a:r>
            <a:r>
              <a:rPr lang="en-US" altLang="ja-JP" sz="2800" baseline="-25000" dirty="0" smtClean="0"/>
              <a:t>2</a:t>
            </a:r>
            <a:r>
              <a:rPr lang="en-US" altLang="ja-JP" sz="2800" dirty="0" smtClean="0"/>
              <a:t>H</a:t>
            </a:r>
            <a:r>
              <a:rPr lang="en-US" altLang="ja-JP" sz="2800" baseline="-25000" dirty="0" smtClean="0"/>
              <a:t>i </a:t>
            </a:r>
            <a:r>
              <a:rPr lang="en-US" altLang="ja-JP" sz="2800" dirty="0" smtClean="0"/>
              <a:t>+ </a:t>
            </a:r>
            <a:r>
              <a:rPr lang="en-US" altLang="ja-JP" sz="2800" i="1" dirty="0" smtClean="0">
                <a:latin typeface="Symbol" pitchFamily="18" charset="2"/>
              </a:rPr>
              <a:t>b</a:t>
            </a:r>
            <a:r>
              <a:rPr lang="en-US" altLang="ja-JP" sz="2800" baseline="-25000" dirty="0" smtClean="0"/>
              <a:t>3</a:t>
            </a:r>
            <a:r>
              <a:rPr lang="en-US" altLang="ja-JP" sz="2800" dirty="0" smtClean="0"/>
              <a:t>P</a:t>
            </a:r>
            <a:r>
              <a:rPr lang="en-US" altLang="ja-JP" sz="2800" baseline="-25000" dirty="0" smtClean="0"/>
              <a:t>i</a:t>
            </a:r>
            <a:r>
              <a:rPr lang="en-US" altLang="ja-JP" sz="2800" dirty="0" smtClean="0"/>
              <a:t>+ </a:t>
            </a:r>
            <a:r>
              <a:rPr lang="en-US" altLang="ja-JP" sz="2800" b="1" i="1" dirty="0" smtClean="0">
                <a:latin typeface="Symbol" pitchFamily="18" charset="2"/>
              </a:rPr>
              <a:t>b</a:t>
            </a:r>
            <a:r>
              <a:rPr lang="en-US" altLang="ja-JP" sz="2800" baseline="-25000" dirty="0" smtClean="0"/>
              <a:t>4</a:t>
            </a:r>
            <a:r>
              <a:rPr lang="en-US" altLang="ja-JP" sz="2800" b="1" dirty="0" smtClean="0"/>
              <a:t>X</a:t>
            </a:r>
            <a:r>
              <a:rPr lang="en-US" altLang="ja-JP" sz="2800" baseline="-25000" dirty="0" smtClean="0"/>
              <a:t>i </a:t>
            </a:r>
            <a:r>
              <a:rPr lang="en-US" altLang="ja-JP" sz="2800" dirty="0" smtClean="0"/>
              <a:t>+ </a:t>
            </a:r>
            <a:r>
              <a:rPr lang="en-US" altLang="ja-JP" sz="2800" dirty="0" err="1" smtClean="0">
                <a:latin typeface="Symbol" pitchFamily="18" charset="2"/>
              </a:rPr>
              <a:t>e</a:t>
            </a:r>
            <a:r>
              <a:rPr lang="en-US" altLang="ja-JP" sz="2800" baseline="-25000" dirty="0" err="1" smtClean="0"/>
              <a:t>i</a:t>
            </a:r>
            <a:r>
              <a:rPr lang="en-US" altLang="ja-JP" sz="2800" dirty="0" smtClean="0"/>
              <a:t>             (1) </a:t>
            </a:r>
            <a:endParaRPr lang="ja-JP" altLang="ja-JP" sz="2800" dirty="0" smtClean="0"/>
          </a:p>
          <a:p>
            <a:r>
              <a:rPr lang="en-US" altLang="ja-JP" sz="2800" dirty="0" smtClean="0"/>
              <a:t>      Y</a:t>
            </a:r>
            <a:r>
              <a:rPr lang="en-US" altLang="ja-JP" sz="2800" baseline="-25000" dirty="0" smtClean="0"/>
              <a:t>i</a:t>
            </a:r>
            <a:r>
              <a:rPr lang="en-US" altLang="ja-JP" sz="2800" dirty="0" smtClean="0"/>
              <a:t> = </a:t>
            </a:r>
            <a:r>
              <a:rPr lang="en-US" altLang="ja-JP" sz="2800" i="1" dirty="0" smtClean="0">
                <a:latin typeface="Symbol" pitchFamily="18" charset="2"/>
              </a:rPr>
              <a:t>b</a:t>
            </a:r>
            <a:r>
              <a:rPr lang="en-US" altLang="ja-JP" sz="2800" baseline="-25000" dirty="0" smtClean="0"/>
              <a:t>0</a:t>
            </a:r>
            <a:r>
              <a:rPr lang="en-US" altLang="ja-JP" sz="2800" dirty="0" smtClean="0"/>
              <a:t> + </a:t>
            </a:r>
            <a:r>
              <a:rPr lang="en-US" altLang="ja-JP" sz="2800" i="1" dirty="0" smtClean="0">
                <a:latin typeface="Symbol" pitchFamily="18" charset="2"/>
              </a:rPr>
              <a:t>b</a:t>
            </a:r>
            <a:r>
              <a:rPr lang="en-US" altLang="ja-JP" sz="2800" baseline="-25000" dirty="0" smtClean="0"/>
              <a:t>1</a:t>
            </a:r>
            <a:r>
              <a:rPr lang="en-US" altLang="ja-JP" sz="2800" b="1" dirty="0" smtClean="0">
                <a:solidFill>
                  <a:srgbClr val="FF0000"/>
                </a:solidFill>
                <a:latin typeface="Symbol" pitchFamily="18" charset="2"/>
              </a:rPr>
              <a:t>d</a:t>
            </a:r>
            <a:r>
              <a:rPr lang="en-US" altLang="ja-JP" sz="2800" b="1" baseline="-25000" dirty="0" smtClean="0">
                <a:solidFill>
                  <a:srgbClr val="FF0000"/>
                </a:solidFill>
              </a:rPr>
              <a:t>i</a:t>
            </a:r>
            <a:r>
              <a:rPr lang="en-US" altLang="ja-JP" sz="2800" b="1" baseline="30000" dirty="0" smtClean="0">
                <a:solidFill>
                  <a:srgbClr val="FF0000"/>
                </a:solidFill>
              </a:rPr>
              <a:t>1</a:t>
            </a:r>
            <a:r>
              <a:rPr lang="en-US" altLang="ja-JP" sz="2800" dirty="0" smtClean="0"/>
              <a:t> + </a:t>
            </a:r>
            <a:r>
              <a:rPr lang="en-US" altLang="ja-JP" sz="2800" i="1" dirty="0" smtClean="0">
                <a:latin typeface="Symbol" pitchFamily="18" charset="2"/>
              </a:rPr>
              <a:t>b</a:t>
            </a:r>
            <a:r>
              <a:rPr lang="en-US" altLang="ja-JP" sz="2800" baseline="-25000" dirty="0" smtClean="0"/>
              <a:t>2</a:t>
            </a:r>
            <a:r>
              <a:rPr lang="en-US" altLang="ja-JP" sz="2800" dirty="0" smtClean="0"/>
              <a:t>H</a:t>
            </a:r>
            <a:r>
              <a:rPr lang="en-US" altLang="ja-JP" sz="2800" baseline="-25000" dirty="0" smtClean="0"/>
              <a:t>i </a:t>
            </a:r>
            <a:r>
              <a:rPr lang="en-US" altLang="ja-JP" sz="2800" dirty="0" smtClean="0"/>
              <a:t>+ </a:t>
            </a:r>
            <a:r>
              <a:rPr lang="en-US" altLang="ja-JP" sz="2800" i="1" dirty="0" smtClean="0">
                <a:latin typeface="Symbol" pitchFamily="18" charset="2"/>
              </a:rPr>
              <a:t>b</a:t>
            </a:r>
            <a:r>
              <a:rPr lang="en-US" altLang="ja-JP" sz="2800" baseline="-25000" dirty="0" smtClean="0"/>
              <a:t>3</a:t>
            </a:r>
            <a:r>
              <a:rPr lang="en-US" altLang="ja-JP" sz="2800" dirty="0" smtClean="0"/>
              <a:t>P</a:t>
            </a:r>
            <a:r>
              <a:rPr lang="en-US" altLang="ja-JP" sz="2800" baseline="-25000" dirty="0" smtClean="0"/>
              <a:t>i</a:t>
            </a:r>
            <a:r>
              <a:rPr lang="en-US" altLang="ja-JP" sz="2800" dirty="0" smtClean="0"/>
              <a:t>+ </a:t>
            </a:r>
            <a:r>
              <a:rPr lang="en-US" altLang="ja-JP" sz="2800" b="1" i="1" dirty="0" smtClean="0">
                <a:latin typeface="Symbol" pitchFamily="18" charset="2"/>
              </a:rPr>
              <a:t>b</a:t>
            </a:r>
            <a:r>
              <a:rPr lang="en-US" altLang="ja-JP" sz="2800" baseline="-25000" dirty="0" smtClean="0"/>
              <a:t>4</a:t>
            </a:r>
            <a:r>
              <a:rPr lang="en-US" altLang="ja-JP" sz="2800" b="1" dirty="0" smtClean="0"/>
              <a:t>X</a:t>
            </a:r>
            <a:r>
              <a:rPr lang="en-US" altLang="ja-JP" sz="2800" baseline="-25000" dirty="0" smtClean="0"/>
              <a:t>i </a:t>
            </a:r>
            <a:r>
              <a:rPr lang="en-US" altLang="ja-JP" sz="2800" dirty="0" smtClean="0"/>
              <a:t>+ </a:t>
            </a:r>
            <a:r>
              <a:rPr lang="en-US" altLang="ja-JP" sz="2800" dirty="0" err="1" smtClean="0">
                <a:latin typeface="Symbol" pitchFamily="18" charset="2"/>
              </a:rPr>
              <a:t>e</a:t>
            </a:r>
            <a:r>
              <a:rPr lang="en-US" altLang="ja-JP" sz="2800" baseline="-25000" dirty="0" err="1" smtClean="0"/>
              <a:t>i</a:t>
            </a:r>
            <a:r>
              <a:rPr lang="en-US" altLang="ja-JP" sz="2800" dirty="0" smtClean="0"/>
              <a:t>             (2)</a:t>
            </a:r>
            <a:endParaRPr lang="ja-JP" altLang="ja-JP" sz="2800" dirty="0" smtClean="0"/>
          </a:p>
          <a:p>
            <a:endParaRPr lang="en-US" altLang="ja-JP" sz="800" b="1" u="sng" dirty="0" smtClean="0">
              <a:solidFill>
                <a:srgbClr val="FF0000"/>
              </a:solidFill>
              <a:latin typeface="Symbol" pitchFamily="18" charset="2"/>
            </a:endParaRPr>
          </a:p>
        </p:txBody>
      </p:sp>
      <p:sp>
        <p:nvSpPr>
          <p:cNvPr id="10" name="タイトル 1"/>
          <p:cNvSpPr txBox="1">
            <a:spLocks/>
          </p:cNvSpPr>
          <p:nvPr/>
        </p:nvSpPr>
        <p:spPr bwMode="auto">
          <a:xfrm>
            <a:off x="0" y="18864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n-US" altLang="ja-JP" sz="4000" b="1" i="1" dirty="0" smtClean="0"/>
              <a:t>ATM </a:t>
            </a:r>
            <a:r>
              <a:rPr lang="en-US" altLang="ja-JP" sz="4000" b="1" i="1" dirty="0" err="1" smtClean="0"/>
              <a:t>sangla</a:t>
            </a:r>
            <a:r>
              <a:rPr lang="ja-JP" altLang="en-US" sz="4000" b="1" dirty="0" smtClean="0"/>
              <a:t> </a:t>
            </a:r>
            <a:r>
              <a:rPr lang="en-US" altLang="ja-JP" sz="4000" b="1" dirty="0" smtClean="0"/>
              <a:t>and time-inconsistent discounters: </a:t>
            </a:r>
            <a:r>
              <a:rPr lang="en-US" altLang="ja-JP" sz="4000" b="1" dirty="0" smtClean="0">
                <a:solidFill>
                  <a:srgbClr val="FF0000"/>
                </a:solidFill>
              </a:rPr>
              <a:t>naïve or sophisticated? </a:t>
            </a:r>
            <a:endParaRPr kumimoji="1" lang="ja-JP" alt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コンテンツ プレースホルダ 2"/>
          <p:cNvSpPr txBox="1">
            <a:spLocks/>
          </p:cNvSpPr>
          <p:nvPr/>
        </p:nvSpPr>
        <p:spPr bwMode="auto">
          <a:xfrm>
            <a:off x="251520" y="3140968"/>
            <a:ext cx="8784976" cy="380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 smtClean="0">
                <a:solidFill>
                  <a:srgbClr val="FF0000"/>
                </a:solidFill>
              </a:rPr>
              <a:t>Y</a:t>
            </a:r>
            <a:r>
              <a:rPr lang="en-US" altLang="ja-JP" sz="2000" baseline="-25000" dirty="0" smtClean="0">
                <a:solidFill>
                  <a:srgbClr val="FF0000"/>
                </a:solidFill>
              </a:rPr>
              <a:t>i</a:t>
            </a:r>
            <a:r>
              <a:rPr lang="en-US" altLang="ja-JP" sz="2000" dirty="0" smtClean="0"/>
              <a:t>: borrowing from ATM </a:t>
            </a:r>
            <a:r>
              <a:rPr lang="en-US" altLang="ja-JP" sz="2000" i="1" dirty="0" err="1" smtClean="0"/>
              <a:t>sangla</a:t>
            </a:r>
            <a:r>
              <a:rPr lang="en-US" altLang="ja-JP" sz="2000" i="1" dirty="0" smtClean="0"/>
              <a:t>,</a:t>
            </a:r>
            <a:r>
              <a:rPr lang="en-US" altLang="ja-JP" sz="2000" dirty="0" smtClean="0"/>
              <a:t> as well as from other sources: </a:t>
            </a:r>
          </a:p>
          <a:p>
            <a:r>
              <a:rPr lang="en-US" altLang="ja-JP" sz="2000" dirty="0" smtClean="0"/>
              <a:t>             * dummy (1 if nonzero balance from a particular source) </a:t>
            </a:r>
          </a:p>
          <a:p>
            <a:r>
              <a:rPr lang="en-US" altLang="ja-JP" sz="2000" dirty="0" smtClean="0"/>
              <a:t>        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b="1" dirty="0" smtClean="0">
                <a:solidFill>
                  <a:srgbClr val="FF0000"/>
                </a:solidFill>
                <a:latin typeface="Symbol" pitchFamily="18" charset="2"/>
              </a:rPr>
              <a:t>d</a:t>
            </a:r>
            <a:r>
              <a:rPr lang="en-US" altLang="ja-JP" sz="2000" b="1" baseline="-25000" dirty="0" smtClean="0">
                <a:solidFill>
                  <a:srgbClr val="FF0000"/>
                </a:solidFill>
              </a:rPr>
              <a:t>i</a:t>
            </a:r>
            <a:r>
              <a:rPr lang="en-US" altLang="ja-JP" sz="2000" b="1" baseline="30000" dirty="0" smtClean="0">
                <a:solidFill>
                  <a:srgbClr val="FF0000"/>
                </a:solidFill>
              </a:rPr>
              <a:t>0</a:t>
            </a:r>
            <a:r>
              <a:rPr lang="en-US" altLang="ja-JP" sz="2000" b="1" dirty="0" smtClean="0">
                <a:solidFill>
                  <a:srgbClr val="FF0000"/>
                </a:solidFill>
              </a:rPr>
              <a:t>, </a:t>
            </a:r>
            <a:r>
              <a:rPr lang="en-US" altLang="ja-JP" sz="2000" b="1" dirty="0" smtClean="0">
                <a:solidFill>
                  <a:srgbClr val="FF0000"/>
                </a:solidFill>
                <a:latin typeface="Symbol" pitchFamily="18" charset="2"/>
              </a:rPr>
              <a:t>d</a:t>
            </a:r>
            <a:r>
              <a:rPr lang="en-US" altLang="ja-JP" sz="2000" b="1" baseline="-25000" dirty="0" smtClean="0">
                <a:solidFill>
                  <a:srgbClr val="FF0000"/>
                </a:solidFill>
              </a:rPr>
              <a:t>i</a:t>
            </a:r>
            <a:r>
              <a:rPr lang="en-US" altLang="ja-JP" sz="2000" b="1" baseline="30000" dirty="0" smtClean="0">
                <a:solidFill>
                  <a:srgbClr val="FF0000"/>
                </a:solidFill>
              </a:rPr>
              <a:t>1</a:t>
            </a:r>
            <a:r>
              <a:rPr lang="en-US" altLang="ja-JP" sz="2000" b="1" baseline="30000" dirty="0" smtClean="0"/>
              <a:t> </a:t>
            </a:r>
            <a:r>
              <a:rPr lang="en-US" altLang="ja-JP" sz="2000" dirty="0" smtClean="0"/>
              <a:t>: ‘current’ and ‘future’ discount rate dummy, respectively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 smtClean="0">
                <a:solidFill>
                  <a:srgbClr val="FF0000"/>
                </a:solidFill>
              </a:rPr>
              <a:t>H</a:t>
            </a:r>
            <a:r>
              <a:rPr lang="en-US" altLang="ja-JP" sz="2000" baseline="-25000" dirty="0" smtClean="0">
                <a:solidFill>
                  <a:srgbClr val="FF0000"/>
                </a:solidFill>
              </a:rPr>
              <a:t>i</a:t>
            </a:r>
            <a:r>
              <a:rPr lang="en-US" altLang="ja-JP" sz="2000" dirty="0" smtClean="0"/>
              <a:t>: hyperbolic discounter (dummy)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 smtClean="0">
                <a:solidFill>
                  <a:srgbClr val="FF0000"/>
                </a:solidFill>
              </a:rPr>
              <a:t>P</a:t>
            </a:r>
            <a:r>
              <a:rPr lang="en-US" altLang="ja-JP" sz="2000" baseline="-25000" dirty="0" smtClean="0">
                <a:solidFill>
                  <a:srgbClr val="FF0000"/>
                </a:solidFill>
              </a:rPr>
              <a:t>i</a:t>
            </a:r>
            <a:r>
              <a:rPr lang="en-US" altLang="ja-JP" sz="2000" dirty="0" smtClean="0"/>
              <a:t>: future biased/’patient’ (dummy)      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b="1" dirty="0" smtClean="0">
                <a:solidFill>
                  <a:srgbClr val="FF0000"/>
                </a:solidFill>
              </a:rPr>
              <a:t>X</a:t>
            </a:r>
            <a:r>
              <a:rPr lang="en-US" altLang="ja-JP" sz="2000" baseline="-25000" dirty="0" smtClean="0">
                <a:solidFill>
                  <a:srgbClr val="FF0000"/>
                </a:solidFill>
              </a:rPr>
              <a:t>i</a:t>
            </a:r>
            <a:r>
              <a:rPr lang="en-US" altLang="ja-JP" sz="2000" dirty="0" smtClean="0"/>
              <a:t>: borrower characteristics: age, age-squared, female (dummy), married (dummy), number of children, living with parents (dummy), regular status, salary amount, college level education (dummy), vocational education (dummy), loan application rejected (dummy) , number of years working (dummy) </a:t>
            </a:r>
          </a:p>
          <a:p>
            <a:pPr>
              <a:buFont typeface="Wingdings" pitchFamily="2" charset="2"/>
              <a:buChar char=""/>
            </a:pPr>
            <a:endParaRPr lang="en-US" altLang="ja-JP" sz="2000" dirty="0" smtClean="0">
              <a:sym typeface="Wingdings" pitchFamily="2" charset="2"/>
            </a:endParaRPr>
          </a:p>
          <a:p>
            <a:endParaRPr lang="en-US" altLang="ja-JP" sz="2000" dirty="0" smtClean="0"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57167-F415-4C48-9227-35616023A008}" type="slidenum">
              <a:rPr lang="en-US" altLang="ja-JP" smtClean="0"/>
              <a:pPr/>
              <a:t>11</a:t>
            </a:fld>
            <a:endParaRPr lang="en-US" altLang="ja-JP"/>
          </a:p>
        </p:txBody>
      </p:sp>
      <p:sp>
        <p:nvSpPr>
          <p:cNvPr id="5" name="コンテンツ プレースホルダ 2"/>
          <p:cNvSpPr txBox="1">
            <a:spLocks/>
          </p:cNvSpPr>
          <p:nvPr/>
        </p:nvSpPr>
        <p:spPr bwMode="auto">
          <a:xfrm>
            <a:off x="179512" y="1340768"/>
            <a:ext cx="9109520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Wingdings" pitchFamily="2" charset="2"/>
              <a:buChar char=""/>
            </a:pPr>
            <a:r>
              <a:rPr lang="en-US" altLang="ja-JP" sz="2400" dirty="0" smtClean="0"/>
              <a:t>Testing for behavioral implications (following </a:t>
            </a:r>
            <a:r>
              <a:rPr lang="en-US" altLang="ja-JP" sz="2400" dirty="0" smtClean="0">
                <a:solidFill>
                  <a:srgbClr val="FF0000"/>
                </a:solidFill>
              </a:rPr>
              <a:t>Bauer, </a:t>
            </a:r>
            <a:r>
              <a:rPr lang="en-US" altLang="ja-JP" sz="2400" dirty="0" err="1" smtClean="0">
                <a:solidFill>
                  <a:srgbClr val="FF0000"/>
                </a:solidFill>
              </a:rPr>
              <a:t>Chytilová</a:t>
            </a:r>
            <a:r>
              <a:rPr lang="en-US" altLang="ja-JP" sz="2400" dirty="0" smtClean="0">
                <a:solidFill>
                  <a:srgbClr val="FF0000"/>
                </a:solidFill>
              </a:rPr>
              <a:t> &amp; Morduch, 2012</a:t>
            </a:r>
            <a:r>
              <a:rPr lang="en-US" altLang="ja-JP" sz="2400" dirty="0" smtClean="0"/>
              <a:t>) : </a:t>
            </a:r>
          </a:p>
          <a:p>
            <a:pPr>
              <a:buFont typeface="Wingdings" pitchFamily="2" charset="2"/>
              <a:buChar char=""/>
            </a:pPr>
            <a:endParaRPr lang="en-US" altLang="ja-JP" sz="800" dirty="0" smtClean="0"/>
          </a:p>
          <a:p>
            <a:r>
              <a:rPr lang="en-US" altLang="ja-JP" sz="2400" dirty="0" smtClean="0"/>
              <a:t> </a:t>
            </a:r>
            <a:r>
              <a:rPr lang="en-US" altLang="ja-JP" sz="2800" dirty="0" smtClean="0"/>
              <a:t>     Y</a:t>
            </a:r>
            <a:r>
              <a:rPr lang="en-US" altLang="ja-JP" sz="2800" baseline="-25000" dirty="0" smtClean="0"/>
              <a:t>i</a:t>
            </a:r>
            <a:r>
              <a:rPr lang="en-US" altLang="ja-JP" sz="2800" dirty="0" smtClean="0"/>
              <a:t> = </a:t>
            </a:r>
            <a:r>
              <a:rPr lang="en-US" altLang="ja-JP" sz="2800" i="1" dirty="0" smtClean="0">
                <a:latin typeface="Symbol" pitchFamily="18" charset="2"/>
              </a:rPr>
              <a:t>b</a:t>
            </a:r>
            <a:r>
              <a:rPr lang="en-US" altLang="ja-JP" sz="2800" baseline="-25000" dirty="0" smtClean="0"/>
              <a:t>0</a:t>
            </a:r>
            <a:r>
              <a:rPr lang="en-US" altLang="ja-JP" sz="2800" dirty="0" smtClean="0"/>
              <a:t> + </a:t>
            </a:r>
            <a:r>
              <a:rPr lang="en-US" altLang="ja-JP" sz="2800" i="1" dirty="0" smtClean="0">
                <a:latin typeface="Symbol" pitchFamily="18" charset="2"/>
              </a:rPr>
              <a:t>b</a:t>
            </a:r>
            <a:r>
              <a:rPr lang="en-US" altLang="ja-JP" sz="2800" baseline="-25000" dirty="0" smtClean="0"/>
              <a:t>1</a:t>
            </a:r>
            <a:r>
              <a:rPr lang="en-US" altLang="ja-JP" sz="2800" b="1" dirty="0" smtClean="0">
                <a:solidFill>
                  <a:srgbClr val="FF0000"/>
                </a:solidFill>
                <a:latin typeface="Symbol" pitchFamily="18" charset="2"/>
              </a:rPr>
              <a:t>d</a:t>
            </a:r>
            <a:r>
              <a:rPr lang="en-US" altLang="ja-JP" sz="2800" b="1" baseline="-25000" dirty="0" smtClean="0">
                <a:solidFill>
                  <a:srgbClr val="FF0000"/>
                </a:solidFill>
              </a:rPr>
              <a:t>i</a:t>
            </a:r>
            <a:r>
              <a:rPr lang="en-US" altLang="ja-JP" sz="2800" b="1" baseline="30000" dirty="0" smtClean="0">
                <a:solidFill>
                  <a:srgbClr val="FF0000"/>
                </a:solidFill>
              </a:rPr>
              <a:t>0</a:t>
            </a:r>
            <a:r>
              <a:rPr lang="en-US" altLang="ja-JP" sz="2800" dirty="0" smtClean="0"/>
              <a:t> + </a:t>
            </a:r>
            <a:r>
              <a:rPr lang="en-US" altLang="ja-JP" sz="2800" i="1" dirty="0" smtClean="0">
                <a:latin typeface="Symbol" pitchFamily="18" charset="2"/>
              </a:rPr>
              <a:t>b</a:t>
            </a:r>
            <a:r>
              <a:rPr lang="en-US" altLang="ja-JP" sz="2800" baseline="-25000" dirty="0" smtClean="0"/>
              <a:t>2</a:t>
            </a:r>
            <a:r>
              <a:rPr lang="en-US" altLang="ja-JP" sz="2800" dirty="0" smtClean="0"/>
              <a:t>H</a:t>
            </a:r>
            <a:r>
              <a:rPr lang="en-US" altLang="ja-JP" sz="2800" baseline="-25000" dirty="0" smtClean="0"/>
              <a:t>i </a:t>
            </a:r>
            <a:r>
              <a:rPr lang="en-US" altLang="ja-JP" sz="2800" dirty="0" smtClean="0"/>
              <a:t>+ </a:t>
            </a:r>
            <a:r>
              <a:rPr lang="en-US" altLang="ja-JP" sz="2800" i="1" dirty="0" smtClean="0">
                <a:latin typeface="Symbol" pitchFamily="18" charset="2"/>
              </a:rPr>
              <a:t>b</a:t>
            </a:r>
            <a:r>
              <a:rPr lang="en-US" altLang="ja-JP" sz="2800" baseline="-25000" dirty="0" smtClean="0"/>
              <a:t>3</a:t>
            </a:r>
            <a:r>
              <a:rPr lang="en-US" altLang="ja-JP" sz="2800" dirty="0" smtClean="0"/>
              <a:t>P</a:t>
            </a:r>
            <a:r>
              <a:rPr lang="en-US" altLang="ja-JP" sz="2800" baseline="-25000" dirty="0" smtClean="0"/>
              <a:t>i</a:t>
            </a:r>
            <a:r>
              <a:rPr lang="en-US" altLang="ja-JP" sz="2800" dirty="0" smtClean="0"/>
              <a:t>+ </a:t>
            </a:r>
            <a:r>
              <a:rPr lang="en-US" altLang="ja-JP" sz="2800" b="1" i="1" dirty="0" smtClean="0">
                <a:latin typeface="Symbol" pitchFamily="18" charset="2"/>
              </a:rPr>
              <a:t>b</a:t>
            </a:r>
            <a:r>
              <a:rPr lang="en-US" altLang="ja-JP" sz="2800" baseline="-25000" dirty="0" smtClean="0"/>
              <a:t>4</a:t>
            </a:r>
            <a:r>
              <a:rPr lang="en-US" altLang="ja-JP" sz="2800" b="1" dirty="0" smtClean="0"/>
              <a:t>X</a:t>
            </a:r>
            <a:r>
              <a:rPr lang="en-US" altLang="ja-JP" sz="2800" baseline="-25000" dirty="0" smtClean="0"/>
              <a:t>i </a:t>
            </a:r>
            <a:r>
              <a:rPr lang="en-US" altLang="ja-JP" sz="2800" dirty="0" smtClean="0"/>
              <a:t>+ </a:t>
            </a:r>
            <a:r>
              <a:rPr lang="en-US" altLang="ja-JP" sz="2800" dirty="0" err="1" smtClean="0">
                <a:latin typeface="Symbol" pitchFamily="18" charset="2"/>
              </a:rPr>
              <a:t>e</a:t>
            </a:r>
            <a:r>
              <a:rPr lang="en-US" altLang="ja-JP" sz="2800" baseline="-25000" dirty="0" err="1" smtClean="0"/>
              <a:t>i</a:t>
            </a:r>
            <a:r>
              <a:rPr lang="en-US" altLang="ja-JP" sz="2800" dirty="0" smtClean="0"/>
              <a:t>             (1) </a:t>
            </a:r>
            <a:endParaRPr lang="ja-JP" altLang="ja-JP" sz="2800" dirty="0" smtClean="0"/>
          </a:p>
          <a:p>
            <a:r>
              <a:rPr lang="en-US" altLang="ja-JP" sz="2800" dirty="0" smtClean="0"/>
              <a:t>      Y</a:t>
            </a:r>
            <a:r>
              <a:rPr lang="en-US" altLang="ja-JP" sz="2800" baseline="-25000" dirty="0" smtClean="0"/>
              <a:t>i</a:t>
            </a:r>
            <a:r>
              <a:rPr lang="en-US" altLang="ja-JP" sz="2800" dirty="0" smtClean="0"/>
              <a:t> = </a:t>
            </a:r>
            <a:r>
              <a:rPr lang="en-US" altLang="ja-JP" sz="2800" i="1" dirty="0" smtClean="0">
                <a:latin typeface="Symbol" pitchFamily="18" charset="2"/>
              </a:rPr>
              <a:t>b</a:t>
            </a:r>
            <a:r>
              <a:rPr lang="en-US" altLang="ja-JP" sz="2800" baseline="-25000" dirty="0" smtClean="0"/>
              <a:t>0</a:t>
            </a:r>
            <a:r>
              <a:rPr lang="en-US" altLang="ja-JP" sz="2800" dirty="0" smtClean="0"/>
              <a:t> + </a:t>
            </a:r>
            <a:r>
              <a:rPr lang="en-US" altLang="ja-JP" sz="2800" i="1" dirty="0" smtClean="0">
                <a:latin typeface="Symbol" pitchFamily="18" charset="2"/>
              </a:rPr>
              <a:t>b</a:t>
            </a:r>
            <a:r>
              <a:rPr lang="en-US" altLang="ja-JP" sz="2800" baseline="-25000" dirty="0" smtClean="0"/>
              <a:t>1</a:t>
            </a:r>
            <a:r>
              <a:rPr lang="en-US" altLang="ja-JP" sz="2800" b="1" dirty="0" smtClean="0">
                <a:solidFill>
                  <a:srgbClr val="FF0000"/>
                </a:solidFill>
                <a:latin typeface="Symbol" pitchFamily="18" charset="2"/>
              </a:rPr>
              <a:t>d</a:t>
            </a:r>
            <a:r>
              <a:rPr lang="en-US" altLang="ja-JP" sz="2800" b="1" baseline="-25000" dirty="0" smtClean="0">
                <a:solidFill>
                  <a:srgbClr val="FF0000"/>
                </a:solidFill>
              </a:rPr>
              <a:t>i</a:t>
            </a:r>
            <a:r>
              <a:rPr lang="en-US" altLang="ja-JP" sz="2800" b="1" baseline="30000" dirty="0" smtClean="0">
                <a:solidFill>
                  <a:srgbClr val="FF0000"/>
                </a:solidFill>
              </a:rPr>
              <a:t>1</a:t>
            </a:r>
            <a:r>
              <a:rPr lang="en-US" altLang="ja-JP" sz="2800" dirty="0" smtClean="0"/>
              <a:t> + </a:t>
            </a:r>
            <a:r>
              <a:rPr lang="en-US" altLang="ja-JP" sz="2800" i="1" dirty="0" smtClean="0">
                <a:latin typeface="Symbol" pitchFamily="18" charset="2"/>
              </a:rPr>
              <a:t>b</a:t>
            </a:r>
            <a:r>
              <a:rPr lang="en-US" altLang="ja-JP" sz="2800" baseline="-25000" dirty="0" smtClean="0"/>
              <a:t>2</a:t>
            </a:r>
            <a:r>
              <a:rPr lang="en-US" altLang="ja-JP" sz="2800" dirty="0" smtClean="0"/>
              <a:t>H</a:t>
            </a:r>
            <a:r>
              <a:rPr lang="en-US" altLang="ja-JP" sz="2800" baseline="-25000" dirty="0" smtClean="0"/>
              <a:t>i </a:t>
            </a:r>
            <a:r>
              <a:rPr lang="en-US" altLang="ja-JP" sz="2800" dirty="0" smtClean="0"/>
              <a:t>+ </a:t>
            </a:r>
            <a:r>
              <a:rPr lang="en-US" altLang="ja-JP" sz="2800" i="1" dirty="0" smtClean="0">
                <a:latin typeface="Symbol" pitchFamily="18" charset="2"/>
              </a:rPr>
              <a:t>b</a:t>
            </a:r>
            <a:r>
              <a:rPr lang="en-US" altLang="ja-JP" sz="2800" baseline="-25000" dirty="0" smtClean="0"/>
              <a:t>3</a:t>
            </a:r>
            <a:r>
              <a:rPr lang="en-US" altLang="ja-JP" sz="2800" dirty="0" smtClean="0"/>
              <a:t>P</a:t>
            </a:r>
            <a:r>
              <a:rPr lang="en-US" altLang="ja-JP" sz="2800" baseline="-25000" dirty="0" smtClean="0"/>
              <a:t>i</a:t>
            </a:r>
            <a:r>
              <a:rPr lang="en-US" altLang="ja-JP" sz="2800" dirty="0" smtClean="0"/>
              <a:t>+ </a:t>
            </a:r>
            <a:r>
              <a:rPr lang="en-US" altLang="ja-JP" sz="2800" b="1" i="1" dirty="0" smtClean="0">
                <a:latin typeface="Symbol" pitchFamily="18" charset="2"/>
              </a:rPr>
              <a:t>b</a:t>
            </a:r>
            <a:r>
              <a:rPr lang="en-US" altLang="ja-JP" sz="2800" baseline="-25000" dirty="0" smtClean="0"/>
              <a:t>4</a:t>
            </a:r>
            <a:r>
              <a:rPr lang="en-US" altLang="ja-JP" sz="2800" b="1" dirty="0" smtClean="0"/>
              <a:t>X</a:t>
            </a:r>
            <a:r>
              <a:rPr lang="en-US" altLang="ja-JP" sz="2800" baseline="-25000" dirty="0" smtClean="0"/>
              <a:t>i </a:t>
            </a:r>
            <a:r>
              <a:rPr lang="en-US" altLang="ja-JP" sz="2800" dirty="0" smtClean="0"/>
              <a:t>+ </a:t>
            </a:r>
            <a:r>
              <a:rPr lang="en-US" altLang="ja-JP" sz="2800" dirty="0" err="1" smtClean="0">
                <a:latin typeface="Symbol" pitchFamily="18" charset="2"/>
              </a:rPr>
              <a:t>e</a:t>
            </a:r>
            <a:r>
              <a:rPr lang="en-US" altLang="ja-JP" sz="2800" baseline="-25000" dirty="0" err="1" smtClean="0"/>
              <a:t>i</a:t>
            </a:r>
            <a:r>
              <a:rPr lang="en-US" altLang="ja-JP" sz="2800" dirty="0" smtClean="0"/>
              <a:t>             (2)</a:t>
            </a:r>
            <a:endParaRPr lang="ja-JP" altLang="ja-JP" sz="2800" dirty="0" smtClean="0"/>
          </a:p>
          <a:p>
            <a:endParaRPr lang="en-US" altLang="ja-JP" sz="800" b="1" u="sng" dirty="0" smtClean="0">
              <a:solidFill>
                <a:srgbClr val="FF0000"/>
              </a:solidFill>
              <a:latin typeface="Symbol" pitchFamily="18" charset="2"/>
            </a:endParaRPr>
          </a:p>
          <a:p>
            <a:r>
              <a:rPr lang="en-US" altLang="ja-JP" sz="2000" b="1" dirty="0" smtClean="0">
                <a:solidFill>
                  <a:srgbClr val="FF0000"/>
                </a:solidFill>
                <a:latin typeface="Symbol" pitchFamily="18" charset="2"/>
              </a:rPr>
              <a:t>d</a:t>
            </a:r>
            <a:r>
              <a:rPr lang="en-US" altLang="ja-JP" sz="2000" b="1" baseline="-25000" dirty="0" smtClean="0">
                <a:solidFill>
                  <a:srgbClr val="FF0000"/>
                </a:solidFill>
              </a:rPr>
              <a:t>i</a:t>
            </a:r>
            <a:r>
              <a:rPr lang="en-US" altLang="ja-JP" sz="2000" b="1" baseline="30000" dirty="0" smtClean="0">
                <a:solidFill>
                  <a:srgbClr val="FF0000"/>
                </a:solidFill>
              </a:rPr>
              <a:t>0</a:t>
            </a:r>
            <a:r>
              <a:rPr lang="en-US" altLang="ja-JP" sz="2000" b="1" dirty="0" smtClean="0">
                <a:solidFill>
                  <a:srgbClr val="FF0000"/>
                </a:solidFill>
              </a:rPr>
              <a:t> : ‘current’ (now vs. 1month) discount rate dummy; </a:t>
            </a:r>
          </a:p>
          <a:p>
            <a:r>
              <a:rPr lang="en-US" altLang="ja-JP" sz="2000" b="1" dirty="0" smtClean="0">
                <a:solidFill>
                  <a:srgbClr val="FF0000"/>
                </a:solidFill>
                <a:latin typeface="Symbol" pitchFamily="18" charset="2"/>
              </a:rPr>
              <a:t>d</a:t>
            </a:r>
            <a:r>
              <a:rPr lang="en-US" altLang="ja-JP" sz="2000" b="1" baseline="-25000" dirty="0" smtClean="0">
                <a:solidFill>
                  <a:srgbClr val="FF0000"/>
                </a:solidFill>
              </a:rPr>
              <a:t>i</a:t>
            </a:r>
            <a:r>
              <a:rPr lang="en-US" altLang="ja-JP" sz="2000" b="1" baseline="30000" dirty="0" smtClean="0">
                <a:solidFill>
                  <a:srgbClr val="FF0000"/>
                </a:solidFill>
              </a:rPr>
              <a:t>1</a:t>
            </a:r>
            <a:r>
              <a:rPr lang="en-US" altLang="ja-JP" sz="2000" b="1" dirty="0" smtClean="0">
                <a:solidFill>
                  <a:srgbClr val="FF0000"/>
                </a:solidFill>
              </a:rPr>
              <a:t> : ‘future’ (6month vs. 7month) discount rate dummy; </a:t>
            </a:r>
          </a:p>
          <a:p>
            <a:endParaRPr lang="en-US" altLang="ja-JP" sz="2100" i="1" dirty="0" smtClean="0">
              <a:latin typeface="Symbol" pitchFamily="18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100" b="1" i="1" dirty="0" smtClean="0">
                <a:latin typeface="Symbol" pitchFamily="18" charset="2"/>
              </a:rPr>
              <a:t>b</a:t>
            </a:r>
            <a:r>
              <a:rPr lang="en-US" altLang="ja-JP" sz="2100" b="1" baseline="-25000" dirty="0" smtClean="0"/>
              <a:t>2</a:t>
            </a:r>
            <a:r>
              <a:rPr lang="en-US" altLang="ja-JP" sz="2100" dirty="0" smtClean="0">
                <a:sym typeface="Wingdings" pitchFamily="2" charset="2"/>
              </a:rPr>
              <a:t> in </a:t>
            </a:r>
            <a:r>
              <a:rPr lang="en-US" altLang="ja-JP" sz="2100" b="1" dirty="0" smtClean="0">
                <a:solidFill>
                  <a:srgbClr val="FF0000"/>
                </a:solidFill>
                <a:sym typeface="Wingdings" pitchFamily="2" charset="2"/>
              </a:rPr>
              <a:t>(1)</a:t>
            </a:r>
            <a:r>
              <a:rPr lang="en-US" altLang="ja-JP" sz="2100" dirty="0" smtClean="0">
                <a:sym typeface="Wingdings" pitchFamily="2" charset="2"/>
              </a:rPr>
              <a:t>: difference between hyperbolic vs </a:t>
            </a:r>
            <a:r>
              <a:rPr lang="en-US" altLang="ja-JP" sz="2100" b="1" dirty="0" smtClean="0">
                <a:solidFill>
                  <a:srgbClr val="FF0000"/>
                </a:solidFill>
                <a:sym typeface="Wingdings" pitchFamily="2" charset="2"/>
              </a:rPr>
              <a:t>high</a:t>
            </a:r>
            <a:r>
              <a:rPr lang="en-US" altLang="ja-JP" sz="2100" dirty="0" smtClean="0">
                <a:sym typeface="Wingdings" pitchFamily="2" charset="2"/>
              </a:rPr>
              <a:t> (consistent) discounter </a:t>
            </a:r>
            <a:r>
              <a:rPr lang="en-US" altLang="ja-JP" dirty="0" smtClean="0">
                <a:sym typeface="Wingdings" pitchFamily="2" charset="2"/>
              </a:rPr>
              <a:t>     </a:t>
            </a:r>
          </a:p>
          <a:p>
            <a:r>
              <a:rPr lang="en-US" altLang="ja-JP" dirty="0" smtClean="0">
                <a:sym typeface="Wingdings" pitchFamily="2" charset="2"/>
              </a:rPr>
              <a:t>     H</a:t>
            </a:r>
            <a:r>
              <a:rPr lang="en-US" altLang="ja-JP" baseline="-25000" dirty="0" smtClean="0">
                <a:sym typeface="Wingdings" pitchFamily="2" charset="2"/>
              </a:rPr>
              <a:t>0</a:t>
            </a:r>
            <a:r>
              <a:rPr lang="en-US" altLang="ja-JP" dirty="0" smtClean="0">
                <a:sym typeface="Wingdings" pitchFamily="2" charset="2"/>
              </a:rPr>
              <a:t>: </a:t>
            </a:r>
            <a:r>
              <a:rPr lang="en-US" altLang="ja-JP" i="1" dirty="0" smtClean="0">
                <a:latin typeface="Symbol" pitchFamily="18" charset="2"/>
              </a:rPr>
              <a:t>b</a:t>
            </a:r>
            <a:r>
              <a:rPr lang="en-US" altLang="ja-JP" baseline="-25000" dirty="0" smtClean="0"/>
              <a:t>2</a:t>
            </a:r>
            <a:r>
              <a:rPr lang="en-US" altLang="ja-JP" dirty="0" smtClean="0">
                <a:sym typeface="Wingdings" pitchFamily="2" charset="2"/>
              </a:rPr>
              <a:t> =0 in </a:t>
            </a:r>
            <a:r>
              <a:rPr lang="en-US" altLang="ja-JP" b="1" dirty="0" smtClean="0">
                <a:solidFill>
                  <a:srgbClr val="FF0000"/>
                </a:solidFill>
                <a:sym typeface="Wingdings" pitchFamily="2" charset="2"/>
              </a:rPr>
              <a:t>(1)</a:t>
            </a:r>
            <a:r>
              <a:rPr lang="en-US" altLang="ja-JP" dirty="0" smtClean="0">
                <a:sym typeface="Wingdings" pitchFamily="2" charset="2"/>
              </a:rPr>
              <a:t>: </a:t>
            </a:r>
            <a:r>
              <a:rPr lang="en-US" altLang="ja-JP" dirty="0" smtClean="0">
                <a:solidFill>
                  <a:srgbClr val="FF0000"/>
                </a:solidFill>
                <a:sym typeface="Wingdings" pitchFamily="2" charset="2"/>
              </a:rPr>
              <a:t>naïve hyperbolic </a:t>
            </a:r>
            <a:r>
              <a:rPr lang="en-US" altLang="ja-JP" dirty="0" smtClean="0">
                <a:sym typeface="Wingdings" pitchFamily="2" charset="2"/>
              </a:rPr>
              <a:t>(or, </a:t>
            </a:r>
            <a:r>
              <a:rPr lang="en-US" altLang="ja-JP" dirty="0" smtClean="0">
                <a:solidFill>
                  <a:srgbClr val="FF0000"/>
                </a:solidFill>
                <a:sym typeface="Wingdings" pitchFamily="2" charset="2"/>
              </a:rPr>
              <a:t>sophisticated without commitment device</a:t>
            </a:r>
            <a:r>
              <a:rPr lang="en-US" altLang="ja-JP" dirty="0" smtClean="0">
                <a:sym typeface="Wingdings" pitchFamily="2" charset="2"/>
              </a:rPr>
              <a:t>)</a:t>
            </a:r>
            <a:r>
              <a:rPr lang="en-US" altLang="ja-JP" sz="2400" dirty="0" smtClean="0">
                <a:sym typeface="Wingdings" pitchFamily="2" charset="2"/>
              </a:rPr>
              <a:t> </a:t>
            </a:r>
            <a:r>
              <a:rPr lang="en-US" altLang="ja-JP" sz="2100" dirty="0" smtClean="0">
                <a:sym typeface="Wingdings" pitchFamily="2" charset="2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100" b="1" i="1" dirty="0" smtClean="0">
                <a:latin typeface="Symbol" pitchFamily="18" charset="2"/>
              </a:rPr>
              <a:t>b</a:t>
            </a:r>
            <a:r>
              <a:rPr lang="en-US" altLang="ja-JP" sz="2100" b="1" baseline="-25000" dirty="0" smtClean="0"/>
              <a:t>2</a:t>
            </a:r>
            <a:r>
              <a:rPr lang="en-US" altLang="ja-JP" sz="2100" dirty="0" smtClean="0">
                <a:sym typeface="Wingdings" pitchFamily="2" charset="2"/>
              </a:rPr>
              <a:t> in </a:t>
            </a:r>
            <a:r>
              <a:rPr lang="en-US" altLang="ja-JP" sz="2100" b="1" dirty="0" smtClean="0">
                <a:solidFill>
                  <a:srgbClr val="FF0000"/>
                </a:solidFill>
                <a:sym typeface="Wingdings" pitchFamily="2" charset="2"/>
              </a:rPr>
              <a:t>(2)</a:t>
            </a:r>
            <a:r>
              <a:rPr lang="en-US" altLang="ja-JP" sz="2100" dirty="0" smtClean="0">
                <a:sym typeface="Wingdings" pitchFamily="2" charset="2"/>
              </a:rPr>
              <a:t>: difference between hyperbolic vs </a:t>
            </a:r>
            <a:r>
              <a:rPr lang="en-US" altLang="ja-JP" sz="2100" b="1" dirty="0" smtClean="0">
                <a:solidFill>
                  <a:srgbClr val="FF0000"/>
                </a:solidFill>
                <a:sym typeface="Wingdings" pitchFamily="2" charset="2"/>
              </a:rPr>
              <a:t>low</a:t>
            </a:r>
            <a:r>
              <a:rPr lang="en-US" altLang="ja-JP" sz="2100" dirty="0" smtClean="0">
                <a:sym typeface="Wingdings" pitchFamily="2" charset="2"/>
              </a:rPr>
              <a:t> (consistent) discounter </a:t>
            </a:r>
          </a:p>
          <a:p>
            <a:pPr marL="0" lvl="1"/>
            <a:r>
              <a:rPr lang="en-US" altLang="ja-JP" sz="2100" dirty="0" smtClean="0">
                <a:sym typeface="Wingdings" pitchFamily="2" charset="2"/>
              </a:rPr>
              <a:t>     </a:t>
            </a:r>
            <a:r>
              <a:rPr lang="en-US" altLang="ja-JP" dirty="0" smtClean="0">
                <a:sym typeface="Wingdings" pitchFamily="2" charset="2"/>
              </a:rPr>
              <a:t>H</a:t>
            </a:r>
            <a:r>
              <a:rPr lang="en-US" altLang="ja-JP" baseline="-25000" dirty="0" smtClean="0">
                <a:sym typeface="Wingdings" pitchFamily="2" charset="2"/>
              </a:rPr>
              <a:t>0</a:t>
            </a:r>
            <a:r>
              <a:rPr lang="en-US" altLang="ja-JP" dirty="0" smtClean="0">
                <a:sym typeface="Wingdings" pitchFamily="2" charset="2"/>
              </a:rPr>
              <a:t>: </a:t>
            </a:r>
            <a:r>
              <a:rPr lang="en-US" altLang="ja-JP" i="1" dirty="0" smtClean="0">
                <a:latin typeface="Symbol" pitchFamily="18" charset="2"/>
              </a:rPr>
              <a:t>b</a:t>
            </a:r>
            <a:r>
              <a:rPr lang="en-US" altLang="ja-JP" baseline="-25000" dirty="0" smtClean="0"/>
              <a:t>2</a:t>
            </a:r>
            <a:r>
              <a:rPr lang="en-US" altLang="ja-JP" dirty="0" smtClean="0">
                <a:sym typeface="Wingdings" pitchFamily="2" charset="2"/>
              </a:rPr>
              <a:t> =0 in </a:t>
            </a:r>
            <a:r>
              <a:rPr lang="en-US" altLang="ja-JP" b="1" dirty="0" smtClean="0">
                <a:solidFill>
                  <a:srgbClr val="FF0000"/>
                </a:solidFill>
                <a:sym typeface="Wingdings" pitchFamily="2" charset="2"/>
              </a:rPr>
              <a:t>(2)</a:t>
            </a:r>
            <a:r>
              <a:rPr lang="en-US" altLang="ja-JP" dirty="0" smtClean="0">
                <a:sym typeface="Wingdings" pitchFamily="2" charset="2"/>
              </a:rPr>
              <a:t>: </a:t>
            </a:r>
            <a:r>
              <a:rPr lang="en-US" altLang="ja-JP" dirty="0" smtClean="0">
                <a:solidFill>
                  <a:srgbClr val="FF0000"/>
                </a:solidFill>
                <a:sym typeface="Wingdings" pitchFamily="2" charset="2"/>
              </a:rPr>
              <a:t>sophisticated with commitment device</a:t>
            </a:r>
            <a:r>
              <a:rPr lang="en-US" altLang="ja-JP" dirty="0" smtClean="0">
                <a:sym typeface="Wingdings" pitchFamily="2" charset="2"/>
              </a:rPr>
              <a:t>, </a:t>
            </a:r>
            <a:r>
              <a:rPr lang="en-US" altLang="ja-JP" i="1" dirty="0" smtClean="0">
                <a:latin typeface="Symbol" pitchFamily="18" charset="2"/>
              </a:rPr>
              <a:t>b</a:t>
            </a:r>
            <a:r>
              <a:rPr lang="en-US" altLang="ja-JP" baseline="-25000" dirty="0" smtClean="0"/>
              <a:t>2</a:t>
            </a:r>
            <a:r>
              <a:rPr lang="en-US" altLang="ja-JP" dirty="0" smtClean="0">
                <a:sym typeface="Wingdings" pitchFamily="2" charset="2"/>
              </a:rPr>
              <a:t> </a:t>
            </a:r>
            <a:r>
              <a:rPr lang="en-US" altLang="ja-JP" dirty="0" smtClean="0">
                <a:latin typeface="Times New Roman"/>
                <a:cs typeface="Times New Roman"/>
                <a:sym typeface="Wingdings" pitchFamily="2" charset="2"/>
              </a:rPr>
              <a:t>≠ </a:t>
            </a:r>
            <a:r>
              <a:rPr lang="en-US" altLang="ja-JP" dirty="0" smtClean="0">
                <a:sym typeface="Wingdings" pitchFamily="2" charset="2"/>
              </a:rPr>
              <a:t>0 if naïve </a:t>
            </a:r>
          </a:p>
          <a:p>
            <a:endParaRPr lang="en-US" altLang="ja-JP" sz="2100" dirty="0" smtClean="0">
              <a:sym typeface="Wingdings" pitchFamily="2" charset="2"/>
            </a:endParaRPr>
          </a:p>
          <a:p>
            <a:endParaRPr lang="en-US" altLang="ja-JP" sz="2000" dirty="0" smtClean="0">
              <a:sym typeface="Wingdings" pitchFamily="2" charset="2"/>
            </a:endParaRPr>
          </a:p>
          <a:p>
            <a:endParaRPr lang="en-US" altLang="ja-JP" sz="2000" dirty="0" smtClean="0">
              <a:sym typeface="Wingdings" pitchFamily="2" charset="2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0" y="5565071"/>
            <a:ext cx="9289032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 smtClean="0"/>
              <a:t>(</a:t>
            </a:r>
            <a:r>
              <a:rPr lang="en-US" altLang="ja-JP" sz="1400" dirty="0" smtClean="0"/>
              <a:t>Time) consistent discounters: </a:t>
            </a:r>
            <a:r>
              <a:rPr lang="en-US" altLang="ja-JP" sz="1400" u="sng" dirty="0" smtClean="0"/>
              <a:t>current (now vs 1 </a:t>
            </a:r>
            <a:r>
              <a:rPr lang="en-US" altLang="ja-JP" sz="1400" u="sng" dirty="0" err="1" smtClean="0"/>
              <a:t>mo</a:t>
            </a:r>
            <a:r>
              <a:rPr lang="en-US" altLang="ja-JP" sz="1400" u="sng" dirty="0" smtClean="0"/>
              <a:t>) discount rate</a:t>
            </a:r>
            <a:r>
              <a:rPr lang="en-US" altLang="ja-JP" sz="1400" dirty="0" smtClean="0"/>
              <a:t> = </a:t>
            </a:r>
            <a:r>
              <a:rPr lang="en-US" altLang="ja-JP" sz="1400" u="sng" dirty="0" smtClean="0"/>
              <a:t>future(6mo vs 7mo) discount rate </a:t>
            </a:r>
          </a:p>
          <a:p>
            <a:r>
              <a:rPr lang="en-US" altLang="ja-JP" sz="1400" dirty="0" smtClean="0"/>
              <a:t>Hyperbolic (present-biased) discounters: </a:t>
            </a:r>
            <a:r>
              <a:rPr lang="en-US" altLang="ja-JP" sz="1400" u="sng" dirty="0" smtClean="0"/>
              <a:t>current (now vs 1 </a:t>
            </a:r>
            <a:r>
              <a:rPr lang="en-US" altLang="ja-JP" sz="1400" u="sng" dirty="0" err="1" smtClean="0"/>
              <a:t>mo</a:t>
            </a:r>
            <a:r>
              <a:rPr lang="en-US" altLang="ja-JP" sz="1400" u="sng" dirty="0" smtClean="0"/>
              <a:t>) discount rate</a:t>
            </a:r>
            <a:r>
              <a:rPr lang="en-US" altLang="ja-JP" sz="1400" dirty="0" smtClean="0"/>
              <a:t> &gt; </a:t>
            </a:r>
            <a:r>
              <a:rPr lang="en-US" altLang="ja-JP" sz="1400" u="sng" dirty="0" smtClean="0"/>
              <a:t>future(6mo vs 7mo) discount rate </a:t>
            </a:r>
          </a:p>
          <a:p>
            <a:r>
              <a:rPr lang="en-US" altLang="ja-JP" sz="1400" dirty="0" smtClean="0"/>
              <a:t>Patient </a:t>
            </a:r>
            <a:r>
              <a:rPr lang="en-US" altLang="ja-JP" sz="1400" dirty="0"/>
              <a:t>(future-biased) discounters:  </a:t>
            </a:r>
            <a:r>
              <a:rPr lang="en-US" altLang="ja-JP" sz="1400" u="sng" dirty="0" smtClean="0"/>
              <a:t>current </a:t>
            </a:r>
            <a:r>
              <a:rPr lang="en-US" altLang="ja-JP" sz="1400" u="sng" dirty="0"/>
              <a:t>(now vs 1 </a:t>
            </a:r>
            <a:r>
              <a:rPr lang="en-US" altLang="ja-JP" sz="1400" u="sng" dirty="0" err="1"/>
              <a:t>mo</a:t>
            </a:r>
            <a:r>
              <a:rPr lang="en-US" altLang="ja-JP" sz="1400" u="sng" dirty="0"/>
              <a:t>) discount rate</a:t>
            </a:r>
            <a:r>
              <a:rPr lang="en-US" altLang="ja-JP" sz="1400" dirty="0"/>
              <a:t> &lt; </a:t>
            </a:r>
            <a:r>
              <a:rPr lang="en-US" altLang="ja-JP" sz="1400" u="sng" dirty="0"/>
              <a:t>future(6mo vs 7mo) discount rate </a:t>
            </a:r>
          </a:p>
          <a:p>
            <a:endParaRPr lang="en-US" altLang="ja-JP" sz="1400" u="sng" dirty="0"/>
          </a:p>
          <a:p>
            <a:endParaRPr lang="en-US" altLang="ja-JP" sz="1400" u="sng" dirty="0"/>
          </a:p>
          <a:p>
            <a:endParaRPr lang="en-US" altLang="ja-JP" sz="1400" u="sng" dirty="0" smtClean="0"/>
          </a:p>
        </p:txBody>
      </p:sp>
      <p:sp>
        <p:nvSpPr>
          <p:cNvPr id="10" name="タイトル 1"/>
          <p:cNvSpPr txBox="1">
            <a:spLocks/>
          </p:cNvSpPr>
          <p:nvPr/>
        </p:nvSpPr>
        <p:spPr bwMode="auto">
          <a:xfrm>
            <a:off x="0" y="18864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n-US" altLang="ja-JP" sz="4000" b="1" i="1" dirty="0" smtClean="0"/>
              <a:t>ATM </a:t>
            </a:r>
            <a:r>
              <a:rPr lang="en-US" altLang="ja-JP" sz="4000" b="1" i="1" dirty="0" err="1" smtClean="0"/>
              <a:t>sangla</a:t>
            </a:r>
            <a:r>
              <a:rPr lang="ja-JP" altLang="en-US" sz="4000" b="1" dirty="0" smtClean="0"/>
              <a:t> </a:t>
            </a:r>
            <a:r>
              <a:rPr lang="en-US" altLang="ja-JP" sz="4000" b="1" dirty="0" smtClean="0"/>
              <a:t>and time-inconsistent discounters: </a:t>
            </a:r>
            <a:r>
              <a:rPr lang="en-US" altLang="ja-JP" sz="4000" b="1" dirty="0" smtClean="0">
                <a:solidFill>
                  <a:srgbClr val="FF0000"/>
                </a:solidFill>
              </a:rPr>
              <a:t>naïve or sophisticated? </a:t>
            </a:r>
            <a:endParaRPr kumimoji="1" lang="ja-JP" alt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6696025"/>
            <a:ext cx="91440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57167-F415-4C48-9227-35616023A008}" type="slidenum">
              <a:rPr lang="en-US" altLang="ja-JP" smtClean="0"/>
              <a:pPr/>
              <a:t>12</a:t>
            </a:fld>
            <a:endParaRPr lang="en-US" altLang="ja-JP"/>
          </a:p>
        </p:txBody>
      </p:sp>
      <p:sp>
        <p:nvSpPr>
          <p:cNvPr id="4" name="タイトル 1"/>
          <p:cNvSpPr txBox="1">
            <a:spLocks/>
          </p:cNvSpPr>
          <p:nvPr/>
        </p:nvSpPr>
        <p:spPr bwMode="auto">
          <a:xfrm>
            <a:off x="107504" y="188640"/>
            <a:ext cx="8712968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n-US" altLang="ja-JP" sz="2800" b="1" dirty="0" smtClean="0"/>
              <a:t>Reduced Form Equation with </a:t>
            </a:r>
            <a:r>
              <a:rPr lang="en-US" altLang="ja-JP" sz="2800" b="1" dirty="0" smtClean="0">
                <a:solidFill>
                  <a:srgbClr val="FF0000"/>
                </a:solidFill>
              </a:rPr>
              <a:t>current </a:t>
            </a:r>
            <a:r>
              <a:rPr lang="en-US" altLang="ja-JP" sz="2800" b="1" u="sng" dirty="0" smtClean="0">
                <a:solidFill>
                  <a:srgbClr val="FF0000"/>
                </a:solidFill>
              </a:rPr>
              <a:t>[</a:t>
            </a:r>
            <a:r>
              <a:rPr lang="en-US" altLang="ja-JP" sz="2800" b="1" u="sng" dirty="0" err="1" smtClean="0">
                <a:solidFill>
                  <a:srgbClr val="FF0000"/>
                </a:solidFill>
              </a:rPr>
              <a:t>Eq</a:t>
            </a:r>
            <a:r>
              <a:rPr lang="en-US" altLang="ja-JP" sz="2800" b="1" u="sng" dirty="0" smtClean="0">
                <a:solidFill>
                  <a:srgbClr val="FF0000"/>
                </a:solidFill>
              </a:rPr>
              <a:t> (1)] vs. future [</a:t>
            </a:r>
            <a:r>
              <a:rPr lang="en-US" altLang="ja-JP" sz="2800" b="1" u="sng" dirty="0" err="1" smtClean="0">
                <a:solidFill>
                  <a:srgbClr val="FF0000"/>
                </a:solidFill>
              </a:rPr>
              <a:t>Eq</a:t>
            </a:r>
            <a:r>
              <a:rPr lang="en-US" altLang="ja-JP" sz="2800" b="1" u="sng" dirty="0" smtClean="0">
                <a:solidFill>
                  <a:srgbClr val="FF0000"/>
                </a:solidFill>
              </a:rPr>
              <a:t> (2)]</a:t>
            </a:r>
            <a:r>
              <a:rPr lang="en-US" altLang="ja-JP" sz="2800" b="1" dirty="0" smtClean="0"/>
              <a:t> discount rates controlled 1 (OLS)</a:t>
            </a:r>
            <a:endParaRPr kumimoji="1" lang="ja-JP" altLang="en-US" sz="28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0" y="52292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16006780"/>
              </p:ext>
            </p:extLst>
          </p:nvPr>
        </p:nvGraphicFramePr>
        <p:xfrm>
          <a:off x="251520" y="1340758"/>
          <a:ext cx="8424934" cy="720090"/>
        </p:xfrm>
        <a:graphic>
          <a:graphicData uri="http://schemas.openxmlformats.org/drawingml/2006/table">
            <a:tbl>
              <a:tblPr/>
              <a:tblGrid>
                <a:gridCol w="1503140"/>
                <a:gridCol w="1186689"/>
                <a:gridCol w="1424027"/>
                <a:gridCol w="1424027"/>
                <a:gridCol w="1598997"/>
                <a:gridCol w="1288054"/>
              </a:tblGrid>
              <a:tr h="246864">
                <a:tc rowSpan="2">
                  <a:txBody>
                    <a:bodyPr/>
                    <a:lstStyle/>
                    <a:p>
                      <a:pPr algn="ctr" fontAlgn="b"/>
                      <a:r>
                        <a:rPr lang="ja-JP" altLang="en-US" sz="16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　</a:t>
                      </a:r>
                      <a:endParaRPr lang="en-US" altLang="ja-JP" sz="1600" b="1" i="0" u="none" strike="noStrike" dirty="0" smtClean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altLang="ja-JP" sz="1800" b="1" i="0" u="none" strike="noStrike" dirty="0" smtClean="0">
                          <a:solidFill>
                            <a:srgbClr val="FF0000"/>
                          </a:solidFill>
                          <a:latin typeface="+mj-lt"/>
                        </a:rPr>
                        <a:t>Dep. </a:t>
                      </a:r>
                      <a:r>
                        <a:rPr lang="en-US" altLang="ja-JP" sz="1800" b="1" i="0" u="none" strike="noStrike" dirty="0" err="1" smtClean="0">
                          <a:solidFill>
                            <a:srgbClr val="FF0000"/>
                          </a:solidFill>
                          <a:latin typeface="+mj-lt"/>
                        </a:rPr>
                        <a:t>Var</a:t>
                      </a:r>
                      <a:r>
                        <a:rPr lang="en-US" altLang="ja-JP" sz="1800" b="1" i="0" u="none" strike="noStrike" dirty="0" smtClean="0">
                          <a:solidFill>
                            <a:srgbClr val="FF0000"/>
                          </a:solidFill>
                          <a:latin typeface="+mj-lt"/>
                        </a:rPr>
                        <a:t> = Have outstanding loan with  (dummy):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379409">
                <a:tc vMerge="1">
                  <a:txBody>
                    <a:bodyPr/>
                    <a:lstStyle/>
                    <a:p>
                      <a:pPr algn="ctr" fontAlgn="b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ATM </a:t>
                      </a:r>
                      <a:r>
                        <a:rPr lang="en-GB" sz="1400" b="1" i="0" u="none" strike="noStrike" dirty="0" err="1">
                          <a:solidFill>
                            <a:srgbClr val="000000"/>
                          </a:solidFill>
                          <a:latin typeface="+mj-lt"/>
                        </a:rPr>
                        <a:t>Sangla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banks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, 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Coops 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NGOs 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&amp; 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MFI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Gov’ </a:t>
                      </a:r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FIs (SSS/</a:t>
                      </a:r>
                      <a:r>
                        <a:rPr lang="en-GB" sz="1400" b="1" i="0" u="none" strike="noStrike" dirty="0" err="1">
                          <a:solidFill>
                            <a:srgbClr val="000000"/>
                          </a:solidFill>
                          <a:latin typeface="+mj-lt"/>
                        </a:rPr>
                        <a:t>Pag-ibig</a:t>
                      </a:r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Pawnshop/private </a:t>
                      </a:r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Money Lender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 err="1">
                          <a:solidFill>
                            <a:srgbClr val="000000"/>
                          </a:solidFill>
                          <a:latin typeface="+mj-lt"/>
                        </a:rPr>
                        <a:t>Rels</a:t>
                      </a:r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/Friends/ </a:t>
                      </a:r>
                      <a:r>
                        <a:rPr lang="en-GB" sz="14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Others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9" name="テキスト ボックス 8"/>
          <p:cNvSpPr txBox="1"/>
          <p:nvPr/>
        </p:nvSpPr>
        <p:spPr>
          <a:xfrm>
            <a:off x="179512" y="6165304"/>
            <a:ext cx="8892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b="1" dirty="0" smtClean="0"/>
              <a:t>Additional covariates: age, age-sq, female, married, number of children, living with parents, regular employee, </a:t>
            </a:r>
          </a:p>
          <a:p>
            <a:r>
              <a:rPr kumimoji="1" lang="en-US" altLang="ja-JP" sz="1200" b="1" dirty="0" smtClean="0"/>
              <a:t>salary, college level, vocational level, rejected for a loan, live in hometown, firm dummy, number of years employed</a:t>
            </a:r>
            <a:endParaRPr kumimoji="1" lang="ja-JP" altLang="en-US" sz="1200" b="1" dirty="0"/>
          </a:p>
        </p:txBody>
      </p:sp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88843367"/>
              </p:ext>
            </p:extLst>
          </p:nvPr>
        </p:nvGraphicFramePr>
        <p:xfrm>
          <a:off x="251517" y="4368130"/>
          <a:ext cx="8496946" cy="1581150"/>
        </p:xfrm>
        <a:graphic>
          <a:graphicData uri="http://schemas.openxmlformats.org/drawingml/2006/table">
            <a:tbl>
              <a:tblPr/>
              <a:tblGrid>
                <a:gridCol w="1508803"/>
                <a:gridCol w="1191160"/>
                <a:gridCol w="1429392"/>
                <a:gridCol w="1429392"/>
                <a:gridCol w="1588214"/>
                <a:gridCol w="1349985"/>
              </a:tblGrid>
              <a:tr h="165489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1300" b="1" i="0" u="none" strike="noStrike" dirty="0">
                          <a:solidFill>
                            <a:srgbClr val="FF0000"/>
                          </a:solidFill>
                          <a:latin typeface="+mj-lt"/>
                        </a:rPr>
                        <a:t>Hyperbolic Preference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FF0000"/>
                          </a:solidFill>
                          <a:latin typeface="+mj-lt"/>
                        </a:rPr>
                        <a:t>0.0801*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FF0000"/>
                          </a:solidFill>
                          <a:latin typeface="+mj-lt"/>
                        </a:rPr>
                        <a:t>-0.0151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FF0000"/>
                          </a:solidFill>
                          <a:latin typeface="+mj-lt"/>
                        </a:rPr>
                        <a:t>0.0896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FF0000"/>
                          </a:solidFill>
                          <a:latin typeface="+mj-lt"/>
                        </a:rPr>
                        <a:t>0.00347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FF0000"/>
                          </a:solidFill>
                          <a:latin typeface="+mj-lt"/>
                        </a:rPr>
                        <a:t>0.101*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209729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FF0000"/>
                          </a:solidFill>
                          <a:latin typeface="+mj-lt"/>
                        </a:rPr>
                        <a:t>(1.69)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FF0000"/>
                          </a:solidFill>
                          <a:latin typeface="+mj-lt"/>
                        </a:rPr>
                        <a:t>(-0.70)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FF0000"/>
                          </a:solidFill>
                          <a:latin typeface="+mj-lt"/>
                        </a:rPr>
                        <a:t>(1.56)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FF0000"/>
                          </a:solidFill>
                          <a:latin typeface="+mj-lt"/>
                        </a:rPr>
                        <a:t>(0.13)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FF0000"/>
                          </a:solidFill>
                          <a:latin typeface="+mj-lt"/>
                        </a:rPr>
                        <a:t>(1.83)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65489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13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Patient </a:t>
                      </a:r>
                      <a:r>
                        <a:rPr lang="en-GB" sz="13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Preference</a:t>
                      </a:r>
                    </a:p>
                    <a:p>
                      <a:pPr algn="ctr" fontAlgn="b"/>
                      <a:endParaRPr lang="en-GB" sz="1300" b="1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0.0759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-0.00104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-0.0287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0.0303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0.0122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5489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(1.42)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(-0.03)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(-0.47)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(0.67)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(0.22)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5489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FF0000"/>
                          </a:solidFill>
                          <a:latin typeface="+mj-lt"/>
                        </a:rPr>
                        <a:t>Future Disc. Rate, Med. Discounter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0.0232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0.0188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-0.00236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0.0570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-0.0570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5489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(0.44)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(0.49)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(-0.03)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(1.47)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(-1.00)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5489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FF0000"/>
                          </a:solidFill>
                          <a:latin typeface="+mj-lt"/>
                        </a:rPr>
                        <a:t>Future Disc. Rate, Low Discounter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0.0668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0.00906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0.0523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0.0590*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-0.0924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65489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(1.29)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(0.36)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(1.01)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(1.79)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(-1.64)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</a:tbl>
          </a:graphicData>
        </a:graphic>
      </p:graphicFrame>
      <p:sp>
        <p:nvSpPr>
          <p:cNvPr id="11" name="正方形/長方形 10"/>
          <p:cNvSpPr/>
          <p:nvPr/>
        </p:nvSpPr>
        <p:spPr>
          <a:xfrm>
            <a:off x="251520" y="4067780"/>
            <a:ext cx="4968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b="1" dirty="0" err="1" smtClean="0">
                <a:solidFill>
                  <a:srgbClr val="FF0000"/>
                </a:solidFill>
                <a:latin typeface="+mj-lt"/>
              </a:rPr>
              <a:t>Eq</a:t>
            </a:r>
            <a:r>
              <a:rPr lang="en-US" altLang="ja-JP" sz="1600" b="1" dirty="0" smtClean="0">
                <a:solidFill>
                  <a:srgbClr val="FF0000"/>
                </a:solidFill>
                <a:latin typeface="+mj-lt"/>
              </a:rPr>
              <a:t> (2)</a:t>
            </a:r>
            <a:r>
              <a:rPr lang="en-US" altLang="ja-JP" sz="1600" b="1" dirty="0" smtClean="0">
                <a:solidFill>
                  <a:srgbClr val="000000"/>
                </a:solidFill>
                <a:latin typeface="+mj-lt"/>
              </a:rPr>
              <a:t> (</a:t>
            </a:r>
            <a:r>
              <a:rPr lang="en-US" altLang="ja-JP" b="1" dirty="0" smtClean="0">
                <a:solidFill>
                  <a:srgbClr val="FF0000"/>
                </a:solidFill>
                <a:latin typeface="+mj-lt"/>
              </a:rPr>
              <a:t>future</a:t>
            </a:r>
            <a:r>
              <a:rPr lang="en-US" altLang="ja-JP" sz="1600" b="1" dirty="0" smtClean="0">
                <a:solidFill>
                  <a:srgbClr val="000000"/>
                </a:solidFill>
                <a:latin typeface="+mj-lt"/>
              </a:rPr>
              <a:t> disc. rate controlled) </a:t>
            </a:r>
            <a:endParaRPr lang="ja-JP" altLang="en-US" sz="1600" dirty="0">
              <a:latin typeface="+mj-lt"/>
            </a:endParaRPr>
          </a:p>
        </p:txBody>
      </p:sp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03064368"/>
              </p:ext>
            </p:extLst>
          </p:nvPr>
        </p:nvGraphicFramePr>
        <p:xfrm>
          <a:off x="251520" y="2433206"/>
          <a:ext cx="8496946" cy="1581150"/>
        </p:xfrm>
        <a:graphic>
          <a:graphicData uri="http://schemas.openxmlformats.org/drawingml/2006/table">
            <a:tbl>
              <a:tblPr/>
              <a:tblGrid>
                <a:gridCol w="1508803"/>
                <a:gridCol w="1191160"/>
                <a:gridCol w="1429392"/>
                <a:gridCol w="1429392"/>
                <a:gridCol w="1588214"/>
                <a:gridCol w="1349985"/>
              </a:tblGrid>
              <a:tr h="165489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1300" b="1" i="0" u="none" strike="noStrike" dirty="0">
                          <a:solidFill>
                            <a:srgbClr val="FF0000"/>
                          </a:solidFill>
                          <a:latin typeface="+mj-lt"/>
                        </a:rPr>
                        <a:t>Hyperbolic Preference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FF0000"/>
                          </a:solidFill>
                          <a:latin typeface="+mj-lt"/>
                        </a:rPr>
                        <a:t>0.0477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FF0000"/>
                          </a:solidFill>
                          <a:latin typeface="+mj-lt"/>
                        </a:rPr>
                        <a:t>-0.0263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FF0000"/>
                          </a:solidFill>
                          <a:latin typeface="+mj-lt"/>
                        </a:rPr>
                        <a:t>0.0854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FF0000"/>
                          </a:solidFill>
                          <a:latin typeface="+mj-lt"/>
                        </a:rPr>
                        <a:t>-0.0406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FF0000"/>
                          </a:solidFill>
                          <a:latin typeface="+mj-lt"/>
                        </a:rPr>
                        <a:t>0.132**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209729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FF0000"/>
                          </a:solidFill>
                          <a:latin typeface="+mj-lt"/>
                        </a:rPr>
                        <a:t>(1.00)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FF0000"/>
                          </a:solidFill>
                          <a:latin typeface="+mj-lt"/>
                        </a:rPr>
                        <a:t>(-0.99)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FF0000"/>
                          </a:solidFill>
                          <a:latin typeface="+mj-lt"/>
                        </a:rPr>
                        <a:t>(1.38)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FF0000"/>
                          </a:solidFill>
                          <a:latin typeface="+mj-lt"/>
                        </a:rPr>
                        <a:t>(-1.35)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FF0000"/>
                          </a:solidFill>
                          <a:latin typeface="+mj-lt"/>
                        </a:rPr>
                        <a:t>(2.33)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65489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13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Patient </a:t>
                      </a:r>
                      <a:r>
                        <a:rPr lang="en-GB" sz="13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Preference</a:t>
                      </a:r>
                    </a:p>
                    <a:p>
                      <a:pPr algn="ctr" fontAlgn="b"/>
                      <a:endParaRPr lang="en-GB" sz="1300" b="1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0.0844*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0.00618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-0.0282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0.0525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-0.0117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5489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(1.70)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(0.21)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(-0.52)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(1.32)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(-0.22)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5489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smtClean="0">
                          <a:solidFill>
                            <a:srgbClr val="FF0000"/>
                          </a:solidFill>
                          <a:latin typeface="+mj-lt"/>
                        </a:rPr>
                        <a:t>Current </a:t>
                      </a:r>
                      <a:r>
                        <a:rPr lang="en-US" sz="1200" b="1" i="0" u="none" strike="noStrike" dirty="0">
                          <a:solidFill>
                            <a:srgbClr val="FF0000"/>
                          </a:solidFill>
                          <a:latin typeface="+mj-lt"/>
                        </a:rPr>
                        <a:t>Disc. Rate, Med. Discounter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0.0608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0.0124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0.0147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0.0634*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-0.0323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5489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(1.22)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(0.38)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(0.25)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(1.86)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(-0.61)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5489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smtClean="0">
                          <a:solidFill>
                            <a:srgbClr val="FF0000"/>
                          </a:solidFill>
                          <a:latin typeface="+mj-lt"/>
                        </a:rPr>
                        <a:t>Current </a:t>
                      </a:r>
                      <a:r>
                        <a:rPr lang="en-US" sz="1200" b="1" i="0" u="none" strike="noStrike" dirty="0">
                          <a:solidFill>
                            <a:srgbClr val="FF0000"/>
                          </a:solidFill>
                          <a:latin typeface="+mj-lt"/>
                        </a:rPr>
                        <a:t>Disc. Rate, Low Discounter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0.0238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0.00481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0.00567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0.0113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-0.0517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65489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(0.46)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(0.15)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(0.09)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(0.36)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(-0.94)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</a:tbl>
          </a:graphicData>
        </a:graphic>
      </p:graphicFrame>
      <p:sp>
        <p:nvSpPr>
          <p:cNvPr id="13" name="正方形/長方形 12"/>
          <p:cNvSpPr/>
          <p:nvPr/>
        </p:nvSpPr>
        <p:spPr>
          <a:xfrm>
            <a:off x="251523" y="2060848"/>
            <a:ext cx="4968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b="1" dirty="0" err="1" smtClean="0">
                <a:solidFill>
                  <a:srgbClr val="FF0000"/>
                </a:solidFill>
                <a:latin typeface="+mj-lt"/>
              </a:rPr>
              <a:t>Eq</a:t>
            </a:r>
            <a:r>
              <a:rPr lang="en-US" altLang="ja-JP" sz="1600" b="1" dirty="0" smtClean="0">
                <a:solidFill>
                  <a:srgbClr val="FF0000"/>
                </a:solidFill>
                <a:latin typeface="+mj-lt"/>
              </a:rPr>
              <a:t> (1)</a:t>
            </a:r>
            <a:r>
              <a:rPr lang="en-US" altLang="ja-JP" sz="1600" b="1" dirty="0" smtClean="0">
                <a:solidFill>
                  <a:srgbClr val="000000"/>
                </a:solidFill>
                <a:latin typeface="+mj-lt"/>
              </a:rPr>
              <a:t> (</a:t>
            </a:r>
            <a:r>
              <a:rPr lang="en-US" altLang="ja-JP" b="1" dirty="0" smtClean="0">
                <a:solidFill>
                  <a:srgbClr val="FF0000"/>
                </a:solidFill>
                <a:latin typeface="+mj-lt"/>
              </a:rPr>
              <a:t>current</a:t>
            </a:r>
            <a:r>
              <a:rPr lang="en-US" altLang="ja-JP" b="1" dirty="0" smtClean="0">
                <a:solidFill>
                  <a:srgbClr val="000000"/>
                </a:solidFill>
                <a:latin typeface="+mj-lt"/>
              </a:rPr>
              <a:t> </a:t>
            </a:r>
            <a:r>
              <a:rPr lang="en-US" altLang="ja-JP" sz="1600" b="1" dirty="0" smtClean="0">
                <a:solidFill>
                  <a:srgbClr val="000000"/>
                </a:solidFill>
                <a:latin typeface="+mj-lt"/>
              </a:rPr>
              <a:t>disc. rate controlled)</a:t>
            </a:r>
            <a:endParaRPr lang="ja-JP" altLang="en-US" sz="16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57167-F415-4C48-9227-35616023A008}" type="slidenum">
              <a:rPr lang="en-US" altLang="ja-JP" smtClean="0"/>
              <a:pPr/>
              <a:t>13</a:t>
            </a:fld>
            <a:endParaRPr lang="en-US" altLang="ja-JP"/>
          </a:p>
        </p:txBody>
      </p:sp>
      <p:sp>
        <p:nvSpPr>
          <p:cNvPr id="5" name="コンテンツ プレースホルダ 2"/>
          <p:cNvSpPr txBox="1">
            <a:spLocks/>
          </p:cNvSpPr>
          <p:nvPr/>
        </p:nvSpPr>
        <p:spPr bwMode="auto">
          <a:xfrm>
            <a:off x="251520" y="1340768"/>
            <a:ext cx="8892480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Wingdings" pitchFamily="2" charset="2"/>
              <a:buChar char=""/>
            </a:pPr>
            <a:r>
              <a:rPr lang="en-US" altLang="ja-JP" sz="2400" dirty="0" smtClean="0"/>
              <a:t>Our results are in </a:t>
            </a:r>
            <a:r>
              <a:rPr lang="en-US" altLang="ja-JP" sz="2400" dirty="0" smtClean="0">
                <a:solidFill>
                  <a:srgbClr val="FF0000"/>
                </a:solidFill>
              </a:rPr>
              <a:t>sharp contrast with Bauer, </a:t>
            </a:r>
            <a:r>
              <a:rPr lang="en-US" altLang="ja-JP" sz="2400" dirty="0" err="1" smtClean="0">
                <a:solidFill>
                  <a:srgbClr val="FF0000"/>
                </a:solidFill>
              </a:rPr>
              <a:t>Chytilová</a:t>
            </a:r>
            <a:r>
              <a:rPr lang="en-US" altLang="ja-JP" sz="2400" dirty="0" smtClean="0">
                <a:solidFill>
                  <a:srgbClr val="FF0000"/>
                </a:solidFill>
              </a:rPr>
              <a:t> &amp; </a:t>
            </a:r>
            <a:r>
              <a:rPr lang="en-US" altLang="ja-JP" sz="2400" dirty="0" err="1" smtClean="0">
                <a:solidFill>
                  <a:srgbClr val="FF0000"/>
                </a:solidFill>
              </a:rPr>
              <a:t>Morduch</a:t>
            </a:r>
            <a:r>
              <a:rPr lang="en-US" altLang="ja-JP" sz="2400" dirty="0" smtClean="0">
                <a:solidFill>
                  <a:srgbClr val="FF0000"/>
                </a:solidFill>
              </a:rPr>
              <a:t> (2012)</a:t>
            </a:r>
            <a:r>
              <a:rPr lang="en-US" altLang="ja-JP" sz="2400" dirty="0" smtClean="0"/>
              <a:t>’s results from microfinance borrowers in India: female hyperbolic discounters are sophisticated and use microcredit as a commitment device</a:t>
            </a:r>
          </a:p>
          <a:p>
            <a:pPr lvl="1">
              <a:buFont typeface="Wingdings" pitchFamily="2" charset="2"/>
              <a:buChar char="è"/>
            </a:pPr>
            <a:r>
              <a:rPr lang="en-US" altLang="ja-JP" sz="2000" dirty="0" smtClean="0">
                <a:solidFill>
                  <a:srgbClr val="FF0000"/>
                </a:solidFill>
              </a:rPr>
              <a:t>Hyperbolic discounters among factory workers in Metro Manila are naïve</a:t>
            </a:r>
            <a:r>
              <a:rPr lang="en-US" altLang="ja-JP" sz="2000" dirty="0" smtClean="0"/>
              <a:t>, unlike female hyperbolic discounters in India (but similar to hyperbolic discounters in the US who accumulate credit card debts?), Or,  </a:t>
            </a:r>
          </a:p>
          <a:p>
            <a:pPr lvl="1">
              <a:buFont typeface="Wingdings" pitchFamily="2" charset="2"/>
              <a:buChar char="è"/>
            </a:pPr>
            <a:r>
              <a:rPr lang="en-US" altLang="ja-JP" sz="2000" dirty="0" smtClean="0">
                <a:solidFill>
                  <a:srgbClr val="FF0000"/>
                </a:solidFill>
              </a:rPr>
              <a:t>(Hyperbolic discounters in our sample may be sophisticated, but) ‘ATM </a:t>
            </a:r>
            <a:r>
              <a:rPr lang="en-US" altLang="ja-JP" sz="2000" dirty="0" err="1" smtClean="0">
                <a:solidFill>
                  <a:srgbClr val="FF0000"/>
                </a:solidFill>
              </a:rPr>
              <a:t>Sangla</a:t>
            </a:r>
            <a:r>
              <a:rPr lang="en-US" altLang="ja-JP" sz="2000" dirty="0" smtClean="0">
                <a:solidFill>
                  <a:srgbClr val="FF0000"/>
                </a:solidFill>
              </a:rPr>
              <a:t>’, unlike microfinance, does not function as a substitute for commitment savings</a:t>
            </a:r>
            <a:r>
              <a:rPr lang="en-US" altLang="ja-JP" sz="2000" dirty="0" smtClean="0"/>
              <a:t>, despite some similarities –e.g., frequent and regular repayment: </a:t>
            </a:r>
          </a:p>
          <a:p>
            <a:pPr lvl="1">
              <a:buFont typeface="Wingdings"/>
              <a:buChar char="ß"/>
            </a:pPr>
            <a:r>
              <a:rPr lang="en-US" altLang="ja-JP" sz="2000" dirty="0" smtClean="0">
                <a:sym typeface="Wingdings" pitchFamily="2" charset="2"/>
              </a:rPr>
              <a:t>no group meeting? </a:t>
            </a:r>
          </a:p>
          <a:p>
            <a:pPr lvl="1">
              <a:buFont typeface="Wingdings"/>
              <a:buChar char="ß"/>
            </a:pPr>
            <a:r>
              <a:rPr lang="en-US" altLang="ja-JP" sz="2000" dirty="0" smtClean="0">
                <a:sym typeface="Wingdings" pitchFamily="2" charset="2"/>
              </a:rPr>
              <a:t>Not continuous borrowing </a:t>
            </a:r>
          </a:p>
          <a:p>
            <a:pPr lvl="1">
              <a:buFont typeface="Wingdings"/>
              <a:buChar char="ß"/>
            </a:pPr>
            <a:r>
              <a:rPr lang="en-US" altLang="ja-JP" sz="2000" dirty="0" smtClean="0">
                <a:sym typeface="Wingdings" pitchFamily="2" charset="2"/>
              </a:rPr>
              <a:t>Loan proceeds not used for investment purposes </a:t>
            </a:r>
          </a:p>
          <a:p>
            <a:pPr lvl="1">
              <a:buFont typeface="Wingdings"/>
              <a:buChar char="ß"/>
            </a:pPr>
            <a:endParaRPr lang="en-US" altLang="ja-JP" dirty="0" smtClean="0"/>
          </a:p>
          <a:p>
            <a:pPr>
              <a:buFont typeface="Wingdings" pitchFamily="2" charset="2"/>
              <a:buChar char=""/>
            </a:pPr>
            <a:endParaRPr lang="en-US" altLang="ja-JP" sz="2400" dirty="0" smtClean="0"/>
          </a:p>
        </p:txBody>
      </p:sp>
      <p:sp>
        <p:nvSpPr>
          <p:cNvPr id="6" name="タイトル 1"/>
          <p:cNvSpPr txBox="1">
            <a:spLocks/>
          </p:cNvSpPr>
          <p:nvPr/>
        </p:nvSpPr>
        <p:spPr bwMode="auto">
          <a:xfrm>
            <a:off x="0" y="18864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n-US" altLang="ja-JP" sz="4000" b="1" i="1" dirty="0" smtClean="0"/>
              <a:t>ATM </a:t>
            </a:r>
            <a:r>
              <a:rPr lang="en-US" altLang="ja-JP" sz="4000" b="1" i="1" dirty="0" err="1" smtClean="0"/>
              <a:t>sangla</a:t>
            </a:r>
            <a:r>
              <a:rPr lang="ja-JP" altLang="en-US" sz="4000" b="1" dirty="0" smtClean="0"/>
              <a:t> </a:t>
            </a:r>
            <a:r>
              <a:rPr lang="en-US" altLang="ja-JP" sz="4000" b="1" dirty="0" smtClean="0"/>
              <a:t>and time-inconsistent discounters: naïve or sophisticated?</a:t>
            </a:r>
            <a:endParaRPr kumimoji="1" lang="ja-JP" altLang="en-US" sz="40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57167-F415-4C48-9227-35616023A008}" type="slidenum">
              <a:rPr lang="en-US" altLang="ja-JP" smtClean="0"/>
              <a:pPr/>
              <a:t>14</a:t>
            </a:fld>
            <a:endParaRPr lang="en-US" altLang="ja-JP"/>
          </a:p>
        </p:txBody>
      </p:sp>
      <p:sp>
        <p:nvSpPr>
          <p:cNvPr id="5" name="コンテンツ プレースホルダ 2"/>
          <p:cNvSpPr txBox="1">
            <a:spLocks/>
          </p:cNvSpPr>
          <p:nvPr/>
        </p:nvSpPr>
        <p:spPr bwMode="auto">
          <a:xfrm>
            <a:off x="251520" y="1628800"/>
            <a:ext cx="8892480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Wingdings" pitchFamily="2" charset="2"/>
              <a:buChar char=""/>
            </a:pPr>
            <a:r>
              <a:rPr lang="en-US" altLang="ja-JP" sz="2400" dirty="0" smtClean="0"/>
              <a:t> </a:t>
            </a:r>
            <a:r>
              <a:rPr lang="en-US" altLang="ja-JP" sz="2600" dirty="0" smtClean="0">
                <a:solidFill>
                  <a:srgbClr val="FF0000"/>
                </a:solidFill>
              </a:rPr>
              <a:t>‘Future-biased’ discounters</a:t>
            </a:r>
            <a:r>
              <a:rPr lang="en-US" altLang="ja-JP" sz="2600" dirty="0" smtClean="0"/>
              <a:t>: borrow more from ATM </a:t>
            </a:r>
            <a:r>
              <a:rPr lang="en-US" altLang="ja-JP" sz="2600" i="1" dirty="0" err="1" smtClean="0"/>
              <a:t>sangla</a:t>
            </a:r>
            <a:r>
              <a:rPr lang="en-US" altLang="ja-JP" sz="2600" dirty="0" smtClean="0"/>
              <a:t>, compared to time-consistent discounters? </a:t>
            </a:r>
          </a:p>
          <a:p>
            <a:pPr>
              <a:buFont typeface="Wingdings" pitchFamily="2" charset="2"/>
              <a:buChar char=""/>
            </a:pPr>
            <a:endParaRPr lang="en-US" altLang="ja-JP" sz="800" dirty="0" smtClean="0"/>
          </a:p>
          <a:p>
            <a:pPr lvl="1">
              <a:buFont typeface="Wingdings" pitchFamily="2" charset="2"/>
              <a:buChar char=""/>
            </a:pPr>
            <a:r>
              <a:rPr lang="en-US" altLang="ja-JP" sz="2400" dirty="0" smtClean="0"/>
              <a:t>‘Future-biased’ have drawn relatively less attention</a:t>
            </a:r>
          </a:p>
          <a:p>
            <a:pPr lvl="1">
              <a:buFont typeface="Wingdings" pitchFamily="2" charset="2"/>
              <a:buChar char=""/>
            </a:pPr>
            <a:endParaRPr lang="en-US" altLang="ja-JP" sz="800" dirty="0" smtClean="0"/>
          </a:p>
          <a:p>
            <a:pPr lvl="1">
              <a:buFont typeface="Wingdings" pitchFamily="2" charset="2"/>
              <a:buChar char=""/>
            </a:pPr>
            <a:r>
              <a:rPr lang="en-US" altLang="ja-JP" sz="2400" dirty="0" smtClean="0"/>
              <a:t>But 10% ~ 20% have been identified as ‘future-biased’ </a:t>
            </a:r>
          </a:p>
          <a:p>
            <a:pPr lvl="1">
              <a:buFont typeface="Wingdings" pitchFamily="2" charset="2"/>
              <a:buChar char=""/>
            </a:pPr>
            <a:endParaRPr lang="en-US" altLang="ja-JP" sz="800" dirty="0" smtClean="0"/>
          </a:p>
          <a:p>
            <a:pPr lvl="1">
              <a:buFont typeface="Wingdings" pitchFamily="2" charset="2"/>
              <a:buChar char=""/>
            </a:pPr>
            <a:r>
              <a:rPr lang="en-US" altLang="ja-JP" sz="2400" dirty="0" smtClean="0"/>
              <a:t>Their behavior has often been found to be not significantly different from time-consistent discounters</a:t>
            </a:r>
            <a:r>
              <a:rPr lang="en-US" altLang="ja-JP" sz="2000" dirty="0" smtClean="0"/>
              <a:t> (e.g., Ashraf et al, Bauer et al, Meier &amp; </a:t>
            </a:r>
            <a:r>
              <a:rPr lang="en-US" altLang="ja-JP" sz="2000" dirty="0" err="1" smtClean="0"/>
              <a:t>Sprenger</a:t>
            </a:r>
            <a:r>
              <a:rPr lang="en-US" altLang="ja-JP" sz="2000" dirty="0" smtClean="0"/>
              <a:t>)</a:t>
            </a:r>
            <a:r>
              <a:rPr lang="en-US" altLang="ja-JP" sz="2400" dirty="0" smtClean="0"/>
              <a:t> </a:t>
            </a:r>
          </a:p>
          <a:p>
            <a:pPr lvl="1">
              <a:buFont typeface="Wingdings" pitchFamily="2" charset="2"/>
              <a:buChar char=""/>
            </a:pPr>
            <a:endParaRPr lang="en-US" altLang="ja-JP" sz="800" dirty="0" smtClean="0"/>
          </a:p>
          <a:p>
            <a:pPr lvl="1">
              <a:buFont typeface="Wingdings" pitchFamily="2" charset="2"/>
              <a:buChar char=""/>
            </a:pPr>
            <a:r>
              <a:rPr lang="en-US" altLang="ja-JP" sz="2400" dirty="0" smtClean="0"/>
              <a:t>Our findings are somewhat different: </a:t>
            </a:r>
          </a:p>
          <a:p>
            <a:pPr lvl="1">
              <a:buFont typeface="Wingdings" pitchFamily="2" charset="2"/>
              <a:buChar char=""/>
            </a:pPr>
            <a:endParaRPr lang="en-US" altLang="ja-JP" sz="800" dirty="0" smtClean="0"/>
          </a:p>
          <a:p>
            <a:pPr lvl="1">
              <a:buFont typeface="Wingdings" pitchFamily="2" charset="2"/>
              <a:buChar char="è"/>
            </a:pPr>
            <a:r>
              <a:rPr lang="en-US" altLang="ja-JP" sz="2200" dirty="0" smtClean="0"/>
              <a:t>‘future-biased’ discounters appear to borrow more from ATM </a:t>
            </a:r>
            <a:r>
              <a:rPr lang="en-US" altLang="ja-JP" sz="2200" i="1" dirty="0" err="1" smtClean="0"/>
              <a:t>sangla</a:t>
            </a:r>
            <a:r>
              <a:rPr lang="en-US" altLang="ja-JP" sz="2200" dirty="0" smtClean="0"/>
              <a:t> (than do time-consistent discounters)</a:t>
            </a:r>
            <a:endParaRPr lang="en-US" altLang="ja-JP" sz="2400" dirty="0" smtClean="0"/>
          </a:p>
        </p:txBody>
      </p:sp>
      <p:sp>
        <p:nvSpPr>
          <p:cNvPr id="6" name="タイトル 1"/>
          <p:cNvSpPr txBox="1">
            <a:spLocks/>
          </p:cNvSpPr>
          <p:nvPr/>
        </p:nvSpPr>
        <p:spPr bwMode="auto">
          <a:xfrm>
            <a:off x="179512" y="188640"/>
            <a:ext cx="88663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n-US" altLang="ja-JP" sz="4000" b="1" i="1" dirty="0" smtClean="0"/>
              <a:t>ATM </a:t>
            </a:r>
            <a:r>
              <a:rPr lang="en-US" altLang="ja-JP" sz="4000" b="1" i="1" dirty="0" err="1" smtClean="0"/>
              <a:t>sangla</a:t>
            </a:r>
            <a:r>
              <a:rPr lang="ja-JP" altLang="en-US" sz="4000" b="1" dirty="0" smtClean="0"/>
              <a:t> </a:t>
            </a:r>
            <a:r>
              <a:rPr lang="en-US" altLang="ja-JP" sz="4000" b="1" dirty="0" smtClean="0"/>
              <a:t>and </a:t>
            </a:r>
            <a:r>
              <a:rPr lang="en-US" altLang="ja-JP" sz="4000" b="1" dirty="0" smtClean="0">
                <a:solidFill>
                  <a:srgbClr val="FF0000"/>
                </a:solidFill>
              </a:rPr>
              <a:t>future-biased discounters? 1</a:t>
            </a:r>
            <a:endParaRPr kumimoji="1" lang="ja-JP" altLang="en-US" sz="40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57167-F415-4C48-9227-35616023A008}" type="slidenum">
              <a:rPr lang="en-US" altLang="ja-JP" smtClean="0"/>
              <a:pPr/>
              <a:t>15</a:t>
            </a:fld>
            <a:endParaRPr lang="en-US" altLang="ja-JP"/>
          </a:p>
        </p:txBody>
      </p:sp>
      <p:sp>
        <p:nvSpPr>
          <p:cNvPr id="5" name="コンテンツ プレースホルダ 2"/>
          <p:cNvSpPr txBox="1">
            <a:spLocks/>
          </p:cNvSpPr>
          <p:nvPr/>
        </p:nvSpPr>
        <p:spPr bwMode="auto">
          <a:xfrm>
            <a:off x="251520" y="1340768"/>
            <a:ext cx="8892480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Wingdings" pitchFamily="2" charset="2"/>
              <a:buChar char=""/>
            </a:pPr>
            <a:r>
              <a:rPr lang="en-US" altLang="ja-JP" sz="2400" dirty="0" smtClean="0"/>
              <a:t> </a:t>
            </a:r>
            <a:r>
              <a:rPr lang="en-US" altLang="ja-JP" sz="2600" dirty="0" smtClean="0">
                <a:solidFill>
                  <a:srgbClr val="FF0000"/>
                </a:solidFill>
              </a:rPr>
              <a:t>‘Future-biased’ discounters</a:t>
            </a:r>
            <a:r>
              <a:rPr lang="en-US" altLang="ja-JP" sz="2600" dirty="0" smtClean="0"/>
              <a:t>: borrow more from ATM </a:t>
            </a:r>
            <a:r>
              <a:rPr lang="en-US" altLang="ja-JP" sz="2600" i="1" dirty="0" err="1" smtClean="0"/>
              <a:t>sangla</a:t>
            </a:r>
            <a:r>
              <a:rPr lang="en-US" altLang="ja-JP" sz="2600" dirty="0" smtClean="0"/>
              <a:t>, compared to time-consistent discounters? (cont’d)</a:t>
            </a:r>
          </a:p>
          <a:p>
            <a:pPr lvl="1">
              <a:buFont typeface="Wingdings" pitchFamily="2" charset="2"/>
              <a:buChar char=""/>
            </a:pPr>
            <a:endParaRPr lang="en-US" altLang="ja-JP" sz="2400" dirty="0" smtClean="0"/>
          </a:p>
          <a:p>
            <a:pPr lvl="1">
              <a:buFont typeface="Wingdings" pitchFamily="2" charset="2"/>
              <a:buChar char=""/>
            </a:pPr>
            <a:r>
              <a:rPr lang="en-US" altLang="ja-JP" sz="2400" dirty="0" smtClean="0"/>
              <a:t>There are some theories of ‘future-biased’: e.g., “</a:t>
            </a:r>
            <a:r>
              <a:rPr lang="en-US" altLang="ja-JP" sz="2400" dirty="0" err="1" smtClean="0"/>
              <a:t>anticipal</a:t>
            </a:r>
            <a:r>
              <a:rPr lang="en-US" altLang="ja-JP" sz="2400" dirty="0" smtClean="0"/>
              <a:t> pleasure (or pain)” (= instantaneous pleasure from anticipating future consumption) </a:t>
            </a:r>
            <a:r>
              <a:rPr lang="en-US" altLang="ja-JP" sz="2400" dirty="0" smtClean="0">
                <a:sym typeface="Wingdings" pitchFamily="2" charset="2"/>
              </a:rPr>
              <a:t> plan to consume after some delay but then delay again when the planned moment of consumption arrives</a:t>
            </a:r>
            <a:r>
              <a:rPr lang="en-US" altLang="ja-JP" sz="2400" dirty="0" smtClean="0"/>
              <a:t> (</a:t>
            </a:r>
            <a:r>
              <a:rPr lang="en-US" altLang="ja-JP" sz="2400" dirty="0" err="1" smtClean="0"/>
              <a:t>Loewenstein</a:t>
            </a:r>
            <a:r>
              <a:rPr lang="en-US" altLang="ja-JP" sz="2400" dirty="0" smtClean="0"/>
              <a:t> 1987)</a:t>
            </a:r>
          </a:p>
          <a:p>
            <a:pPr lvl="1"/>
            <a:endParaRPr lang="en-US" altLang="ja-JP" sz="2400" dirty="0" smtClean="0">
              <a:sym typeface="Wingdings" pitchFamily="2" charset="2"/>
            </a:endParaRPr>
          </a:p>
          <a:p>
            <a:pPr lvl="1"/>
            <a:r>
              <a:rPr lang="en-US" altLang="ja-JP" sz="2400" dirty="0" smtClean="0">
                <a:sym typeface="Wingdings" pitchFamily="2" charset="2"/>
              </a:rPr>
              <a:t> can lead (naïve) future-biased to under-consumption, over-saving, under-borrowing? </a:t>
            </a:r>
            <a:r>
              <a:rPr lang="en-US" altLang="ja-JP" sz="2400" dirty="0" smtClean="0"/>
              <a:t> </a:t>
            </a:r>
          </a:p>
        </p:txBody>
      </p:sp>
      <p:sp>
        <p:nvSpPr>
          <p:cNvPr id="6" name="タイトル 1"/>
          <p:cNvSpPr txBox="1">
            <a:spLocks/>
          </p:cNvSpPr>
          <p:nvPr/>
        </p:nvSpPr>
        <p:spPr bwMode="auto">
          <a:xfrm>
            <a:off x="179512" y="188640"/>
            <a:ext cx="88663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n-US" altLang="ja-JP" sz="4000" b="1" i="1" dirty="0" smtClean="0"/>
              <a:t>ATM </a:t>
            </a:r>
            <a:r>
              <a:rPr lang="en-US" altLang="ja-JP" sz="4000" b="1" i="1" dirty="0" err="1" smtClean="0"/>
              <a:t>sangla</a:t>
            </a:r>
            <a:r>
              <a:rPr lang="ja-JP" altLang="en-US" sz="4000" b="1" dirty="0" smtClean="0"/>
              <a:t> </a:t>
            </a:r>
            <a:r>
              <a:rPr lang="en-US" altLang="ja-JP" sz="4000" b="1" dirty="0" smtClean="0"/>
              <a:t>and </a:t>
            </a:r>
            <a:r>
              <a:rPr lang="en-US" altLang="ja-JP" sz="4000" b="1" dirty="0" smtClean="0">
                <a:solidFill>
                  <a:srgbClr val="FF0000"/>
                </a:solidFill>
              </a:rPr>
              <a:t>future-biased discounters? 2</a:t>
            </a:r>
            <a:endParaRPr kumimoji="1" lang="ja-JP" altLang="en-US" sz="40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57167-F415-4C48-9227-35616023A008}" type="slidenum">
              <a:rPr lang="en-US" altLang="ja-JP" smtClean="0"/>
              <a:pPr/>
              <a:t>16</a:t>
            </a:fld>
            <a:endParaRPr lang="en-US" altLang="ja-JP"/>
          </a:p>
        </p:txBody>
      </p:sp>
      <p:sp>
        <p:nvSpPr>
          <p:cNvPr id="5" name="コンテンツ プレースホルダ 2"/>
          <p:cNvSpPr txBox="1">
            <a:spLocks/>
          </p:cNvSpPr>
          <p:nvPr/>
        </p:nvSpPr>
        <p:spPr bwMode="auto">
          <a:xfrm>
            <a:off x="251520" y="1340768"/>
            <a:ext cx="8892480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Wingdings" pitchFamily="2" charset="2"/>
              <a:buChar char=""/>
            </a:pPr>
            <a:r>
              <a:rPr lang="en-US" altLang="ja-JP" sz="2400" dirty="0" smtClean="0"/>
              <a:t> </a:t>
            </a:r>
            <a:r>
              <a:rPr lang="en-US" altLang="ja-JP" sz="2600" dirty="0" smtClean="0">
                <a:solidFill>
                  <a:srgbClr val="FF0000"/>
                </a:solidFill>
              </a:rPr>
              <a:t>‘Future-biased’ discounters</a:t>
            </a:r>
            <a:r>
              <a:rPr lang="en-US" altLang="ja-JP" sz="2600" dirty="0" smtClean="0"/>
              <a:t>: borrow more from ATM </a:t>
            </a:r>
            <a:r>
              <a:rPr lang="en-US" altLang="ja-JP" sz="2600" i="1" dirty="0" err="1" smtClean="0"/>
              <a:t>sangla</a:t>
            </a:r>
            <a:r>
              <a:rPr lang="en-US" altLang="ja-JP" sz="2600" dirty="0" smtClean="0"/>
              <a:t>, compared to time-consistent discounters? (cont’d)</a:t>
            </a:r>
          </a:p>
          <a:p>
            <a:pPr lvl="1">
              <a:buFont typeface="Wingdings" pitchFamily="2" charset="2"/>
              <a:buChar char=""/>
            </a:pPr>
            <a:r>
              <a:rPr lang="en-US" altLang="ja-JP" sz="2400" dirty="0" smtClean="0"/>
              <a:t>Sophisticated future-biased?: “a sophisticated person is correctly pessimistic about her future behavior” </a:t>
            </a:r>
          </a:p>
          <a:p>
            <a:pPr lvl="1">
              <a:buFont typeface="Wingdings" pitchFamily="2" charset="2"/>
              <a:buChar char="è"/>
            </a:pPr>
            <a:r>
              <a:rPr lang="en-US" altLang="ja-JP" sz="2200" dirty="0" smtClean="0"/>
              <a:t>“preemptive </a:t>
            </a:r>
            <a:r>
              <a:rPr lang="en-US" altLang="ja-JP" sz="2200" dirty="0" err="1" smtClean="0"/>
              <a:t>overcontrol</a:t>
            </a:r>
            <a:r>
              <a:rPr lang="en-US" altLang="ja-JP" sz="2200" dirty="0" smtClean="0"/>
              <a:t>”:sophistication effect can even outweigh the effect of time-inconsistent preferences </a:t>
            </a:r>
            <a:r>
              <a:rPr lang="en-US" altLang="ja-JP" sz="2200" dirty="0" smtClean="0">
                <a:sym typeface="Wingdings" pitchFamily="2" charset="2"/>
              </a:rPr>
              <a:t> “a sophisticated, present-biased person can save more than time-consistent </a:t>
            </a:r>
            <a:r>
              <a:rPr lang="en-US" altLang="ja-JP" sz="2200" dirty="0" smtClean="0"/>
              <a:t>(</a:t>
            </a:r>
            <a:r>
              <a:rPr lang="en-US" altLang="ja-JP" sz="2200" dirty="0" err="1" smtClean="0"/>
              <a:t>O’Donoghue</a:t>
            </a:r>
            <a:r>
              <a:rPr lang="en-US" altLang="ja-JP" sz="2200" dirty="0" smtClean="0"/>
              <a:t> &amp; Rabin 1999)</a:t>
            </a:r>
          </a:p>
          <a:p>
            <a:pPr lvl="1">
              <a:buFont typeface="Wingdings" pitchFamily="2" charset="2"/>
              <a:buChar char="è"/>
            </a:pPr>
            <a:r>
              <a:rPr lang="en-US" altLang="ja-JP" sz="2200" dirty="0" smtClean="0"/>
              <a:t>For the same reasons, sophisticated ‘future-biased’ discounters could borrow more from ATM </a:t>
            </a:r>
            <a:r>
              <a:rPr lang="en-US" altLang="ja-JP" sz="2200" i="1" dirty="0" err="1" smtClean="0"/>
              <a:t>sangla</a:t>
            </a:r>
            <a:r>
              <a:rPr lang="en-US" altLang="ja-JP" sz="2200" dirty="0" smtClean="0"/>
              <a:t> (than do time-consistent discounters)…?</a:t>
            </a:r>
          </a:p>
          <a:p>
            <a:pPr>
              <a:buFont typeface="Arial" pitchFamily="34" charset="0"/>
              <a:buChar char="•"/>
            </a:pPr>
            <a:r>
              <a:rPr lang="en-US" altLang="ja-JP" sz="2400" dirty="0" smtClean="0"/>
              <a:t>Or, time-discounting profile could be S-shaped?? (future-biased in very-short-run, present-biased in longer-run) </a:t>
            </a:r>
          </a:p>
        </p:txBody>
      </p:sp>
      <p:sp>
        <p:nvSpPr>
          <p:cNvPr id="6" name="タイトル 1"/>
          <p:cNvSpPr txBox="1">
            <a:spLocks/>
          </p:cNvSpPr>
          <p:nvPr/>
        </p:nvSpPr>
        <p:spPr bwMode="auto">
          <a:xfrm>
            <a:off x="179512" y="188640"/>
            <a:ext cx="88663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n-US" altLang="ja-JP" sz="4000" b="1" i="1" dirty="0" smtClean="0"/>
              <a:t>ATM </a:t>
            </a:r>
            <a:r>
              <a:rPr lang="en-US" altLang="ja-JP" sz="4000" b="1" i="1" dirty="0" err="1" smtClean="0"/>
              <a:t>sangla</a:t>
            </a:r>
            <a:r>
              <a:rPr lang="ja-JP" altLang="en-US" sz="4000" b="1" dirty="0" smtClean="0"/>
              <a:t> </a:t>
            </a:r>
            <a:r>
              <a:rPr lang="en-US" altLang="ja-JP" sz="4000" b="1" dirty="0" smtClean="0"/>
              <a:t>and </a:t>
            </a:r>
            <a:r>
              <a:rPr lang="en-US" altLang="ja-JP" sz="4000" b="1" dirty="0" smtClean="0">
                <a:solidFill>
                  <a:srgbClr val="FF0000"/>
                </a:solidFill>
              </a:rPr>
              <a:t>future-biased discounters? 3</a:t>
            </a:r>
            <a:endParaRPr kumimoji="1" lang="ja-JP" alt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57167-F415-4C48-9227-35616023A008}" type="slidenum">
              <a:rPr lang="en-US" altLang="ja-JP" smtClean="0"/>
              <a:pPr/>
              <a:t>17</a:t>
            </a:fld>
            <a:endParaRPr lang="en-US" altLang="ja-JP"/>
          </a:p>
        </p:txBody>
      </p:sp>
      <p:sp>
        <p:nvSpPr>
          <p:cNvPr id="5" name="コンテンツ プレースホルダ 2"/>
          <p:cNvSpPr txBox="1">
            <a:spLocks/>
          </p:cNvSpPr>
          <p:nvPr/>
        </p:nvSpPr>
        <p:spPr bwMode="auto">
          <a:xfrm>
            <a:off x="251520" y="1412776"/>
            <a:ext cx="8712968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Wingdings" pitchFamily="2" charset="2"/>
              <a:buChar char=""/>
            </a:pPr>
            <a:r>
              <a:rPr lang="en-US" altLang="ja-JP" sz="2400" dirty="0" smtClean="0"/>
              <a:t>‘luxury goods’: use of smart phone; eating at </a:t>
            </a:r>
            <a:r>
              <a:rPr lang="en-US" altLang="ja-JP" sz="2400" i="1" dirty="0" smtClean="0">
                <a:solidFill>
                  <a:srgbClr val="FF0000"/>
                </a:solidFill>
              </a:rPr>
              <a:t>Jollibee</a:t>
            </a:r>
            <a:r>
              <a:rPr lang="en-US" altLang="ja-JP" sz="2400" dirty="0" smtClean="0">
                <a:solidFill>
                  <a:srgbClr val="FF0000"/>
                </a:solidFill>
              </a:rPr>
              <a:t> </a:t>
            </a:r>
            <a:r>
              <a:rPr lang="en-US" altLang="ja-JP" sz="2400" dirty="0" smtClean="0"/>
              <a:t>restaurants; accessing </a:t>
            </a:r>
            <a:r>
              <a:rPr lang="en-US" altLang="ja-JP" sz="2400" i="1" dirty="0" err="1" smtClean="0">
                <a:solidFill>
                  <a:srgbClr val="FF0000"/>
                </a:solidFill>
              </a:rPr>
              <a:t>Facebook</a:t>
            </a:r>
            <a:endParaRPr lang="en-US" altLang="ja-JP" sz="2400" i="1" dirty="0" smtClean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"/>
            </a:pPr>
            <a:endParaRPr lang="en-US" altLang="ja-JP" sz="2000" dirty="0" smtClean="0">
              <a:sym typeface="Wingdings" pitchFamily="2" charset="2"/>
            </a:endParaRPr>
          </a:p>
        </p:txBody>
      </p:sp>
      <p:sp>
        <p:nvSpPr>
          <p:cNvPr id="6" name="タイトル 1"/>
          <p:cNvSpPr txBox="1">
            <a:spLocks/>
          </p:cNvSpPr>
          <p:nvPr/>
        </p:nvSpPr>
        <p:spPr bwMode="auto">
          <a:xfrm>
            <a:off x="0" y="274638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n-US" altLang="ja-JP" sz="3600" b="1" dirty="0" smtClean="0"/>
              <a:t>Additional results: time-consistency vs. consumption behavior (of luxury goods)</a:t>
            </a:r>
            <a:endParaRPr kumimoji="1" lang="ja-JP" altLang="en-US" sz="36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2" descr="C:\Users\nfuwa1\Desktop\jollibe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3475" y="2395196"/>
            <a:ext cx="6757942" cy="3992903"/>
          </a:xfrm>
          <a:prstGeom prst="rect">
            <a:avLst/>
          </a:prstGeom>
          <a:noFill/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96204" y="2024779"/>
            <a:ext cx="3619500" cy="4000500"/>
          </a:xfrm>
          <a:prstGeom prst="rect">
            <a:avLst/>
          </a:prstGeom>
          <a:ln w="50800">
            <a:solidFill>
              <a:schemeClr val="bg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696025"/>
            <a:ext cx="91440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57167-F415-4C48-9227-35616023A008}" type="slidenum">
              <a:rPr lang="en-US" altLang="ja-JP" smtClean="0"/>
              <a:pPr/>
              <a:t>18</a:t>
            </a:fld>
            <a:endParaRPr lang="en-US" altLang="ja-JP"/>
          </a:p>
        </p:txBody>
      </p:sp>
      <p:sp>
        <p:nvSpPr>
          <p:cNvPr id="5" name="コンテンツ プレースホルダ 2"/>
          <p:cNvSpPr txBox="1">
            <a:spLocks/>
          </p:cNvSpPr>
          <p:nvPr/>
        </p:nvSpPr>
        <p:spPr bwMode="auto">
          <a:xfrm>
            <a:off x="-288032" y="1268760"/>
            <a:ext cx="9468544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1">
              <a:buFont typeface="Wingdings" pitchFamily="2" charset="2"/>
              <a:buChar char=""/>
            </a:pPr>
            <a:r>
              <a:rPr lang="en-US" altLang="ja-JP" sz="2000" dirty="0" smtClean="0">
                <a:sym typeface="Wingdings" pitchFamily="2" charset="2"/>
              </a:rPr>
              <a:t>Women tend to eat more frequently at </a:t>
            </a:r>
            <a:r>
              <a:rPr lang="en-US" altLang="ja-JP" sz="2000" i="1" dirty="0" smtClean="0">
                <a:solidFill>
                  <a:srgbClr val="FF0000"/>
                </a:solidFill>
                <a:sym typeface="Wingdings" pitchFamily="2" charset="2"/>
              </a:rPr>
              <a:t>Jollibee</a:t>
            </a:r>
            <a:r>
              <a:rPr lang="en-US" altLang="ja-JP" sz="2000" dirty="0" smtClean="0">
                <a:solidFill>
                  <a:srgbClr val="FF0000"/>
                </a:solidFill>
                <a:sym typeface="Wingdings" pitchFamily="2" charset="2"/>
              </a:rPr>
              <a:t> </a:t>
            </a:r>
            <a:r>
              <a:rPr lang="en-US" altLang="ja-JP" sz="2000" dirty="0" smtClean="0">
                <a:sym typeface="Wingdings" pitchFamily="2" charset="2"/>
              </a:rPr>
              <a:t>hamburger restaurants than do men</a:t>
            </a:r>
          </a:p>
          <a:p>
            <a:pPr lvl="1">
              <a:buFont typeface="Wingdings" pitchFamily="2" charset="2"/>
              <a:buChar char=""/>
            </a:pPr>
            <a:r>
              <a:rPr lang="en-US" altLang="ja-JP" sz="2000" dirty="0" smtClean="0">
                <a:solidFill>
                  <a:srgbClr val="FF0000"/>
                </a:solidFill>
                <a:sym typeface="Wingdings" pitchFamily="2" charset="2"/>
              </a:rPr>
              <a:t>Present-biased men eat more (than time-consistent men) at </a:t>
            </a:r>
            <a:r>
              <a:rPr lang="en-US" altLang="ja-JP" sz="2000" i="1" dirty="0" smtClean="0">
                <a:solidFill>
                  <a:srgbClr val="FF0000"/>
                </a:solidFill>
                <a:sym typeface="Wingdings" pitchFamily="2" charset="2"/>
              </a:rPr>
              <a:t>Jollibee</a:t>
            </a:r>
            <a:r>
              <a:rPr lang="en-US" altLang="ja-JP" sz="2000" dirty="0" smtClean="0">
                <a:solidFill>
                  <a:srgbClr val="FF0000"/>
                </a:solidFill>
                <a:sym typeface="Wingdings" pitchFamily="2" charset="2"/>
              </a:rPr>
              <a:t>, but </a:t>
            </a:r>
          </a:p>
          <a:p>
            <a:pPr lvl="1">
              <a:buFont typeface="Wingdings" pitchFamily="2" charset="2"/>
              <a:buChar char=""/>
            </a:pPr>
            <a:r>
              <a:rPr lang="en-US" altLang="ja-JP" sz="2000" dirty="0" smtClean="0">
                <a:solidFill>
                  <a:srgbClr val="FF0000"/>
                </a:solidFill>
                <a:sym typeface="Wingdings" pitchFamily="2" charset="2"/>
              </a:rPr>
              <a:t>Present-biased women may be sophisticated enough to eat less (than time-consistent women) at </a:t>
            </a:r>
            <a:r>
              <a:rPr lang="en-US" altLang="ja-JP" sz="2000" i="1" dirty="0" smtClean="0">
                <a:solidFill>
                  <a:srgbClr val="FF0000"/>
                </a:solidFill>
                <a:sym typeface="Wingdings" pitchFamily="2" charset="2"/>
              </a:rPr>
              <a:t>Jollibee</a:t>
            </a:r>
            <a:endParaRPr lang="en-US" altLang="ja-JP" sz="2000" dirty="0" smtClean="0">
              <a:solidFill>
                <a:srgbClr val="FF0000"/>
              </a:solidFill>
              <a:sym typeface="Wingdings" pitchFamily="2" charset="2"/>
            </a:endParaRPr>
          </a:p>
          <a:p>
            <a:pPr lvl="1">
              <a:buFont typeface="Wingdings" pitchFamily="2" charset="2"/>
              <a:buChar char=""/>
            </a:pPr>
            <a:r>
              <a:rPr lang="en-US" altLang="ja-JP" sz="2000" dirty="0" smtClean="0">
                <a:sym typeface="Wingdings" pitchFamily="2" charset="2"/>
              </a:rPr>
              <a:t>Those with outstanding loans from ATM </a:t>
            </a:r>
            <a:r>
              <a:rPr lang="en-US" altLang="ja-JP" sz="2000" i="1" dirty="0" err="1" smtClean="0">
                <a:sym typeface="Wingdings" pitchFamily="2" charset="2"/>
              </a:rPr>
              <a:t>sangla</a:t>
            </a:r>
            <a:r>
              <a:rPr lang="en-US" altLang="ja-JP" sz="2000" dirty="0" smtClean="0">
                <a:sym typeface="Wingdings" pitchFamily="2" charset="2"/>
              </a:rPr>
              <a:t> eat less at </a:t>
            </a:r>
            <a:r>
              <a:rPr lang="en-US" altLang="ja-JP" sz="2000" i="1" dirty="0" err="1" smtClean="0">
                <a:solidFill>
                  <a:srgbClr val="FF0000"/>
                </a:solidFill>
                <a:sym typeface="Wingdings" pitchFamily="2" charset="2"/>
              </a:rPr>
              <a:t>Jolliebee</a:t>
            </a:r>
            <a:r>
              <a:rPr lang="en-US" altLang="ja-JP" sz="2000" dirty="0" smtClean="0">
                <a:sym typeface="Wingdings" pitchFamily="2" charset="2"/>
              </a:rPr>
              <a:t>, while those with loans from relatives/friends/company access </a:t>
            </a:r>
            <a:r>
              <a:rPr lang="en-US" altLang="ja-JP" sz="2000" i="1" dirty="0" err="1" smtClean="0">
                <a:solidFill>
                  <a:srgbClr val="FF0000"/>
                </a:solidFill>
                <a:sym typeface="Wingdings" pitchFamily="2" charset="2"/>
              </a:rPr>
              <a:t>Facebook</a:t>
            </a:r>
            <a:r>
              <a:rPr lang="en-US" altLang="ja-JP" sz="2000" dirty="0" smtClean="0">
                <a:solidFill>
                  <a:srgbClr val="FF0000"/>
                </a:solidFill>
                <a:sym typeface="Wingdings" pitchFamily="2" charset="2"/>
              </a:rPr>
              <a:t> </a:t>
            </a:r>
            <a:r>
              <a:rPr lang="en-US" altLang="ja-JP" sz="2000" dirty="0" smtClean="0">
                <a:sym typeface="Wingdings" pitchFamily="2" charset="2"/>
              </a:rPr>
              <a:t>less frequently  Having loan balances has some negative income effects (intended or unintended?) on some ‘luxury’ consumption?  </a:t>
            </a:r>
          </a:p>
          <a:p>
            <a:pPr lvl="1">
              <a:buFont typeface="Wingdings" pitchFamily="2" charset="2"/>
              <a:buChar char=""/>
            </a:pPr>
            <a:endParaRPr lang="en-US" altLang="ja-JP" sz="2000" dirty="0" smtClean="0">
              <a:sym typeface="Wingdings" pitchFamily="2" charset="2"/>
            </a:endParaRPr>
          </a:p>
        </p:txBody>
      </p:sp>
      <p:sp>
        <p:nvSpPr>
          <p:cNvPr id="6" name="タイトル 1"/>
          <p:cNvSpPr txBox="1">
            <a:spLocks/>
          </p:cNvSpPr>
          <p:nvPr/>
        </p:nvSpPr>
        <p:spPr bwMode="auto">
          <a:xfrm>
            <a:off x="-18256" y="12576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n-US" altLang="ja-JP" sz="3600" b="1" dirty="0" smtClean="0"/>
              <a:t>Additional results: time-consistency vs. consumption behavior (of luxury goods)</a:t>
            </a:r>
            <a:endParaRPr kumimoji="1" lang="ja-JP" altLang="en-US" sz="36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7" name="表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81455613"/>
              </p:ext>
            </p:extLst>
          </p:nvPr>
        </p:nvGraphicFramePr>
        <p:xfrm>
          <a:off x="539552" y="4039690"/>
          <a:ext cx="8136903" cy="2197622"/>
        </p:xfrm>
        <a:graphic>
          <a:graphicData uri="http://schemas.openxmlformats.org/drawingml/2006/table">
            <a:tbl>
              <a:tblPr/>
              <a:tblGrid>
                <a:gridCol w="3816424"/>
                <a:gridCol w="1728192"/>
                <a:gridCol w="1296144"/>
                <a:gridCol w="1296143"/>
              </a:tblGrid>
              <a:tr h="234877"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1200" b="0" i="0" u="none" strike="noStrike" dirty="0">
                          <a:solidFill>
                            <a:srgbClr val="FF0000"/>
                          </a:solidFill>
                          <a:latin typeface="ＭＳ Ｐゴシック"/>
                        </a:rPr>
                        <a:t>　</a:t>
                      </a:r>
                    </a:p>
                  </a:txBody>
                  <a:tcPr marL="5237" marR="5237" marT="523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FF0000"/>
                          </a:solidFill>
                          <a:latin typeface="ＭＳ Ｐゴシック"/>
                        </a:rPr>
                        <a:t>Dep. </a:t>
                      </a:r>
                      <a:r>
                        <a:rPr lang="en-US" sz="1600" b="1" i="0" u="none" strike="noStrike" dirty="0" err="1" smtClean="0">
                          <a:solidFill>
                            <a:srgbClr val="FF0000"/>
                          </a:solidFill>
                          <a:latin typeface="ＭＳ Ｐゴシック"/>
                        </a:rPr>
                        <a:t>Var</a:t>
                      </a:r>
                      <a:r>
                        <a:rPr lang="en-US" sz="1600" b="1" i="0" u="none" strike="noStrike" dirty="0" smtClean="0">
                          <a:solidFill>
                            <a:srgbClr val="FF0000"/>
                          </a:solidFill>
                          <a:latin typeface="ＭＳ Ｐゴシック"/>
                        </a:rPr>
                        <a:t> = times in  a month to go to </a:t>
                      </a:r>
                      <a:r>
                        <a:rPr lang="en-US" sz="1600" b="1" i="1" u="none" strike="noStrike" dirty="0" smtClean="0">
                          <a:solidFill>
                            <a:srgbClr val="FF0000"/>
                          </a:solidFill>
                          <a:latin typeface="ＭＳ Ｐゴシック"/>
                        </a:rPr>
                        <a:t>Jollibee</a:t>
                      </a:r>
                      <a:r>
                        <a:rPr lang="en-US" sz="1600" b="1" i="0" u="none" strike="noStrike" baseline="0" dirty="0" smtClean="0">
                          <a:solidFill>
                            <a:srgbClr val="FF0000"/>
                          </a:solidFill>
                          <a:latin typeface="ＭＳ Ｐゴシック"/>
                        </a:rPr>
                        <a:t> 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latin typeface="ＭＳ Ｐゴシック"/>
                      </a:endParaRPr>
                    </a:p>
                  </a:txBody>
                  <a:tcPr marL="5237" marR="5237" marT="52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225592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dirty="0" smtClean="0">
                          <a:solidFill>
                            <a:schemeClr val="tx1"/>
                          </a:solidFill>
                          <a:latin typeface="ＭＳ Ｐゴシック"/>
                        </a:rPr>
                        <a:t>Hyperbolic Preference</a:t>
                      </a:r>
                      <a:endParaRPr lang="en-GB" sz="1100" b="1" i="0" u="none" strike="noStrike" dirty="0">
                        <a:solidFill>
                          <a:schemeClr val="tx1"/>
                        </a:solidFill>
                        <a:latin typeface="ＭＳ Ｐゴシック"/>
                      </a:endParaRPr>
                    </a:p>
                  </a:txBody>
                  <a:tcPr marL="5237" marR="5237" marT="523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0000"/>
                          </a:solidFill>
                          <a:latin typeface="ＭＳ Ｐゴシック"/>
                        </a:rPr>
                        <a:t>0.046( 0.18)</a:t>
                      </a:r>
                      <a:endParaRPr lang="en-US" altLang="ja-JP" sz="1200" b="1" i="0" u="none" strike="noStrike" dirty="0">
                        <a:solidFill>
                          <a:srgbClr val="FF0000"/>
                        </a:solidFill>
                        <a:latin typeface="ＭＳ Ｐゴシック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1" i="0" u="none" strike="noStrike" dirty="0" smtClean="0">
                          <a:solidFill>
                            <a:srgbClr val="FF0000"/>
                          </a:solidFill>
                          <a:latin typeface="ＭＳ Ｐゴシック"/>
                        </a:rPr>
                        <a:t>0.611 (1.80)</a:t>
                      </a:r>
                      <a:r>
                        <a:rPr lang="en-US" altLang="ja-JP" sz="1200" b="1" i="0" u="none" strike="noStrike" baseline="30000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*</a:t>
                      </a:r>
                      <a:endParaRPr lang="en-US" altLang="ja-JP" sz="1200" b="1" i="0" u="none" strike="noStrike" dirty="0">
                        <a:solidFill>
                          <a:srgbClr val="FF0000"/>
                        </a:solidFill>
                        <a:latin typeface="ＭＳ Ｐゴシック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1" i="0" u="none" strike="noStrike" dirty="0" smtClean="0">
                          <a:solidFill>
                            <a:srgbClr val="FF0000"/>
                          </a:solidFill>
                          <a:latin typeface="ＭＳ Ｐゴシック"/>
                        </a:rPr>
                        <a:t>0.730 (2.14)</a:t>
                      </a:r>
                      <a:r>
                        <a:rPr lang="en-US" altLang="ja-JP" sz="1200" b="1" i="0" u="none" strike="noStrike" baseline="30000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*</a:t>
                      </a:r>
                      <a:endParaRPr lang="en-US" altLang="ja-JP" sz="1200" b="1" i="0" u="none" strike="noStrike" dirty="0">
                        <a:solidFill>
                          <a:srgbClr val="FF0000"/>
                        </a:solidFill>
                        <a:latin typeface="ＭＳ Ｐゴシック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44016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Patient Preference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5237" marR="5237" marT="523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0.158 (0.62)</a:t>
                      </a:r>
                      <a:endParaRPr lang="en-US" altLang="ja-JP" sz="1050" b="1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b="1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 0.158 (0.62)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b="1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0.176 (0.69)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18783">
                <a:tc>
                  <a:txBody>
                    <a:bodyPr/>
                    <a:lstStyle/>
                    <a:p>
                      <a:pPr algn="ctr" fontAlgn="b"/>
                      <a:r>
                        <a:rPr lang="en-GB" altLang="ja-JP" sz="1100" b="1" i="0" u="none" strike="noStrike" dirty="0" smtClean="0">
                          <a:solidFill>
                            <a:schemeClr val="tx1"/>
                          </a:solidFill>
                          <a:latin typeface="ＭＳ Ｐゴシック"/>
                        </a:rPr>
                        <a:t>Female</a:t>
                      </a:r>
                    </a:p>
                  </a:txBody>
                  <a:tcPr marL="5237" marR="5237" marT="523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0.499 (2.07)</a:t>
                      </a:r>
                      <a:r>
                        <a:rPr lang="en-US" altLang="ja-JP" sz="1050" b="1" i="0" u="none" strike="noStrike" baseline="30000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**</a:t>
                      </a:r>
                      <a:endParaRPr lang="en-US" altLang="ja-JP" sz="1050" b="1" i="0" u="none" strike="noStrike" baseline="30000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0.898 (3.31)</a:t>
                      </a:r>
                      <a:r>
                        <a:rPr lang="en-US" altLang="ja-JP" sz="1050" b="1" i="0" u="none" strike="noStrike" baseline="30000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***</a:t>
                      </a:r>
                      <a:endParaRPr lang="en-US" altLang="ja-JP" sz="1050" b="1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b="1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0.890 (3.24)</a:t>
                      </a:r>
                      <a:r>
                        <a:rPr lang="en-US" altLang="ja-JP" sz="1050" b="1" i="0" u="none" strike="noStrike" baseline="30000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***</a:t>
                      </a:r>
                      <a:endParaRPr lang="en-US" altLang="ja-JP" sz="1050" b="1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75636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altLang="ja-JP" sz="1100" b="1" i="0" u="none" strike="noStrike" dirty="0" smtClean="0">
                          <a:solidFill>
                            <a:schemeClr val="tx1"/>
                          </a:solidFill>
                          <a:latin typeface="ＭＳ Ｐゴシック"/>
                        </a:rPr>
                        <a:t>Female* Hyperbolic Preference</a:t>
                      </a:r>
                    </a:p>
                  </a:txBody>
                  <a:tcPr marL="5237" marR="5237" marT="523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050" b="1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b="1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-1.278 (-2.90)</a:t>
                      </a:r>
                      <a:r>
                        <a:rPr lang="en-US" altLang="ja-JP" sz="1050" b="1" i="0" u="none" strike="noStrike" baseline="30000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***</a:t>
                      </a:r>
                      <a:endParaRPr lang="en-US" altLang="ja-JP" sz="1050" b="1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b="1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-1.290 (2.86)</a:t>
                      </a:r>
                      <a:r>
                        <a:rPr lang="en-US" altLang="ja-JP" sz="1050" b="1" i="0" u="none" strike="noStrike" baseline="30000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***</a:t>
                      </a:r>
                      <a:endParaRPr lang="en-US" altLang="ja-JP" sz="1050" b="1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91531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dirty="0" smtClean="0">
                          <a:solidFill>
                            <a:schemeClr val="tx1"/>
                          </a:solidFill>
                          <a:latin typeface="ＭＳ Ｐゴシック"/>
                        </a:rPr>
                        <a:t>Has</a:t>
                      </a:r>
                      <a:r>
                        <a:rPr lang="en-GB" sz="1100" b="1" i="0" u="none" strike="noStrike" baseline="0" dirty="0" smtClean="0">
                          <a:solidFill>
                            <a:schemeClr val="tx1"/>
                          </a:solidFill>
                          <a:latin typeface="ＭＳ Ｐゴシック"/>
                        </a:rPr>
                        <a:t> outstanding loans with ATM </a:t>
                      </a:r>
                      <a:r>
                        <a:rPr lang="en-GB" sz="1100" b="1" i="0" u="none" strike="noStrike" baseline="0" dirty="0" err="1" smtClean="0">
                          <a:solidFill>
                            <a:schemeClr val="tx1"/>
                          </a:solidFill>
                          <a:latin typeface="ＭＳ Ｐゴシック"/>
                        </a:rPr>
                        <a:t>sangla</a:t>
                      </a:r>
                      <a:endParaRPr lang="en-GB" sz="1100" b="1" i="0" u="none" strike="noStrike" dirty="0">
                        <a:solidFill>
                          <a:schemeClr val="tx1"/>
                        </a:solidFill>
                        <a:latin typeface="ＭＳ Ｐゴシック"/>
                      </a:endParaRPr>
                    </a:p>
                  </a:txBody>
                  <a:tcPr marL="5237" marR="5237" marT="523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050" b="1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050" b="1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b="1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-0.638 (-1.97)</a:t>
                      </a:r>
                      <a:r>
                        <a:rPr lang="en-US" altLang="ja-JP" sz="1050" b="1" i="0" u="none" strike="noStrike" baseline="30000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**</a:t>
                      </a:r>
                      <a:endParaRPr lang="en-US" altLang="ja-JP" sz="1050" b="1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04208">
                <a:tc>
                  <a:txBody>
                    <a:bodyPr/>
                    <a:lstStyle/>
                    <a:p>
                      <a:pPr algn="ctr" fontAlgn="b"/>
                      <a:r>
                        <a:rPr lang="en-GB" altLang="ja-JP" sz="1100" b="1" i="0" u="none" strike="noStrike" dirty="0" smtClean="0">
                          <a:solidFill>
                            <a:schemeClr val="tx1"/>
                          </a:solidFill>
                          <a:latin typeface="ＭＳ Ｐゴシック"/>
                        </a:rPr>
                        <a:t>Has</a:t>
                      </a:r>
                      <a:r>
                        <a:rPr lang="en-GB" altLang="ja-JP" sz="1100" b="1" i="0" u="none" strike="noStrike" baseline="0" dirty="0" smtClean="0">
                          <a:solidFill>
                            <a:schemeClr val="tx1"/>
                          </a:solidFill>
                          <a:latin typeface="ＭＳ Ｐゴシック"/>
                        </a:rPr>
                        <a:t> outstanding loans with relative/friends/company</a:t>
                      </a:r>
                      <a:endParaRPr lang="en-GB" sz="1100" b="1" i="0" u="none" strike="noStrike" dirty="0">
                        <a:solidFill>
                          <a:schemeClr val="tx1"/>
                        </a:solidFill>
                        <a:latin typeface="ＭＳ Ｐゴシック"/>
                      </a:endParaRPr>
                    </a:p>
                  </a:txBody>
                  <a:tcPr marL="5237" marR="5237" marT="523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050" b="1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050" b="1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b="1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-0.294</a:t>
                      </a:r>
                      <a:r>
                        <a:rPr lang="en-US" altLang="ja-JP" sz="1050" b="1" i="0" u="none" strike="noStrike" baseline="0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 </a:t>
                      </a:r>
                      <a:r>
                        <a:rPr lang="en-US" altLang="ja-JP" sz="1050" b="1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(1.10)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47355">
                <a:tc>
                  <a:txBody>
                    <a:bodyPr/>
                    <a:lstStyle/>
                    <a:p>
                      <a:pPr algn="ctr" fontAlgn="b"/>
                      <a:r>
                        <a:rPr lang="en-GB" altLang="ja-JP" sz="1100" b="1" i="0" u="none" strike="noStrike" dirty="0" smtClean="0">
                          <a:solidFill>
                            <a:schemeClr val="tx1"/>
                          </a:solidFill>
                          <a:latin typeface="ＭＳ Ｐゴシック"/>
                        </a:rPr>
                        <a:t>Has</a:t>
                      </a:r>
                      <a:r>
                        <a:rPr lang="en-GB" altLang="ja-JP" sz="1100" b="1" i="0" u="none" strike="noStrike" baseline="0" dirty="0" smtClean="0">
                          <a:solidFill>
                            <a:schemeClr val="tx1"/>
                          </a:solidFill>
                          <a:latin typeface="ＭＳ Ｐゴシック"/>
                        </a:rPr>
                        <a:t> outstanding loans with banks/cooperatives/NGOs</a:t>
                      </a:r>
                      <a:endParaRPr lang="en-GB" sz="1100" b="1" i="0" u="none" strike="noStrike" dirty="0">
                        <a:solidFill>
                          <a:schemeClr val="tx1"/>
                        </a:solidFill>
                        <a:latin typeface="ＭＳ Ｐゴシック"/>
                      </a:endParaRPr>
                    </a:p>
                  </a:txBody>
                  <a:tcPr marL="5237" marR="5237" marT="523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050" b="1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050" b="1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b="1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0.416 (0.82)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3724">
                <a:tc>
                  <a:txBody>
                    <a:bodyPr/>
                    <a:lstStyle/>
                    <a:p>
                      <a:pPr algn="ctr" fontAlgn="b"/>
                      <a:r>
                        <a:rPr lang="en-GB" altLang="ja-JP" sz="1100" b="1" i="0" u="none" strike="noStrike" dirty="0" smtClean="0">
                          <a:solidFill>
                            <a:schemeClr val="tx1"/>
                          </a:solidFill>
                          <a:latin typeface="ＭＳ Ｐゴシック"/>
                        </a:rPr>
                        <a:t>Has</a:t>
                      </a:r>
                      <a:r>
                        <a:rPr lang="en-GB" altLang="ja-JP" sz="1100" b="1" i="0" u="none" strike="noStrike" baseline="0" dirty="0" smtClean="0">
                          <a:solidFill>
                            <a:schemeClr val="tx1"/>
                          </a:solidFill>
                          <a:latin typeface="ＭＳ Ｐゴシック"/>
                        </a:rPr>
                        <a:t> outstanding loans with government </a:t>
                      </a:r>
                      <a:r>
                        <a:rPr lang="en-GB" altLang="ja-JP" sz="1100" b="1" i="0" u="none" strike="noStrike" baseline="0" dirty="0" err="1" smtClean="0">
                          <a:solidFill>
                            <a:schemeClr val="tx1"/>
                          </a:solidFill>
                          <a:latin typeface="ＭＳ Ｐゴシック"/>
                        </a:rPr>
                        <a:t>Fis</a:t>
                      </a:r>
                      <a:endParaRPr lang="en-GB" sz="1100" b="1" i="0" u="none" strike="noStrike" dirty="0">
                        <a:solidFill>
                          <a:schemeClr val="tx1"/>
                        </a:solidFill>
                        <a:latin typeface="ＭＳ Ｐゴシック"/>
                      </a:endParaRPr>
                    </a:p>
                  </a:txBody>
                  <a:tcPr marL="5237" marR="5237" marT="523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050" b="1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050" b="1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b="1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-0.196 (-0.62)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60794">
                <a:tc>
                  <a:txBody>
                    <a:bodyPr/>
                    <a:lstStyle/>
                    <a:p>
                      <a:pPr algn="ctr" fontAlgn="b"/>
                      <a:r>
                        <a:rPr lang="en-GB" altLang="ja-JP" sz="1100" b="1" i="0" u="none" strike="noStrike" dirty="0" smtClean="0">
                          <a:solidFill>
                            <a:schemeClr val="tx1"/>
                          </a:solidFill>
                          <a:latin typeface="ＭＳ Ｐゴシック"/>
                        </a:rPr>
                        <a:t>Has</a:t>
                      </a:r>
                      <a:r>
                        <a:rPr lang="en-GB" altLang="ja-JP" sz="1100" b="1" i="0" u="none" strike="noStrike" baseline="0" dirty="0" smtClean="0">
                          <a:solidFill>
                            <a:schemeClr val="tx1"/>
                          </a:solidFill>
                          <a:latin typeface="ＭＳ Ｐゴシック"/>
                        </a:rPr>
                        <a:t> outstanding loans with pawnshop/private money lender</a:t>
                      </a:r>
                    </a:p>
                  </a:txBody>
                  <a:tcPr marL="5237" marR="5237" marT="523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050" b="1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050" b="1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b="1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0.450 (1.22)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31933">
                <a:tc>
                  <a:txBody>
                    <a:bodyPr/>
                    <a:lstStyle/>
                    <a:p>
                      <a:pPr algn="l" fontAlgn="b"/>
                      <a:r>
                        <a:rPr lang="en-GB" sz="1050" b="1" i="1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Observations</a:t>
                      </a:r>
                      <a:endParaRPr lang="en-GB" sz="1050" b="1" i="1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5237" marR="5237" marT="523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317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317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317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9879">
                <a:tc>
                  <a:txBody>
                    <a:bodyPr/>
                    <a:lstStyle/>
                    <a:p>
                      <a:pPr algn="l" fontAlgn="b"/>
                      <a:r>
                        <a:rPr lang="en-GB" sz="1050" b="1" i="1" u="none" strike="noStrike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Adjusted R-squared</a:t>
                      </a:r>
                      <a:endParaRPr lang="en-GB" sz="1050" b="1" i="1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5237" marR="5237" marT="523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0.111</a:t>
                      </a:r>
                      <a:endParaRPr lang="en-US" altLang="ja-JP" sz="1050" b="1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0.132</a:t>
                      </a:r>
                      <a:endParaRPr lang="en-US" altLang="ja-JP" sz="1050" b="1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0.134</a:t>
                      </a:r>
                      <a:endParaRPr lang="en-US" altLang="ja-JP" sz="1050" b="1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" name="テキスト ボックス 9"/>
          <p:cNvSpPr txBox="1"/>
          <p:nvPr/>
        </p:nvSpPr>
        <p:spPr>
          <a:xfrm>
            <a:off x="107504" y="6237312"/>
            <a:ext cx="8892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b="1" dirty="0" smtClean="0"/>
              <a:t>Additional covariates: age, age-sq, female, married, number of children, living with parents, regular employee, salary, college level, vocational level, rejected for a loan, live in hometown, firm dummy, number of years employed</a:t>
            </a:r>
            <a:endParaRPr kumimoji="1" lang="ja-JP" altLang="en-US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57167-F415-4C48-9227-35616023A008}" type="slidenum">
              <a:rPr lang="en-US" altLang="ja-JP" smtClean="0"/>
              <a:pPr/>
              <a:t>19</a:t>
            </a:fld>
            <a:endParaRPr lang="en-US" altLang="ja-JP"/>
          </a:p>
        </p:txBody>
      </p:sp>
      <p:sp>
        <p:nvSpPr>
          <p:cNvPr id="4" name="タイトル 1"/>
          <p:cNvSpPr txBox="1">
            <a:spLocks/>
          </p:cNvSpPr>
          <p:nvPr/>
        </p:nvSpPr>
        <p:spPr bwMode="auto">
          <a:xfrm>
            <a:off x="277688" y="274638"/>
            <a:ext cx="8686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n-US" altLang="ja-JP" sz="3600" b="1" dirty="0" smtClean="0"/>
              <a:t>ATM </a:t>
            </a:r>
            <a:r>
              <a:rPr lang="en-US" altLang="ja-JP" sz="3600" b="1" i="1" dirty="0" err="1" smtClean="0"/>
              <a:t>sangla</a:t>
            </a:r>
            <a:r>
              <a:rPr lang="ja-JP" altLang="en-US" sz="3600" b="1" dirty="0" smtClean="0"/>
              <a:t> </a:t>
            </a:r>
            <a:r>
              <a:rPr lang="en-US" altLang="ja-JP" sz="3600" b="1" dirty="0" smtClean="0"/>
              <a:t>(pawning) in the Philippines: </a:t>
            </a:r>
            <a:r>
              <a:rPr lang="en-US" altLang="ja-JP" sz="3600" b="1" dirty="0" smtClean="0">
                <a:solidFill>
                  <a:srgbClr val="FF0000"/>
                </a:solidFill>
              </a:rPr>
              <a:t>conclusions 1</a:t>
            </a:r>
            <a:endParaRPr kumimoji="1" lang="ja-JP" altLang="en-US" sz="3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コンテンツ プレースホルダ 2"/>
          <p:cNvSpPr txBox="1">
            <a:spLocks/>
          </p:cNvSpPr>
          <p:nvPr/>
        </p:nvSpPr>
        <p:spPr bwMode="auto">
          <a:xfrm>
            <a:off x="251520" y="1412776"/>
            <a:ext cx="8712968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Wingdings" pitchFamily="2" charset="2"/>
              <a:buChar char=""/>
            </a:pPr>
            <a:r>
              <a:rPr lang="en-US" altLang="ja-JP" sz="2400" dirty="0" smtClean="0"/>
              <a:t>A significant proportion (1/3) of the factory workers in Laguna are </a:t>
            </a:r>
            <a:r>
              <a:rPr lang="en-US" altLang="ja-JP" sz="2400" dirty="0" smtClean="0">
                <a:solidFill>
                  <a:srgbClr val="FF0000"/>
                </a:solidFill>
              </a:rPr>
              <a:t>hyperbolic (present-biased) discounters</a:t>
            </a:r>
            <a:r>
              <a:rPr lang="en-US" altLang="ja-JP" sz="2400" dirty="0" smtClean="0"/>
              <a:t>, while 1/5 are future-biased</a:t>
            </a:r>
          </a:p>
          <a:p>
            <a:pPr>
              <a:buFont typeface="Wingdings" pitchFamily="2" charset="2"/>
              <a:buChar char=""/>
            </a:pPr>
            <a:r>
              <a:rPr lang="en-US" altLang="ja-JP" sz="2400" dirty="0" smtClean="0"/>
              <a:t>Hyperbolic discounters (and future-biased) are </a:t>
            </a:r>
            <a:r>
              <a:rPr lang="en-US" altLang="ja-JP" sz="2400" dirty="0" smtClean="0">
                <a:solidFill>
                  <a:srgbClr val="FF0000"/>
                </a:solidFill>
              </a:rPr>
              <a:t>more likely to borrow from ATM </a:t>
            </a:r>
            <a:r>
              <a:rPr lang="en-US" altLang="ja-JP" sz="2400" i="1" dirty="0" err="1" smtClean="0">
                <a:solidFill>
                  <a:srgbClr val="FF0000"/>
                </a:solidFill>
              </a:rPr>
              <a:t>sangla</a:t>
            </a:r>
            <a:r>
              <a:rPr lang="en-US" altLang="ja-JP" sz="2400" i="1" dirty="0" smtClean="0"/>
              <a:t>, </a:t>
            </a:r>
            <a:r>
              <a:rPr lang="en-US" altLang="ja-JP" sz="2400" dirty="0" smtClean="0"/>
              <a:t>than are time-consistent discounters</a:t>
            </a:r>
          </a:p>
          <a:p>
            <a:pPr>
              <a:buFont typeface="Wingdings" pitchFamily="2" charset="2"/>
              <a:buChar char=""/>
            </a:pPr>
            <a:r>
              <a:rPr lang="en-US" altLang="ja-JP" sz="2400" dirty="0" smtClean="0">
                <a:solidFill>
                  <a:srgbClr val="FF0000"/>
                </a:solidFill>
              </a:rPr>
              <a:t>Behavioral implication 1</a:t>
            </a:r>
            <a:r>
              <a:rPr lang="en-US" altLang="ja-JP" sz="2400" dirty="0" smtClean="0"/>
              <a:t>: those hyperbolic discounters are </a:t>
            </a:r>
            <a:r>
              <a:rPr lang="en-US" altLang="ja-JP" sz="2400" dirty="0" smtClean="0">
                <a:solidFill>
                  <a:srgbClr val="FF0000"/>
                </a:solidFill>
              </a:rPr>
              <a:t>possibly naïve</a:t>
            </a:r>
            <a:r>
              <a:rPr lang="en-US" altLang="ja-JP" sz="2400" dirty="0" smtClean="0"/>
              <a:t>, rather than sophisticated (or, sophisticated but have no access to commitment device) </a:t>
            </a:r>
            <a:r>
              <a:rPr lang="en-US" altLang="ja-JP" sz="2400" dirty="0" smtClean="0">
                <a:sym typeface="Wingdings" pitchFamily="2" charset="2"/>
              </a:rPr>
              <a:t> the expansion of credit access (easy money) via ATM </a:t>
            </a:r>
            <a:r>
              <a:rPr lang="en-US" altLang="ja-JP" sz="2400" i="1" dirty="0" err="1" smtClean="0">
                <a:sym typeface="Wingdings" pitchFamily="2" charset="2"/>
              </a:rPr>
              <a:t>sangla</a:t>
            </a:r>
            <a:r>
              <a:rPr lang="en-US" altLang="ja-JP" sz="2400" dirty="0" smtClean="0">
                <a:sym typeface="Wingdings" pitchFamily="2" charset="2"/>
              </a:rPr>
              <a:t> for hyperbolic discounters in the Philippines may not be welfare enhancing (over-borrowing?)</a:t>
            </a:r>
          </a:p>
          <a:p>
            <a:pPr>
              <a:buFont typeface="Wingdings" pitchFamily="2" charset="2"/>
              <a:buChar char=""/>
            </a:pPr>
            <a:r>
              <a:rPr lang="en-US" altLang="ja-JP" sz="2400" dirty="0" smtClean="0">
                <a:solidFill>
                  <a:srgbClr val="FF0000"/>
                </a:solidFill>
              </a:rPr>
              <a:t>Behavioral implication 2</a:t>
            </a:r>
            <a:r>
              <a:rPr lang="en-US" altLang="ja-JP" sz="2400" dirty="0" smtClean="0"/>
              <a:t>: Should we take </a:t>
            </a:r>
            <a:r>
              <a:rPr lang="en-US" altLang="ja-JP" sz="2400" dirty="0" smtClean="0">
                <a:solidFill>
                  <a:srgbClr val="FF0000"/>
                </a:solidFill>
              </a:rPr>
              <a:t>‘future-biased’ </a:t>
            </a:r>
            <a:r>
              <a:rPr lang="en-US" altLang="ja-JP" sz="2400" dirty="0" smtClean="0"/>
              <a:t>discounters (20%) a bit more seriously? </a:t>
            </a:r>
          </a:p>
          <a:p>
            <a:pPr>
              <a:buFont typeface="Wingdings" pitchFamily="2" charset="2"/>
              <a:buChar char=""/>
            </a:pPr>
            <a:endParaRPr lang="en-US" altLang="ja-JP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57167-F415-4C48-9227-35616023A008}" type="slidenum">
              <a:rPr lang="en-US" altLang="ja-JP" smtClean="0"/>
              <a:pPr/>
              <a:t>2</a:t>
            </a:fld>
            <a:endParaRPr lang="en-US" altLang="ja-JP"/>
          </a:p>
        </p:txBody>
      </p:sp>
      <p:sp>
        <p:nvSpPr>
          <p:cNvPr id="4" name="タイトル 1"/>
          <p:cNvSpPr txBox="1">
            <a:spLocks/>
          </p:cNvSpPr>
          <p:nvPr/>
        </p:nvSpPr>
        <p:spPr bwMode="auto">
          <a:xfrm>
            <a:off x="228600" y="-24138"/>
            <a:ext cx="8686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n-US" altLang="ja-JP" sz="3600" b="1" dirty="0" smtClean="0"/>
              <a:t>Preview</a:t>
            </a:r>
            <a:endParaRPr kumimoji="1" lang="ja-JP" altLang="en-US" sz="3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コンテンツ プレースホルダ 2"/>
          <p:cNvSpPr txBox="1">
            <a:spLocks/>
          </p:cNvSpPr>
          <p:nvPr/>
        </p:nvSpPr>
        <p:spPr bwMode="auto">
          <a:xfrm>
            <a:off x="251520" y="1118862"/>
            <a:ext cx="8712968" cy="5982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n-US" altLang="ja-JP" sz="2400" dirty="0" smtClean="0"/>
              <a:t>A significant proportion (1/3) of the factory workers in Laguna are </a:t>
            </a:r>
            <a:r>
              <a:rPr lang="en-US" altLang="ja-JP" sz="2400" dirty="0" smtClean="0">
                <a:solidFill>
                  <a:srgbClr val="FF0000"/>
                </a:solidFill>
              </a:rPr>
              <a:t>hyperbolic (present-biased) discounters</a:t>
            </a:r>
            <a:r>
              <a:rPr lang="en-US" altLang="ja-JP" sz="2400" dirty="0" smtClean="0"/>
              <a:t>, while 1/5 are future-biased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n-US" altLang="ja-JP" sz="2400" dirty="0" smtClean="0">
                <a:solidFill>
                  <a:srgbClr val="FF0000"/>
                </a:solidFill>
              </a:rPr>
              <a:t>Hyperbolic</a:t>
            </a:r>
            <a:r>
              <a:rPr lang="en-US" altLang="ja-JP" sz="2400" dirty="0" smtClean="0"/>
              <a:t> discounters and future-biased are </a:t>
            </a:r>
            <a:r>
              <a:rPr lang="en-US" altLang="ja-JP" sz="2400" dirty="0" smtClean="0">
                <a:solidFill>
                  <a:srgbClr val="FF0000"/>
                </a:solidFill>
              </a:rPr>
              <a:t>more likely to borrow from ATM </a:t>
            </a:r>
            <a:r>
              <a:rPr lang="en-US" altLang="ja-JP" sz="2400" i="1" dirty="0" err="1" smtClean="0">
                <a:solidFill>
                  <a:srgbClr val="FF0000"/>
                </a:solidFill>
              </a:rPr>
              <a:t>sangla</a:t>
            </a:r>
            <a:r>
              <a:rPr lang="en-US" altLang="ja-JP" sz="2400" i="1" dirty="0" smtClean="0"/>
              <a:t>, </a:t>
            </a:r>
            <a:r>
              <a:rPr lang="en-US" altLang="ja-JP" sz="2400" dirty="0" smtClean="0"/>
              <a:t>than are time-consistent discounters, and are likely </a:t>
            </a:r>
            <a:r>
              <a:rPr lang="en-US" altLang="ja-JP" sz="2400" dirty="0" smtClean="0">
                <a:solidFill>
                  <a:srgbClr val="FF0000"/>
                </a:solidFill>
              </a:rPr>
              <a:t>naïve</a:t>
            </a:r>
            <a:r>
              <a:rPr lang="en-US" altLang="ja-JP" sz="2400" dirty="0" smtClean="0"/>
              <a:t> and sophisticated, respectively 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n-US" altLang="ja-JP" sz="2400" dirty="0" smtClean="0"/>
              <a:t>Based on ‘luxury’ consumption behavior: </a:t>
            </a:r>
          </a:p>
          <a:p>
            <a:pPr lvl="1">
              <a:spcBef>
                <a:spcPts val="600"/>
              </a:spcBef>
              <a:buFont typeface="Wingdings" pitchFamily="2" charset="2"/>
              <a:buChar char=""/>
            </a:pPr>
            <a:r>
              <a:rPr lang="en-US" altLang="ja-JP" sz="2400" dirty="0" smtClean="0">
                <a:solidFill>
                  <a:srgbClr val="FF0000"/>
                </a:solidFill>
                <a:sym typeface="Wingdings" pitchFamily="2" charset="2"/>
              </a:rPr>
              <a:t>present-biased men are naïve (so consume </a:t>
            </a:r>
            <a:r>
              <a:rPr lang="en-US" altLang="ja-JP" sz="2400" dirty="0" smtClean="0">
                <a:solidFill>
                  <a:srgbClr val="FF0000"/>
                </a:solidFill>
                <a:sym typeface="Wingdings" pitchFamily="2" charset="2"/>
              </a:rPr>
              <a:t>more of </a:t>
            </a:r>
            <a:r>
              <a:rPr lang="en-US" altLang="ja-JP" sz="2400" i="1" dirty="0" smtClean="0">
                <a:solidFill>
                  <a:srgbClr val="FF0000"/>
                </a:solidFill>
                <a:sym typeface="Wingdings" pitchFamily="2" charset="2"/>
              </a:rPr>
              <a:t>Jollibee</a:t>
            </a:r>
            <a:r>
              <a:rPr lang="en-US" altLang="ja-JP" sz="2400" dirty="0" smtClean="0">
                <a:solidFill>
                  <a:srgbClr val="FF0000"/>
                </a:solidFill>
                <a:sym typeface="Wingdings" pitchFamily="2" charset="2"/>
              </a:rPr>
              <a:t> hamburgers), </a:t>
            </a:r>
            <a:r>
              <a:rPr lang="en-US" altLang="ja-JP" sz="2400" dirty="0" smtClean="0">
                <a:solidFill>
                  <a:srgbClr val="FF0000"/>
                </a:solidFill>
                <a:sym typeface="Wingdings" pitchFamily="2" charset="2"/>
              </a:rPr>
              <a:t>while</a:t>
            </a:r>
          </a:p>
          <a:p>
            <a:pPr lvl="1">
              <a:spcBef>
                <a:spcPts val="600"/>
              </a:spcBef>
              <a:buFont typeface="Wingdings" pitchFamily="2" charset="2"/>
              <a:buChar char=""/>
            </a:pPr>
            <a:r>
              <a:rPr lang="en-US" altLang="ja-JP" sz="2400" dirty="0" smtClean="0">
                <a:solidFill>
                  <a:srgbClr val="FF0000"/>
                </a:solidFill>
                <a:sym typeface="Wingdings" pitchFamily="2" charset="2"/>
              </a:rPr>
              <a:t>present-biased women may be sophisticated enough to eat less than do time-consistent women </a:t>
            </a:r>
          </a:p>
          <a:p>
            <a:pPr>
              <a:buFont typeface="Wingdings" pitchFamily="2" charset="2"/>
              <a:buChar char=""/>
            </a:pPr>
            <a:endParaRPr lang="en-US" altLang="ja-JP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57167-F415-4C48-9227-35616023A008}" type="slidenum">
              <a:rPr lang="en-US" altLang="ja-JP" smtClean="0"/>
              <a:pPr/>
              <a:t>20</a:t>
            </a:fld>
            <a:endParaRPr lang="en-US" altLang="ja-JP"/>
          </a:p>
        </p:txBody>
      </p:sp>
      <p:sp>
        <p:nvSpPr>
          <p:cNvPr id="4" name="タイトル 1"/>
          <p:cNvSpPr txBox="1">
            <a:spLocks/>
          </p:cNvSpPr>
          <p:nvPr/>
        </p:nvSpPr>
        <p:spPr bwMode="auto">
          <a:xfrm>
            <a:off x="277688" y="274638"/>
            <a:ext cx="8686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n-US" altLang="ja-JP" sz="3600" b="1" dirty="0" smtClean="0"/>
              <a:t>ATM </a:t>
            </a:r>
            <a:r>
              <a:rPr lang="en-US" altLang="ja-JP" sz="3600" b="1" i="1" dirty="0" err="1" smtClean="0"/>
              <a:t>sangla</a:t>
            </a:r>
            <a:r>
              <a:rPr lang="ja-JP" altLang="en-US" sz="3600" b="1" dirty="0" smtClean="0"/>
              <a:t> </a:t>
            </a:r>
            <a:r>
              <a:rPr lang="en-US" altLang="ja-JP" sz="3600" b="1" dirty="0" smtClean="0"/>
              <a:t>(pawning) in the Philippines: </a:t>
            </a:r>
            <a:r>
              <a:rPr lang="en-US" altLang="ja-JP" sz="3600" b="1" dirty="0" smtClean="0">
                <a:solidFill>
                  <a:srgbClr val="FF0000"/>
                </a:solidFill>
              </a:rPr>
              <a:t>conclusions 2</a:t>
            </a:r>
            <a:endParaRPr kumimoji="1" lang="ja-JP" altLang="en-US" sz="3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コンテンツ プレースホルダ 2"/>
          <p:cNvSpPr txBox="1">
            <a:spLocks/>
          </p:cNvSpPr>
          <p:nvPr/>
        </p:nvSpPr>
        <p:spPr bwMode="auto">
          <a:xfrm>
            <a:off x="251520" y="1412776"/>
            <a:ext cx="8712968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Wingdings" pitchFamily="2" charset="2"/>
              <a:buChar char=""/>
            </a:pPr>
            <a:r>
              <a:rPr lang="en-US" altLang="ja-JP" sz="2400" dirty="0" smtClean="0">
                <a:solidFill>
                  <a:srgbClr val="FF0000"/>
                </a:solidFill>
              </a:rPr>
              <a:t>Present-biased behavior and gender? </a:t>
            </a:r>
            <a:r>
              <a:rPr lang="en-US" altLang="ja-JP" sz="2400" dirty="0" smtClean="0">
                <a:sym typeface="Wingdings" pitchFamily="2" charset="2"/>
              </a:rPr>
              <a:t> less clear compared to the previous findings (e.g., women = sophisticated hyperbolic discounters demanding commitment savings), but we find some evidence: in terms of eating at </a:t>
            </a:r>
            <a:r>
              <a:rPr lang="en-US" altLang="ja-JP" sz="2400" i="1" dirty="0" smtClean="0">
                <a:sym typeface="Wingdings" pitchFamily="2" charset="2"/>
              </a:rPr>
              <a:t>Jollibee</a:t>
            </a:r>
            <a:r>
              <a:rPr lang="en-US" altLang="ja-JP" sz="2400" dirty="0" smtClean="0">
                <a:sym typeface="Wingdings" pitchFamily="2" charset="2"/>
              </a:rPr>
              <a:t> hamburger restaurants,  </a:t>
            </a:r>
          </a:p>
          <a:p>
            <a:pPr lvl="1">
              <a:buFont typeface="Wingdings" pitchFamily="2" charset="2"/>
              <a:buChar char=""/>
            </a:pPr>
            <a:r>
              <a:rPr lang="en-US" altLang="ja-JP" sz="2400" dirty="0" smtClean="0">
                <a:solidFill>
                  <a:srgbClr val="FF0000"/>
                </a:solidFill>
                <a:sym typeface="Wingdings" pitchFamily="2" charset="2"/>
              </a:rPr>
              <a:t>present-biased men are naïve (so consume more), while</a:t>
            </a:r>
          </a:p>
          <a:p>
            <a:pPr lvl="1">
              <a:buFont typeface="Wingdings" pitchFamily="2" charset="2"/>
              <a:buChar char=""/>
            </a:pPr>
            <a:r>
              <a:rPr lang="en-US" altLang="ja-JP" sz="2400" dirty="0" smtClean="0">
                <a:solidFill>
                  <a:srgbClr val="FF0000"/>
                </a:solidFill>
                <a:sym typeface="Wingdings" pitchFamily="2" charset="2"/>
              </a:rPr>
              <a:t>present-biased women may be sophisticated enough to eat less than do time-consistent women </a:t>
            </a:r>
          </a:p>
          <a:p>
            <a:pPr lvl="1"/>
            <a:r>
              <a:rPr lang="en-US" altLang="ja-JP" sz="2400" dirty="0" smtClean="0">
                <a:sym typeface="Wingdings" pitchFamily="2" charset="2"/>
              </a:rPr>
              <a:t> Are present-biased women relatively more aware (than present-biased men) of their own weakness?? </a:t>
            </a:r>
          </a:p>
          <a:p>
            <a:endParaRPr lang="en-US" altLang="ja-JP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95536" y="2875583"/>
            <a:ext cx="842493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ja-JP" sz="4400" b="1" dirty="0" smtClean="0"/>
              <a:t>Thank you for your attention!</a:t>
            </a:r>
            <a:endParaRPr lang="en-US" altLang="ja-JP" sz="4400" dirty="0"/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40682" y="6455618"/>
            <a:ext cx="401955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スライド番号プレースホル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57167-F415-4C48-9227-35616023A008}" type="slidenum">
              <a:rPr lang="en-US" altLang="ja-JP" smtClean="0"/>
              <a:pPr/>
              <a:t>21</a:t>
            </a:fld>
            <a:endParaRPr lang="en-US" altLang="ja-JP"/>
          </a:p>
        </p:txBody>
      </p:sp>
      <p:grpSp>
        <p:nvGrpSpPr>
          <p:cNvPr id="2" name="グループ化 10"/>
          <p:cNvGrpSpPr/>
          <p:nvPr/>
        </p:nvGrpSpPr>
        <p:grpSpPr>
          <a:xfrm>
            <a:off x="467544" y="260648"/>
            <a:ext cx="1343025" cy="838200"/>
            <a:chOff x="4067944" y="4509120"/>
            <a:chExt cx="1343025" cy="838200"/>
          </a:xfrm>
        </p:grpSpPr>
        <p:sp>
          <p:nvSpPr>
            <p:cNvPr id="12" name="ひし形 11"/>
            <p:cNvSpPr/>
            <p:nvPr/>
          </p:nvSpPr>
          <p:spPr>
            <a:xfrm>
              <a:off x="4748213" y="4631531"/>
              <a:ext cx="615875" cy="614363"/>
            </a:xfrm>
            <a:prstGeom prst="diamond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13" name="Picture 8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67944" y="4509120"/>
              <a:ext cx="1343025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57167-F415-4C48-9227-35616023A008}" type="slidenum">
              <a:rPr lang="en-US" altLang="ja-JP" smtClean="0"/>
              <a:pPr/>
              <a:t>22</a:t>
            </a:fld>
            <a:endParaRPr lang="en-US" altLang="ja-JP"/>
          </a:p>
        </p:txBody>
      </p:sp>
      <p:sp>
        <p:nvSpPr>
          <p:cNvPr id="5" name="コンテンツ プレースホルダ 2"/>
          <p:cNvSpPr txBox="1">
            <a:spLocks/>
          </p:cNvSpPr>
          <p:nvPr/>
        </p:nvSpPr>
        <p:spPr bwMode="auto">
          <a:xfrm>
            <a:off x="252536" y="1124744"/>
            <a:ext cx="8783960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Wingdings" pitchFamily="2" charset="2"/>
              <a:buChar char=""/>
              <a:tabLst>
                <a:tab pos="355600" algn="l"/>
              </a:tabLst>
            </a:pPr>
            <a:endParaRPr lang="en-US" altLang="ja-JP" sz="2800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"/>
              <a:tabLst>
                <a:tab pos="355600" algn="l"/>
              </a:tabLst>
            </a:pPr>
            <a:r>
              <a:rPr lang="en-US" altLang="ja-JP" sz="2400" dirty="0" smtClean="0"/>
              <a:t>Our focus: </a:t>
            </a:r>
            <a:r>
              <a:rPr lang="en-US" altLang="ja-JP" sz="2400" dirty="0" smtClean="0">
                <a:solidFill>
                  <a:srgbClr val="FF0000"/>
                </a:solidFill>
              </a:rPr>
              <a:t>Hyperbolic discounting (present-biased) </a:t>
            </a:r>
            <a:r>
              <a:rPr lang="en-US" altLang="ja-JP" sz="2400" dirty="0" smtClean="0"/>
              <a:t>and financial behavior on ATM </a:t>
            </a:r>
            <a:r>
              <a:rPr lang="en-US" altLang="ja-JP" sz="2400" i="1" dirty="0" err="1" smtClean="0"/>
              <a:t>sangla</a:t>
            </a:r>
            <a:r>
              <a:rPr lang="en-US" altLang="ja-JP" sz="2400" dirty="0" smtClean="0"/>
              <a:t> (pawning):</a:t>
            </a:r>
          </a:p>
          <a:p>
            <a:pPr>
              <a:tabLst>
                <a:tab pos="355600" algn="l"/>
              </a:tabLst>
            </a:pPr>
            <a:endParaRPr lang="en-US" altLang="ja-JP" sz="2400" dirty="0"/>
          </a:p>
          <a:p>
            <a:pPr>
              <a:tabLst>
                <a:tab pos="355600" algn="l"/>
              </a:tabLst>
            </a:pPr>
            <a:r>
              <a:rPr lang="en-US" altLang="ja-JP" sz="2400" dirty="0" smtClean="0">
                <a:solidFill>
                  <a:srgbClr val="FF0000"/>
                </a:solidFill>
              </a:rPr>
              <a:t>	 Hypothesis I) </a:t>
            </a:r>
            <a:r>
              <a:rPr lang="en-US" altLang="ja-JP" sz="2400" dirty="0" smtClean="0"/>
              <a:t>commitment device for “sophisticated”  </a:t>
            </a:r>
          </a:p>
          <a:p>
            <a:pPr lvl="1">
              <a:tabLst>
                <a:tab pos="355600" algn="l"/>
              </a:tabLst>
            </a:pPr>
            <a:r>
              <a:rPr lang="en-US" altLang="ja-JP" sz="2400" dirty="0" smtClean="0"/>
              <a:t>    hyperbolic discounters/present biased?     </a:t>
            </a:r>
          </a:p>
          <a:p>
            <a:pPr lvl="1">
              <a:tabLst>
                <a:tab pos="355600" algn="l"/>
              </a:tabLst>
            </a:pPr>
            <a:r>
              <a:rPr lang="en-US" altLang="ja-JP" sz="2400" dirty="0" smtClean="0"/>
              <a:t>     e.g., substitute for commitment savings; a la Bauer,</a:t>
            </a:r>
          </a:p>
          <a:p>
            <a:pPr lvl="1">
              <a:tabLst>
                <a:tab pos="355600" algn="l"/>
              </a:tabLst>
            </a:pPr>
            <a:r>
              <a:rPr lang="en-US" altLang="ja-JP" sz="2400" dirty="0" smtClean="0"/>
              <a:t>              </a:t>
            </a:r>
            <a:r>
              <a:rPr lang="en-US" altLang="ja-JP" sz="2400" dirty="0" err="1" smtClean="0"/>
              <a:t>Chytilová</a:t>
            </a:r>
            <a:r>
              <a:rPr lang="en-US" altLang="ja-JP" sz="2400" dirty="0" smtClean="0"/>
              <a:t>, and Morduch (2012))      </a:t>
            </a:r>
          </a:p>
          <a:p>
            <a:pPr lvl="1">
              <a:tabLst>
                <a:tab pos="355600" algn="l"/>
              </a:tabLst>
            </a:pPr>
            <a:endParaRPr lang="en-US" altLang="ja-JP" sz="2400" dirty="0" smtClean="0"/>
          </a:p>
          <a:p>
            <a:pPr lvl="1">
              <a:tabLst>
                <a:tab pos="355600" algn="l"/>
              </a:tabLst>
            </a:pPr>
            <a:r>
              <a:rPr lang="en-US" altLang="ja-JP" sz="2400" dirty="0" smtClean="0">
                <a:solidFill>
                  <a:srgbClr val="FF0000"/>
                </a:solidFill>
              </a:rPr>
              <a:t>Hypothesis II) </a:t>
            </a:r>
            <a:r>
              <a:rPr lang="en-US" altLang="ja-JP" sz="2400" dirty="0" smtClean="0"/>
              <a:t>additional temptation (over-</a:t>
            </a:r>
          </a:p>
          <a:p>
            <a:pPr lvl="1">
              <a:tabLst>
                <a:tab pos="355600" algn="l"/>
              </a:tabLst>
            </a:pPr>
            <a:r>
              <a:rPr lang="en-US" altLang="ja-JP" sz="2400" dirty="0"/>
              <a:t> </a:t>
            </a:r>
            <a:r>
              <a:rPr lang="en-US" altLang="ja-JP" sz="2400" dirty="0" smtClean="0"/>
              <a:t>   borrowing?) for naïve hyperbolic discounters </a:t>
            </a:r>
          </a:p>
          <a:p>
            <a:pPr lvl="1">
              <a:tabLst>
                <a:tab pos="355600" algn="l"/>
              </a:tabLst>
            </a:pPr>
            <a:r>
              <a:rPr lang="en-US" altLang="ja-JP" sz="2400" dirty="0" smtClean="0"/>
              <a:t>(or, financial innovation may reduce welfare by providing “too much liquidity”)</a:t>
            </a:r>
          </a:p>
          <a:p>
            <a:pPr lvl="1">
              <a:buFont typeface="Wingdings" pitchFamily="2" charset="2"/>
              <a:buChar char=""/>
            </a:pPr>
            <a:endParaRPr lang="en-US" altLang="ja-JP" sz="3200" dirty="0" smtClean="0"/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50000"/>
              <a:buFont typeface="Wingdings" pitchFamily="2" charset="2"/>
              <a:buChar char="l"/>
              <a:tabLst/>
              <a:defRPr/>
            </a:pPr>
            <a:endParaRPr kumimoji="1" lang="ja-JP" altLang="en-US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タイトル 1"/>
          <p:cNvSpPr txBox="1">
            <a:spLocks/>
          </p:cNvSpPr>
          <p:nvPr/>
        </p:nvSpPr>
        <p:spPr bwMode="auto">
          <a:xfrm>
            <a:off x="277688" y="116632"/>
            <a:ext cx="8686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n-US" altLang="ja-JP" sz="3600" b="1" dirty="0" smtClean="0"/>
              <a:t>ATM </a:t>
            </a:r>
            <a:r>
              <a:rPr lang="en-US" altLang="ja-JP" sz="3600" b="1" i="1" dirty="0" err="1" smtClean="0"/>
              <a:t>sangla</a:t>
            </a:r>
            <a:r>
              <a:rPr lang="ja-JP" altLang="en-US" sz="3600" b="1" dirty="0" smtClean="0"/>
              <a:t> </a:t>
            </a:r>
            <a:r>
              <a:rPr lang="en-US" altLang="ja-JP" sz="3600" b="1" dirty="0" smtClean="0"/>
              <a:t>(debit card pawning) as an </a:t>
            </a:r>
            <a:r>
              <a:rPr lang="en-US" altLang="ja-JP" sz="3600" b="1" dirty="0" smtClean="0">
                <a:solidFill>
                  <a:srgbClr val="FF0000"/>
                </a:solidFill>
              </a:rPr>
              <a:t>induced institutional innovation</a:t>
            </a:r>
            <a:r>
              <a:rPr lang="en-US" altLang="ja-JP" sz="3600" b="1" dirty="0" smtClean="0"/>
              <a:t> 3</a:t>
            </a:r>
            <a:r>
              <a:rPr lang="en-US" altLang="ja-JP" sz="3600" b="1" dirty="0" smtClean="0">
                <a:solidFill>
                  <a:srgbClr val="FF0000"/>
                </a:solidFill>
              </a:rPr>
              <a:t> </a:t>
            </a:r>
            <a:endParaRPr kumimoji="1" lang="ja-JP" altLang="en-US" sz="36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57167-F415-4C48-9227-35616023A008}" type="slidenum">
              <a:rPr lang="en-US" altLang="ja-JP" smtClean="0"/>
              <a:pPr/>
              <a:t>23</a:t>
            </a:fld>
            <a:endParaRPr lang="en-US" altLang="ja-JP"/>
          </a:p>
        </p:txBody>
      </p:sp>
      <p:sp>
        <p:nvSpPr>
          <p:cNvPr id="4" name="タイトル 1"/>
          <p:cNvSpPr txBox="1">
            <a:spLocks/>
          </p:cNvSpPr>
          <p:nvPr/>
        </p:nvSpPr>
        <p:spPr bwMode="auto">
          <a:xfrm>
            <a:off x="0" y="18864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n-PH" altLang="ja-JP" sz="4000" b="1" dirty="0" smtClean="0">
                <a:solidFill>
                  <a:srgbClr val="FF0000"/>
                </a:solidFill>
              </a:rPr>
              <a:t>Identifying Hyperbolic Discounters</a:t>
            </a:r>
            <a:r>
              <a:rPr lang="en-PH" altLang="ja-JP" sz="3600" b="1" dirty="0" smtClean="0">
                <a:solidFill>
                  <a:srgbClr val="FF0000"/>
                </a:solidFill>
              </a:rPr>
              <a:t> </a:t>
            </a:r>
          </a:p>
          <a:p>
            <a:pPr lvl="0" algn="ctr"/>
            <a:r>
              <a:rPr lang="en-PH" altLang="ja-JP" sz="3600" b="1" dirty="0" smtClean="0">
                <a:solidFill>
                  <a:srgbClr val="FF0000"/>
                </a:solidFill>
              </a:rPr>
              <a:t>(</a:t>
            </a:r>
            <a:r>
              <a:rPr lang="en-PH" altLang="ja-JP" sz="3600" b="1" i="1" dirty="0" smtClean="0">
                <a:solidFill>
                  <a:srgbClr val="FF0000"/>
                </a:solidFill>
              </a:rPr>
              <a:t>a la</a:t>
            </a:r>
            <a:r>
              <a:rPr lang="en-PH" altLang="ja-JP" sz="3600" b="1" dirty="0" smtClean="0">
                <a:solidFill>
                  <a:srgbClr val="FF0000"/>
                </a:solidFill>
              </a:rPr>
              <a:t> Ashraf, </a:t>
            </a:r>
            <a:r>
              <a:rPr lang="en-PH" altLang="ja-JP" sz="3600" b="1" dirty="0" err="1" smtClean="0">
                <a:solidFill>
                  <a:srgbClr val="FF0000"/>
                </a:solidFill>
              </a:rPr>
              <a:t>Karlan</a:t>
            </a:r>
            <a:r>
              <a:rPr lang="en-PH" altLang="ja-JP" sz="3600" b="1" dirty="0" smtClean="0">
                <a:solidFill>
                  <a:srgbClr val="FF0000"/>
                </a:solidFill>
              </a:rPr>
              <a:t> Yin 2006)</a:t>
            </a:r>
            <a:endParaRPr kumimoji="1" lang="ja-JP" altLang="en-US" sz="36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コンテンツ プレースホルダ 2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50000"/>
              <a:buFont typeface="Wingdings" pitchFamily="2" charset="2"/>
              <a:buChar char="l"/>
              <a:tabLst/>
              <a:defRPr/>
            </a:pPr>
            <a:endParaRPr kumimoji="1" lang="ja-JP" altLang="en-US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7" name="表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89948222"/>
              </p:ext>
            </p:extLst>
          </p:nvPr>
        </p:nvGraphicFramePr>
        <p:xfrm>
          <a:off x="323528" y="1412775"/>
          <a:ext cx="8568952" cy="3803928"/>
        </p:xfrm>
        <a:graphic>
          <a:graphicData uri="http://schemas.openxmlformats.org/drawingml/2006/table">
            <a:tbl>
              <a:tblPr/>
              <a:tblGrid>
                <a:gridCol w="3960440"/>
                <a:gridCol w="4608512"/>
              </a:tblGrid>
              <a:tr h="214808">
                <a:tc gridSpan="2">
                  <a:txBody>
                    <a:bodyPr/>
                    <a:lstStyle/>
                    <a:p>
                      <a:pPr marL="342900" lvl="0" indent="-342900" algn="l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+mj-lt"/>
                        <a:buNone/>
                      </a:pPr>
                      <a:r>
                        <a:rPr lang="en-US" sz="1800" b="1" i="1" dirty="0" smtClean="0">
                          <a:latin typeface="Arial Narrow"/>
                          <a:ea typeface="ＭＳ 明朝"/>
                          <a:cs typeface="Arial"/>
                        </a:rPr>
                        <a:t> </a:t>
                      </a:r>
                      <a:r>
                        <a:rPr lang="en-US" sz="1800" b="1" i="1" dirty="0" smtClean="0">
                          <a:solidFill>
                            <a:srgbClr val="FF0000"/>
                          </a:solidFill>
                          <a:latin typeface="Arial Narrow"/>
                          <a:ea typeface="ＭＳ 明朝"/>
                          <a:cs typeface="Arial"/>
                        </a:rPr>
                        <a:t>HYPOTHETICAL </a:t>
                      </a:r>
                      <a:r>
                        <a:rPr lang="en-US" sz="1800" b="1" i="1" dirty="0">
                          <a:solidFill>
                            <a:srgbClr val="FF0000"/>
                          </a:solidFill>
                          <a:latin typeface="Arial Narrow"/>
                          <a:ea typeface="ＭＳ 明朝"/>
                          <a:cs typeface="Arial"/>
                        </a:rPr>
                        <a:t>QUESTIONS: </a:t>
                      </a:r>
                      <a:r>
                        <a:rPr lang="en-US" sz="1800" dirty="0">
                          <a:solidFill>
                            <a:srgbClr val="FF0000"/>
                          </a:solidFill>
                          <a:latin typeface="Arial Narrow"/>
                          <a:ea typeface="ＭＳ 明朝"/>
                          <a:cs typeface="Arial"/>
                        </a:rPr>
                        <a:t>We would like to ask you about the following hypothetical questions</a:t>
                      </a:r>
                      <a:r>
                        <a:rPr lang="en-US" sz="1800" b="1" i="1" dirty="0">
                          <a:solidFill>
                            <a:srgbClr val="FF0000"/>
                          </a:solidFill>
                          <a:latin typeface="Arial Narrow"/>
                          <a:ea typeface="ＭＳ 明朝"/>
                          <a:cs typeface="Arial"/>
                        </a:rPr>
                        <a:t> </a:t>
                      </a:r>
                      <a:endParaRPr lang="ja-JP" sz="2800" dirty="0">
                        <a:solidFill>
                          <a:srgbClr val="FF0000"/>
                        </a:solidFill>
                        <a:latin typeface="Times New Roman"/>
                        <a:ea typeface="ＭＳ 明朝"/>
                      </a:endParaRPr>
                    </a:p>
                  </a:txBody>
                  <a:tcPr marL="66603" marR="66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436672">
                <a:tc>
                  <a:txBody>
                    <a:bodyPr/>
                    <a:lstStyle/>
                    <a:p>
                      <a:pPr marL="342900" lvl="0" indent="-342900" algn="l">
                        <a:spcBef>
                          <a:spcPts val="300"/>
                        </a:spcBef>
                        <a:spcAft>
                          <a:spcPts val="300"/>
                        </a:spcAft>
                        <a:buSzPts val="1000"/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en-US" sz="1600" dirty="0" smtClean="0">
                          <a:latin typeface="Arial Narrow"/>
                          <a:ea typeface="ＭＳ 明朝"/>
                          <a:cs typeface="Arial"/>
                        </a:rPr>
                        <a:t>7-1. Would </a:t>
                      </a:r>
                      <a:r>
                        <a:rPr lang="en-US" sz="1600" dirty="0">
                          <a:latin typeface="Arial Narrow"/>
                          <a:ea typeface="ＭＳ 明朝"/>
                          <a:cs typeface="Arial"/>
                        </a:rPr>
                        <a:t>you prefer 200 pesos now or 250 pesos in one month? </a:t>
                      </a:r>
                      <a:endParaRPr lang="ja-JP" sz="1600" dirty="0">
                        <a:latin typeface="Times New Roman"/>
                        <a:ea typeface="ＭＳ 明朝"/>
                      </a:endParaRPr>
                    </a:p>
                  </a:txBody>
                  <a:tcPr marL="66603" marR="66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spcBef>
                          <a:spcPts val="300"/>
                        </a:spcBef>
                        <a:spcAft>
                          <a:spcPts val="300"/>
                        </a:spcAft>
                        <a:buSzPts val="1000"/>
                        <a:buFont typeface="+mj-lt"/>
                        <a:buAutoNum type="arabicPeriod"/>
                        <a:tabLst>
                          <a:tab pos="1143000" algn="l"/>
                        </a:tabLst>
                      </a:pPr>
                      <a:r>
                        <a:rPr lang="en-US" sz="1600" dirty="0" err="1">
                          <a:latin typeface="Arial Narrow"/>
                          <a:ea typeface="ＭＳ 明朝"/>
                          <a:cs typeface="Arial"/>
                        </a:rPr>
                        <a:t>Php</a:t>
                      </a:r>
                      <a:r>
                        <a:rPr lang="en-US" sz="1600" dirty="0">
                          <a:latin typeface="Arial Narrow"/>
                          <a:ea typeface="ＭＳ 明朝"/>
                          <a:cs typeface="Arial"/>
                        </a:rPr>
                        <a:t> 200 now</a:t>
                      </a:r>
                      <a:endParaRPr lang="ja-JP" sz="1600" dirty="0">
                        <a:latin typeface="Times New Roman"/>
                        <a:ea typeface="ＭＳ 明朝"/>
                      </a:endParaRPr>
                    </a:p>
                    <a:p>
                      <a:pPr marL="342900" lvl="0" indent="-342900" algn="l">
                        <a:spcBef>
                          <a:spcPts val="300"/>
                        </a:spcBef>
                        <a:spcAft>
                          <a:spcPts val="300"/>
                        </a:spcAft>
                        <a:buSzPts val="1000"/>
                        <a:buFont typeface="+mj-lt"/>
                        <a:buAutoNum type="arabicPeriod"/>
                        <a:tabLst>
                          <a:tab pos="1143000" algn="l"/>
                        </a:tabLst>
                      </a:pPr>
                      <a:r>
                        <a:rPr lang="en-US" sz="1600" dirty="0" err="1">
                          <a:latin typeface="Arial Narrow"/>
                          <a:ea typeface="ＭＳ 明朝"/>
                          <a:cs typeface="Arial"/>
                        </a:rPr>
                        <a:t>Php</a:t>
                      </a:r>
                      <a:r>
                        <a:rPr lang="en-US" sz="1600" dirty="0">
                          <a:latin typeface="Arial Narrow"/>
                          <a:ea typeface="ＭＳ 明朝"/>
                          <a:cs typeface="Arial"/>
                        </a:rPr>
                        <a:t> 250 in one </a:t>
                      </a:r>
                      <a:r>
                        <a:rPr lang="en-US" sz="1600" dirty="0" err="1">
                          <a:latin typeface="Arial Narrow"/>
                          <a:ea typeface="ＭＳ 明朝"/>
                          <a:cs typeface="Arial"/>
                        </a:rPr>
                        <a:t>month</a:t>
                      </a:r>
                      <a:r>
                        <a:rPr lang="en-US" sz="1600" b="1" dirty="0" err="1">
                          <a:latin typeface="Arial Narrow"/>
                          <a:ea typeface="ＭＳ 明朝"/>
                          <a:cs typeface="Arial"/>
                          <a:sym typeface="Wingdings"/>
                        </a:rPr>
                        <a:t></a:t>
                      </a:r>
                      <a:r>
                        <a:rPr lang="en-US" sz="1600" b="1" i="1" dirty="0" err="1">
                          <a:latin typeface="Arial Narrow"/>
                          <a:ea typeface="ＭＳ 明朝"/>
                          <a:cs typeface="Arial"/>
                        </a:rPr>
                        <a:t>GO</a:t>
                      </a:r>
                      <a:r>
                        <a:rPr lang="en-US" sz="1600" b="1" i="1" dirty="0">
                          <a:latin typeface="Arial Narrow"/>
                          <a:ea typeface="ＭＳ 明朝"/>
                          <a:cs typeface="Arial"/>
                        </a:rPr>
                        <a:t> TO 7-4</a:t>
                      </a:r>
                      <a:endParaRPr lang="ja-JP" sz="1600" dirty="0">
                        <a:latin typeface="Times New Roman"/>
                        <a:ea typeface="ＭＳ 明朝"/>
                      </a:endParaRPr>
                    </a:p>
                  </a:txBody>
                  <a:tcPr marL="66603" marR="66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848">
                <a:tc>
                  <a:txBody>
                    <a:bodyPr/>
                    <a:lstStyle/>
                    <a:p>
                      <a:pPr marL="342900" lvl="0" indent="-342900" algn="l">
                        <a:spcBef>
                          <a:spcPts val="300"/>
                        </a:spcBef>
                        <a:spcAft>
                          <a:spcPts val="300"/>
                        </a:spcAft>
                        <a:buSzPts val="1000"/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en-US" sz="1600" dirty="0" smtClean="0">
                          <a:latin typeface="Arial Narrow"/>
                          <a:ea typeface="ＭＳ 明朝"/>
                          <a:cs typeface="Arial"/>
                        </a:rPr>
                        <a:t>7-2. Would </a:t>
                      </a:r>
                      <a:r>
                        <a:rPr lang="en-US" sz="1600" dirty="0">
                          <a:latin typeface="Arial Narrow"/>
                          <a:ea typeface="ＭＳ 明朝"/>
                          <a:cs typeface="Arial"/>
                        </a:rPr>
                        <a:t>you prefer 200 pesos now or 300 pesos in one month? </a:t>
                      </a:r>
                      <a:endParaRPr lang="ja-JP" sz="1600" dirty="0">
                        <a:latin typeface="Times New Roman"/>
                        <a:ea typeface="ＭＳ 明朝"/>
                      </a:endParaRPr>
                    </a:p>
                  </a:txBody>
                  <a:tcPr marL="66603" marR="66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spcBef>
                          <a:spcPts val="300"/>
                        </a:spcBef>
                        <a:spcAft>
                          <a:spcPts val="300"/>
                        </a:spcAft>
                        <a:buSzPts val="1000"/>
                        <a:buFont typeface="+mj-lt"/>
                        <a:buAutoNum type="arabicPeriod"/>
                        <a:tabLst>
                          <a:tab pos="1143000" algn="l"/>
                        </a:tabLst>
                      </a:pPr>
                      <a:r>
                        <a:rPr lang="en-US" sz="1600" dirty="0" err="1">
                          <a:latin typeface="Arial Narrow"/>
                          <a:ea typeface="ＭＳ 明朝"/>
                          <a:cs typeface="Arial"/>
                        </a:rPr>
                        <a:t>Php</a:t>
                      </a:r>
                      <a:r>
                        <a:rPr lang="en-US" sz="1600" dirty="0">
                          <a:latin typeface="Arial Narrow"/>
                          <a:ea typeface="ＭＳ 明朝"/>
                          <a:cs typeface="Arial"/>
                        </a:rPr>
                        <a:t> 200 now</a:t>
                      </a:r>
                      <a:endParaRPr lang="ja-JP" sz="1600" dirty="0">
                        <a:latin typeface="Times New Roman"/>
                        <a:ea typeface="ＭＳ 明朝"/>
                      </a:endParaRPr>
                    </a:p>
                    <a:p>
                      <a:pPr marL="342900" lvl="0" indent="-342900" algn="l">
                        <a:spcBef>
                          <a:spcPts val="300"/>
                        </a:spcBef>
                        <a:spcAft>
                          <a:spcPts val="300"/>
                        </a:spcAft>
                        <a:buSzPts val="1000"/>
                        <a:buFont typeface="+mj-lt"/>
                        <a:buAutoNum type="arabicPeriod"/>
                        <a:tabLst>
                          <a:tab pos="1143000" algn="l"/>
                        </a:tabLst>
                      </a:pPr>
                      <a:r>
                        <a:rPr lang="en-US" sz="1600" dirty="0" err="1">
                          <a:latin typeface="Arial Narrow"/>
                          <a:ea typeface="ＭＳ 明朝"/>
                          <a:cs typeface="Arial"/>
                        </a:rPr>
                        <a:t>Php</a:t>
                      </a:r>
                      <a:r>
                        <a:rPr lang="en-US" sz="1600" dirty="0">
                          <a:latin typeface="Arial Narrow"/>
                          <a:ea typeface="ＭＳ 明朝"/>
                          <a:cs typeface="Arial"/>
                        </a:rPr>
                        <a:t> 300 in one month </a:t>
                      </a:r>
                      <a:r>
                        <a:rPr lang="en-US" sz="1600" b="1" dirty="0">
                          <a:latin typeface="Arial Narrow"/>
                          <a:ea typeface="ＭＳ 明朝"/>
                          <a:cs typeface="Arial"/>
                          <a:sym typeface="Wingdings"/>
                        </a:rPr>
                        <a:t></a:t>
                      </a:r>
                      <a:r>
                        <a:rPr lang="en-US" sz="1600" b="1" i="1" dirty="0">
                          <a:latin typeface="Arial Narrow"/>
                          <a:ea typeface="ＭＳ 明朝"/>
                          <a:cs typeface="Arial"/>
                        </a:rPr>
                        <a:t>GO TO 7-4</a:t>
                      </a:r>
                      <a:endParaRPr lang="ja-JP" sz="1600" dirty="0">
                        <a:latin typeface="Times New Roman"/>
                        <a:ea typeface="ＭＳ 明朝"/>
                      </a:endParaRPr>
                    </a:p>
                  </a:txBody>
                  <a:tcPr marL="66603" marR="66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1040">
                <a:tc>
                  <a:txBody>
                    <a:bodyPr/>
                    <a:lstStyle/>
                    <a:p>
                      <a:pPr marL="342900" lvl="0" indent="-342900" algn="l">
                        <a:spcBef>
                          <a:spcPts val="300"/>
                        </a:spcBef>
                        <a:spcAft>
                          <a:spcPts val="300"/>
                        </a:spcAft>
                        <a:buSzPts val="1000"/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en-US" sz="1600" dirty="0" smtClean="0">
                          <a:latin typeface="Arial Narrow"/>
                          <a:ea typeface="ＭＳ 明朝"/>
                          <a:cs typeface="Arial"/>
                        </a:rPr>
                        <a:t>7-3. How </a:t>
                      </a:r>
                      <a:r>
                        <a:rPr lang="en-US" sz="1600" dirty="0">
                          <a:latin typeface="Arial Narrow"/>
                          <a:ea typeface="ＭＳ 明朝"/>
                          <a:cs typeface="Arial"/>
                        </a:rPr>
                        <a:t>much would we have to give you in one month for you to choose to wait? </a:t>
                      </a:r>
                      <a:endParaRPr lang="ja-JP" sz="1600" dirty="0">
                        <a:latin typeface="Times New Roman"/>
                        <a:ea typeface="ＭＳ 明朝"/>
                      </a:endParaRPr>
                    </a:p>
                  </a:txBody>
                  <a:tcPr marL="66603" marR="66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4859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600" dirty="0">
                        <a:latin typeface="Arial Narrow"/>
                        <a:ea typeface="ＭＳ 明朝"/>
                        <a:cs typeface="Arial"/>
                      </a:endParaRPr>
                    </a:p>
                    <a:p>
                      <a:pPr marL="14859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 err="1">
                          <a:latin typeface="Arial Narrow"/>
                          <a:ea typeface="ＭＳ 明朝"/>
                          <a:cs typeface="Arial"/>
                        </a:rPr>
                        <a:t>Php</a:t>
                      </a:r>
                      <a:r>
                        <a:rPr lang="en-US" sz="1600" dirty="0">
                          <a:latin typeface="Arial Narrow"/>
                          <a:ea typeface="ＭＳ 明朝"/>
                          <a:cs typeface="Arial"/>
                        </a:rPr>
                        <a:t> _____________________</a:t>
                      </a:r>
                      <a:endParaRPr lang="ja-JP" sz="1600" dirty="0">
                        <a:latin typeface="Times New Roman"/>
                        <a:ea typeface="ＭＳ 明朝"/>
                      </a:endParaRPr>
                    </a:p>
                  </a:txBody>
                  <a:tcPr marL="66603" marR="66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328">
                <a:tc>
                  <a:txBody>
                    <a:bodyPr/>
                    <a:lstStyle/>
                    <a:p>
                      <a:pPr marL="342900" lvl="0" indent="-342900" algn="l">
                        <a:spcBef>
                          <a:spcPts val="300"/>
                        </a:spcBef>
                        <a:spcAft>
                          <a:spcPts val="300"/>
                        </a:spcAft>
                        <a:buSzPts val="1000"/>
                        <a:buFont typeface="+mj-lt"/>
                        <a:buNone/>
                        <a:tabLst>
                          <a:tab pos="228600" algn="l"/>
                        </a:tabLst>
                      </a:pPr>
                      <a:endParaRPr lang="ja-JP" sz="800" dirty="0">
                        <a:latin typeface="Times New Roman"/>
                        <a:ea typeface="ＭＳ 明朝"/>
                      </a:endParaRPr>
                    </a:p>
                  </a:txBody>
                  <a:tcPr marL="66603" marR="6660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spcBef>
                          <a:spcPts val="300"/>
                        </a:spcBef>
                        <a:spcAft>
                          <a:spcPts val="300"/>
                        </a:spcAft>
                        <a:buSzPts val="1000"/>
                        <a:buFont typeface="+mj-lt"/>
                        <a:buAutoNum type="arabicPeriod"/>
                        <a:tabLst>
                          <a:tab pos="1143000" algn="l"/>
                        </a:tabLst>
                      </a:pPr>
                      <a:endParaRPr lang="ja-JP" sz="800" dirty="0">
                        <a:latin typeface="Times New Roman"/>
                        <a:ea typeface="ＭＳ 明朝"/>
                      </a:endParaRPr>
                    </a:p>
                  </a:txBody>
                  <a:tcPr marL="66603" marR="6660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26896">
                <a:tc>
                  <a:txBody>
                    <a:bodyPr/>
                    <a:lstStyle/>
                    <a:p>
                      <a:pPr marL="342900" lvl="0" indent="-342900" algn="l">
                        <a:spcBef>
                          <a:spcPts val="300"/>
                        </a:spcBef>
                        <a:spcAft>
                          <a:spcPts val="300"/>
                        </a:spcAft>
                        <a:buSzPts val="1000"/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en-US" sz="1600" dirty="0" smtClean="0">
                          <a:latin typeface="Arial Narrow"/>
                          <a:ea typeface="ＭＳ 明朝"/>
                          <a:cs typeface="Arial"/>
                        </a:rPr>
                        <a:t>7-4. Would </a:t>
                      </a:r>
                      <a:r>
                        <a:rPr lang="en-US" sz="1600" dirty="0">
                          <a:latin typeface="Arial Narrow"/>
                          <a:ea typeface="ＭＳ 明朝"/>
                          <a:cs typeface="Arial"/>
                        </a:rPr>
                        <a:t>you prefer 200 pesos on six months or 250 pesos in seven months? </a:t>
                      </a:r>
                      <a:endParaRPr lang="ja-JP" sz="1600" dirty="0">
                        <a:latin typeface="Times New Roman"/>
                        <a:ea typeface="ＭＳ 明朝"/>
                      </a:endParaRPr>
                    </a:p>
                  </a:txBody>
                  <a:tcPr marL="66603" marR="66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spcBef>
                          <a:spcPts val="300"/>
                        </a:spcBef>
                        <a:spcAft>
                          <a:spcPts val="300"/>
                        </a:spcAft>
                        <a:buSzPts val="1000"/>
                        <a:buFont typeface="+mj-lt"/>
                        <a:buAutoNum type="arabicPeriod"/>
                        <a:tabLst>
                          <a:tab pos="1143000" algn="l"/>
                        </a:tabLst>
                      </a:pPr>
                      <a:r>
                        <a:rPr lang="en-US" sz="1600" dirty="0" err="1">
                          <a:latin typeface="Arial Narrow"/>
                          <a:ea typeface="ＭＳ 明朝"/>
                          <a:cs typeface="Arial"/>
                        </a:rPr>
                        <a:t>Php</a:t>
                      </a:r>
                      <a:r>
                        <a:rPr lang="en-US" sz="1600" dirty="0">
                          <a:latin typeface="Arial Narrow"/>
                          <a:ea typeface="ＭＳ 明朝"/>
                          <a:cs typeface="Arial"/>
                        </a:rPr>
                        <a:t> 200 in 6 months</a:t>
                      </a:r>
                      <a:endParaRPr lang="ja-JP" sz="1600" dirty="0">
                        <a:latin typeface="Times New Roman"/>
                        <a:ea typeface="ＭＳ 明朝"/>
                      </a:endParaRPr>
                    </a:p>
                    <a:p>
                      <a:pPr marL="342900" lvl="0" indent="-342900" algn="l">
                        <a:spcBef>
                          <a:spcPts val="300"/>
                        </a:spcBef>
                        <a:spcAft>
                          <a:spcPts val="300"/>
                        </a:spcAft>
                        <a:buSzPts val="1000"/>
                        <a:buFont typeface="+mj-lt"/>
                        <a:buAutoNum type="arabicPeriod"/>
                        <a:tabLst>
                          <a:tab pos="1143000" algn="l"/>
                        </a:tabLst>
                      </a:pPr>
                      <a:r>
                        <a:rPr lang="en-US" sz="1600" dirty="0" err="1">
                          <a:latin typeface="Arial Narrow"/>
                          <a:ea typeface="ＭＳ 明朝"/>
                          <a:cs typeface="Arial"/>
                        </a:rPr>
                        <a:t>Php</a:t>
                      </a:r>
                      <a:r>
                        <a:rPr lang="en-US" sz="1600" dirty="0">
                          <a:latin typeface="Arial Narrow"/>
                          <a:ea typeface="ＭＳ 明朝"/>
                          <a:cs typeface="Arial"/>
                        </a:rPr>
                        <a:t> 250 in 7 months </a:t>
                      </a:r>
                      <a:r>
                        <a:rPr lang="en-US" sz="1600" b="1" dirty="0">
                          <a:latin typeface="Arial Narrow"/>
                          <a:ea typeface="ＭＳ 明朝"/>
                          <a:cs typeface="Arial"/>
                          <a:sym typeface="Wingdings"/>
                        </a:rPr>
                        <a:t></a:t>
                      </a:r>
                      <a:r>
                        <a:rPr lang="en-US" sz="1600" b="1" i="1" dirty="0">
                          <a:latin typeface="Arial Narrow"/>
                          <a:ea typeface="ＭＳ 明朝"/>
                          <a:cs typeface="Arial"/>
                        </a:rPr>
                        <a:t>GO TO 8-1</a:t>
                      </a:r>
                      <a:endParaRPr lang="ja-JP" sz="1600" dirty="0">
                        <a:latin typeface="Times New Roman"/>
                        <a:ea typeface="ＭＳ 明朝"/>
                      </a:endParaRPr>
                    </a:p>
                  </a:txBody>
                  <a:tcPr marL="66603" marR="66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072">
                <a:tc>
                  <a:txBody>
                    <a:bodyPr/>
                    <a:lstStyle/>
                    <a:p>
                      <a:pPr marL="342900" lvl="0" indent="-342900" algn="l">
                        <a:spcBef>
                          <a:spcPts val="300"/>
                        </a:spcBef>
                        <a:spcAft>
                          <a:spcPts val="300"/>
                        </a:spcAft>
                        <a:buSzPts val="1000"/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en-US" sz="1600" dirty="0" smtClean="0">
                          <a:latin typeface="Arial Narrow"/>
                          <a:ea typeface="ＭＳ 明朝"/>
                          <a:cs typeface="Arial"/>
                        </a:rPr>
                        <a:t>7-5. Would </a:t>
                      </a:r>
                      <a:r>
                        <a:rPr lang="en-US" sz="1600" dirty="0">
                          <a:latin typeface="Arial Narrow"/>
                          <a:ea typeface="ＭＳ 明朝"/>
                          <a:cs typeface="Arial"/>
                        </a:rPr>
                        <a:t>you prefer 200 pesos in six months or 300 pesos in seven months? </a:t>
                      </a:r>
                      <a:endParaRPr lang="ja-JP" sz="1600" dirty="0">
                        <a:latin typeface="Times New Roman"/>
                        <a:ea typeface="ＭＳ 明朝"/>
                      </a:endParaRPr>
                    </a:p>
                  </a:txBody>
                  <a:tcPr marL="66603" marR="66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spcBef>
                          <a:spcPts val="300"/>
                        </a:spcBef>
                        <a:spcAft>
                          <a:spcPts val="300"/>
                        </a:spcAft>
                        <a:buSzPts val="1000"/>
                        <a:buFont typeface="+mj-lt"/>
                        <a:buAutoNum type="arabicPeriod"/>
                        <a:tabLst>
                          <a:tab pos="1143000" algn="l"/>
                        </a:tabLst>
                      </a:pPr>
                      <a:r>
                        <a:rPr lang="en-US" sz="1600" dirty="0" err="1">
                          <a:latin typeface="Arial Narrow"/>
                          <a:ea typeface="ＭＳ 明朝"/>
                          <a:cs typeface="Arial"/>
                        </a:rPr>
                        <a:t>Php</a:t>
                      </a:r>
                      <a:r>
                        <a:rPr lang="en-US" sz="1600" dirty="0">
                          <a:latin typeface="Arial Narrow"/>
                          <a:ea typeface="ＭＳ 明朝"/>
                          <a:cs typeface="Arial"/>
                        </a:rPr>
                        <a:t> 200 in 6 months </a:t>
                      </a:r>
                      <a:endParaRPr lang="ja-JP" sz="1600" dirty="0">
                        <a:latin typeface="Times New Roman"/>
                        <a:ea typeface="ＭＳ 明朝"/>
                      </a:endParaRPr>
                    </a:p>
                    <a:p>
                      <a:pPr marL="342900" lvl="0" indent="-342900" algn="l">
                        <a:spcBef>
                          <a:spcPts val="300"/>
                        </a:spcBef>
                        <a:spcAft>
                          <a:spcPts val="300"/>
                        </a:spcAft>
                        <a:buSzPts val="1000"/>
                        <a:buFont typeface="+mj-lt"/>
                        <a:buAutoNum type="arabicPeriod"/>
                        <a:tabLst>
                          <a:tab pos="1143000" algn="l"/>
                        </a:tabLst>
                      </a:pPr>
                      <a:r>
                        <a:rPr lang="en-US" sz="1600" dirty="0" err="1">
                          <a:latin typeface="Arial Narrow"/>
                          <a:ea typeface="ＭＳ 明朝"/>
                          <a:cs typeface="Arial"/>
                        </a:rPr>
                        <a:t>Php</a:t>
                      </a:r>
                      <a:r>
                        <a:rPr lang="en-US" sz="1600" dirty="0">
                          <a:latin typeface="Arial Narrow"/>
                          <a:ea typeface="ＭＳ 明朝"/>
                          <a:cs typeface="Arial"/>
                        </a:rPr>
                        <a:t> 300 in 7 months </a:t>
                      </a:r>
                      <a:r>
                        <a:rPr lang="en-US" sz="1600" b="1" dirty="0">
                          <a:latin typeface="Arial Narrow"/>
                          <a:ea typeface="ＭＳ 明朝"/>
                          <a:cs typeface="Arial"/>
                          <a:sym typeface="Wingdings"/>
                        </a:rPr>
                        <a:t></a:t>
                      </a:r>
                      <a:r>
                        <a:rPr lang="en-US" sz="1600" b="1" i="1" dirty="0">
                          <a:latin typeface="Arial Narrow"/>
                          <a:ea typeface="ＭＳ 明朝"/>
                          <a:cs typeface="Arial"/>
                        </a:rPr>
                        <a:t>GO TO 8-1</a:t>
                      </a:r>
                      <a:endParaRPr lang="ja-JP" sz="1600" dirty="0">
                        <a:latin typeface="Times New Roman"/>
                        <a:ea typeface="ＭＳ 明朝"/>
                      </a:endParaRPr>
                    </a:p>
                  </a:txBody>
                  <a:tcPr marL="66603" marR="66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272">
                <a:tc>
                  <a:txBody>
                    <a:bodyPr/>
                    <a:lstStyle/>
                    <a:p>
                      <a:pPr marL="342900" lvl="0" indent="-342900" algn="l">
                        <a:spcBef>
                          <a:spcPts val="300"/>
                        </a:spcBef>
                        <a:spcAft>
                          <a:spcPts val="300"/>
                        </a:spcAft>
                        <a:buSzPts val="1000"/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en-US" sz="1600" dirty="0" smtClean="0">
                          <a:latin typeface="Arial Narrow"/>
                          <a:ea typeface="ＭＳ 明朝"/>
                          <a:cs typeface="Arial"/>
                        </a:rPr>
                        <a:t>7-6. How </a:t>
                      </a:r>
                      <a:r>
                        <a:rPr lang="en-US" sz="1600" dirty="0">
                          <a:latin typeface="Arial Narrow"/>
                          <a:ea typeface="ＭＳ 明朝"/>
                          <a:cs typeface="Arial"/>
                        </a:rPr>
                        <a:t>much would we have to give you in seventh month for you to choose to wait? </a:t>
                      </a:r>
                      <a:endParaRPr lang="ja-JP" sz="1600" dirty="0">
                        <a:latin typeface="Times New Roman"/>
                        <a:ea typeface="ＭＳ 明朝"/>
                      </a:endParaRPr>
                    </a:p>
                  </a:txBody>
                  <a:tcPr marL="66603" marR="66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4859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600" dirty="0">
                        <a:latin typeface="Arial Narrow"/>
                        <a:ea typeface="ＭＳ 明朝"/>
                        <a:cs typeface="Arial"/>
                      </a:endParaRPr>
                    </a:p>
                    <a:p>
                      <a:pPr marL="14859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 err="1">
                          <a:latin typeface="Arial Narrow"/>
                          <a:ea typeface="ＭＳ 明朝"/>
                          <a:cs typeface="Arial"/>
                        </a:rPr>
                        <a:t>Php</a:t>
                      </a:r>
                      <a:r>
                        <a:rPr lang="en-US" sz="1600" dirty="0">
                          <a:latin typeface="Arial Narrow"/>
                          <a:ea typeface="ＭＳ 明朝"/>
                          <a:cs typeface="Arial"/>
                        </a:rPr>
                        <a:t> _____________________</a:t>
                      </a:r>
                      <a:endParaRPr lang="ja-JP" sz="1600" dirty="0">
                        <a:latin typeface="Times New Roman"/>
                        <a:ea typeface="ＭＳ 明朝"/>
                      </a:endParaRPr>
                    </a:p>
                  </a:txBody>
                  <a:tcPr marL="66603" marR="66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テキスト ボックス 7"/>
          <p:cNvSpPr txBox="1"/>
          <p:nvPr/>
        </p:nvSpPr>
        <p:spPr>
          <a:xfrm>
            <a:off x="125760" y="5175709"/>
            <a:ext cx="9145016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sz="1850" dirty="0" smtClean="0">
                <a:solidFill>
                  <a:srgbClr val="FF0000"/>
                </a:solidFill>
              </a:rPr>
              <a:t>Consistent</a:t>
            </a:r>
            <a:r>
              <a:rPr lang="en-US" altLang="ja-JP" sz="1850" dirty="0" smtClean="0"/>
              <a:t> : </a:t>
            </a:r>
            <a:r>
              <a:rPr lang="en-US" altLang="ja-JP" sz="1850" u="sng" dirty="0" smtClean="0"/>
              <a:t>current (now vs 1 mo) discount rate</a:t>
            </a:r>
            <a:r>
              <a:rPr lang="en-US" altLang="ja-JP" sz="1850" dirty="0" smtClean="0"/>
              <a:t> = </a:t>
            </a:r>
            <a:r>
              <a:rPr lang="en-US" altLang="ja-JP" sz="1850" u="sng" dirty="0" smtClean="0"/>
              <a:t>future(6mo vs 7mo) discount rate </a:t>
            </a:r>
          </a:p>
          <a:p>
            <a:pPr>
              <a:lnSpc>
                <a:spcPct val="150000"/>
              </a:lnSpc>
            </a:pPr>
            <a:r>
              <a:rPr lang="en-US" altLang="ja-JP" sz="1850" dirty="0" smtClean="0">
                <a:solidFill>
                  <a:srgbClr val="FF0000"/>
                </a:solidFill>
              </a:rPr>
              <a:t>Hyperbolic</a:t>
            </a:r>
            <a:r>
              <a:rPr lang="en-US" altLang="ja-JP" sz="1850" dirty="0" smtClean="0"/>
              <a:t> : </a:t>
            </a:r>
            <a:r>
              <a:rPr lang="en-US" altLang="ja-JP" sz="1850" u="sng" dirty="0" smtClean="0"/>
              <a:t>current (now </a:t>
            </a:r>
            <a:r>
              <a:rPr lang="en-US" altLang="ja-JP" sz="1850" u="sng" dirty="0" err="1" smtClean="0"/>
              <a:t>vs</a:t>
            </a:r>
            <a:r>
              <a:rPr lang="en-US" altLang="ja-JP" sz="1850" u="sng" dirty="0" smtClean="0"/>
              <a:t> 1 mo) discount rate</a:t>
            </a:r>
            <a:r>
              <a:rPr lang="en-US" altLang="ja-JP" sz="1850" dirty="0" smtClean="0"/>
              <a:t> &gt; </a:t>
            </a:r>
            <a:r>
              <a:rPr lang="en-US" altLang="ja-JP" sz="1850" u="sng" dirty="0" smtClean="0"/>
              <a:t>future(6mo </a:t>
            </a:r>
            <a:r>
              <a:rPr lang="en-US" altLang="ja-JP" sz="1850" u="sng" dirty="0" err="1" smtClean="0"/>
              <a:t>vs</a:t>
            </a:r>
            <a:r>
              <a:rPr lang="en-US" altLang="ja-JP" sz="1850" u="sng" dirty="0" smtClean="0"/>
              <a:t> 7mo) discount rate </a:t>
            </a:r>
          </a:p>
          <a:p>
            <a:pPr>
              <a:lnSpc>
                <a:spcPct val="150000"/>
              </a:lnSpc>
            </a:pPr>
            <a:r>
              <a:rPr lang="en-US" altLang="ja-JP" sz="1850" dirty="0" smtClean="0">
                <a:solidFill>
                  <a:srgbClr val="FF0000"/>
                </a:solidFill>
              </a:rPr>
              <a:t>Patient</a:t>
            </a:r>
            <a:r>
              <a:rPr lang="en-US" altLang="ja-JP" sz="1850" dirty="0" smtClean="0"/>
              <a:t> : </a:t>
            </a:r>
            <a:r>
              <a:rPr lang="en-US" altLang="ja-JP" sz="1850" u="sng" dirty="0" smtClean="0"/>
              <a:t>current (now vs 1 mo) discount rate</a:t>
            </a:r>
            <a:r>
              <a:rPr lang="en-US" altLang="ja-JP" sz="1850" dirty="0" smtClean="0"/>
              <a:t> &lt; </a:t>
            </a:r>
            <a:r>
              <a:rPr lang="en-US" altLang="ja-JP" sz="1850" u="sng" dirty="0" smtClean="0"/>
              <a:t>future(6mo vs 7mo) discount rate </a:t>
            </a:r>
          </a:p>
          <a:p>
            <a:pPr>
              <a:lnSpc>
                <a:spcPct val="150000"/>
              </a:lnSpc>
            </a:pPr>
            <a:endParaRPr lang="en-US" altLang="ja-JP" sz="1850" u="sng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57167-F415-4C48-9227-35616023A008}" type="slidenum">
              <a:rPr lang="en-US" altLang="ja-JP" smtClean="0"/>
              <a:pPr/>
              <a:t>24</a:t>
            </a:fld>
            <a:endParaRPr lang="en-US" altLang="ja-JP"/>
          </a:p>
        </p:txBody>
      </p:sp>
      <p:sp>
        <p:nvSpPr>
          <p:cNvPr id="4" name="タイトル 1"/>
          <p:cNvSpPr txBox="1">
            <a:spLocks/>
          </p:cNvSpPr>
          <p:nvPr/>
        </p:nvSpPr>
        <p:spPr bwMode="auto">
          <a:xfrm>
            <a:off x="107504" y="188640"/>
            <a:ext cx="8856984" cy="634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n-US" altLang="ja-JP" sz="4000" b="1" dirty="0" smtClean="0">
                <a:solidFill>
                  <a:srgbClr val="FF0000"/>
                </a:solidFill>
              </a:rPr>
              <a:t>Characteristics</a:t>
            </a:r>
            <a:r>
              <a:rPr lang="en-US" altLang="ja-JP" sz="4000" b="1" dirty="0" smtClean="0"/>
              <a:t> by Preference</a:t>
            </a:r>
            <a:endParaRPr kumimoji="1" lang="ja-JP" altLang="en-US" sz="40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7" name="表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00212890"/>
              </p:ext>
            </p:extLst>
          </p:nvPr>
        </p:nvGraphicFramePr>
        <p:xfrm>
          <a:off x="277688" y="980728"/>
          <a:ext cx="8182744" cy="3509519"/>
        </p:xfrm>
        <a:graphic>
          <a:graphicData uri="http://schemas.openxmlformats.org/drawingml/2006/table">
            <a:tbl>
              <a:tblPr/>
              <a:tblGrid>
                <a:gridCol w="2541225"/>
                <a:gridCol w="1931331"/>
                <a:gridCol w="1855094"/>
                <a:gridCol w="1855094"/>
              </a:tblGrid>
              <a:tr h="277642">
                <a:tc>
                  <a:txBody>
                    <a:bodyPr/>
                    <a:lstStyle/>
                    <a:p>
                      <a:pPr algn="l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Time </a:t>
                      </a: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consistent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Hyperbolic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Patient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4847">
                <a:tc>
                  <a:txBody>
                    <a:bodyPr/>
                    <a:lstStyle/>
                    <a:p>
                      <a:pPr marL="285750" indent="-2857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Proportion </a:t>
                      </a:r>
                      <a:r>
                        <a:rPr lang="en-GB" sz="1600" b="0" i="0" u="none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with higher education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i="0" u="none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56.8%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i="0" u="none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41.8</a:t>
                      </a:r>
                      <a:r>
                        <a:rPr lang="en-US" altLang="ja-JP" sz="16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%</a:t>
                      </a:r>
                      <a:r>
                        <a:rPr lang="en-US" altLang="ja-JP" sz="1600" b="1" i="0" u="none" strike="noStrike" baseline="30000" dirty="0" smtClean="0">
                          <a:solidFill>
                            <a:srgbClr val="FF0000"/>
                          </a:solidFill>
                          <a:latin typeface="+mn-lt"/>
                        </a:rPr>
                        <a:t>**</a:t>
                      </a:r>
                      <a:endParaRPr lang="en-US" altLang="ja-JP" sz="1600" b="1" i="0" u="none" strike="noStrike" baseline="300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i="0" u="none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43.7</a:t>
                      </a:r>
                      <a:r>
                        <a:rPr lang="en-US" altLang="ja-JP" sz="16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%</a:t>
                      </a:r>
                      <a:r>
                        <a:rPr lang="en-US" altLang="ja-JP" sz="1600" b="1" i="0" u="none" strike="noStrike" baseline="30000" dirty="0" smtClean="0">
                          <a:solidFill>
                            <a:srgbClr val="FF0000"/>
                          </a:solidFill>
                          <a:latin typeface="+mn-lt"/>
                        </a:rPr>
                        <a:t>*</a:t>
                      </a:r>
                      <a:endParaRPr lang="en-US" altLang="ja-JP" sz="1600" b="1" i="0" u="none" strike="noStrike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77642">
                <a:tc>
                  <a:txBody>
                    <a:bodyPr/>
                    <a:lstStyle/>
                    <a:p>
                      <a:pPr marL="285750" indent="-2857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Married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57.6%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42.7%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57.7%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7642">
                <a:tc>
                  <a:txBody>
                    <a:bodyPr/>
                    <a:lstStyle/>
                    <a:p>
                      <a:pPr marL="285750" indent="-2857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Average </a:t>
                      </a:r>
                      <a:r>
                        <a:rPr lang="en-GB" sz="1600" b="0" i="0" u="none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salary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1" i="0" u="none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P 17864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1" i="0" u="none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P </a:t>
                      </a:r>
                      <a:r>
                        <a:rPr lang="en-GB" sz="16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13046</a:t>
                      </a:r>
                      <a:r>
                        <a:rPr lang="en-US" altLang="ja-JP" sz="1600" b="1" i="0" u="none" strike="noStrike" baseline="30000" dirty="0" smtClean="0">
                          <a:solidFill>
                            <a:srgbClr val="FF0000"/>
                          </a:solidFill>
                          <a:latin typeface="+mn-lt"/>
                        </a:rPr>
                        <a:t>**</a:t>
                      </a:r>
                      <a:endParaRPr lang="en-GB" sz="1600" b="1" i="0" u="none" strike="noStrike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1" i="0" u="none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P </a:t>
                      </a:r>
                      <a:r>
                        <a:rPr lang="en-GB" sz="16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12794</a:t>
                      </a:r>
                      <a:r>
                        <a:rPr lang="en-US" altLang="ja-JP" sz="1600" b="1" i="0" u="none" strike="noStrike" baseline="30000" dirty="0" smtClean="0">
                          <a:solidFill>
                            <a:srgbClr val="FF0000"/>
                          </a:solidFill>
                          <a:latin typeface="+mn-lt"/>
                        </a:rPr>
                        <a:t>*</a:t>
                      </a:r>
                      <a:endParaRPr lang="en-GB" sz="1600" b="1" i="0" u="none" strike="noStrike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4847">
                <a:tc>
                  <a:txBody>
                    <a:bodyPr/>
                    <a:lstStyle/>
                    <a:p>
                      <a:pPr marL="285750" indent="-2857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Proportion </a:t>
                      </a: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smart phone ownership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44.6%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44.5%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38.0%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4847">
                <a:tc>
                  <a:txBody>
                    <a:bodyPr/>
                    <a:lstStyle/>
                    <a:p>
                      <a:pPr marL="285750" indent="-2857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Proportion Facebook </a:t>
                      </a: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account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79.9%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79.1%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80.3%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4847">
                <a:tc>
                  <a:txBody>
                    <a:bodyPr/>
                    <a:lstStyle/>
                    <a:p>
                      <a:pPr marL="285750" indent="-2857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Frequency </a:t>
                      </a: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of </a:t>
                      </a:r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Facebook </a:t>
                      </a: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access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2.44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2.58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2.00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4072">
                <a:tc>
                  <a:txBody>
                    <a:bodyPr/>
                    <a:lstStyle/>
                    <a:p>
                      <a:pPr marL="285750" indent="-2857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Frequency </a:t>
                      </a: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of Jollibee visits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2.13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2.09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2.13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正方形/長方形 5"/>
          <p:cNvSpPr/>
          <p:nvPr/>
        </p:nvSpPr>
        <p:spPr>
          <a:xfrm>
            <a:off x="3420270" y="4509120"/>
            <a:ext cx="504016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b="1" baseline="30000" dirty="0" smtClean="0">
                <a:solidFill>
                  <a:srgbClr val="000000"/>
                </a:solidFill>
                <a:latin typeface="ＭＳ Ｐゴシック"/>
              </a:rPr>
              <a:t>***</a:t>
            </a:r>
            <a:r>
              <a:rPr lang="en-US" altLang="ja-JP" sz="1600" dirty="0" smtClean="0">
                <a:solidFill>
                  <a:srgbClr val="000000"/>
                </a:solidFill>
                <a:latin typeface="ＭＳ Ｐゴシック"/>
              </a:rPr>
              <a:t>:significantly different from the time consistent at 1% </a:t>
            </a:r>
          </a:p>
          <a:p>
            <a:r>
              <a:rPr lang="en-US" altLang="ja-JP" sz="1600" b="1" baseline="30000" dirty="0" smtClean="0">
                <a:solidFill>
                  <a:srgbClr val="000000"/>
                </a:solidFill>
                <a:latin typeface="ＭＳ Ｐゴシック"/>
              </a:rPr>
              <a:t>**</a:t>
            </a:r>
            <a:r>
              <a:rPr lang="en-US" altLang="ja-JP" sz="1600" dirty="0" smtClean="0">
                <a:solidFill>
                  <a:srgbClr val="000000"/>
                </a:solidFill>
                <a:latin typeface="ＭＳ Ｐゴシック"/>
              </a:rPr>
              <a:t>:significantly different from the time consistent at 5%</a:t>
            </a:r>
            <a:endParaRPr lang="en-US" altLang="ja-JP" sz="1600" b="1" baseline="30000" dirty="0" smtClean="0">
              <a:solidFill>
                <a:srgbClr val="000000"/>
              </a:solidFill>
              <a:latin typeface="ＭＳ Ｐゴシック"/>
            </a:endParaRPr>
          </a:p>
          <a:p>
            <a:r>
              <a:rPr lang="en-US" altLang="ja-JP" sz="1600" b="1" baseline="30000" dirty="0" smtClean="0">
                <a:solidFill>
                  <a:srgbClr val="000000"/>
                </a:solidFill>
                <a:latin typeface="ＭＳ Ｐゴシック"/>
              </a:rPr>
              <a:t>*</a:t>
            </a:r>
            <a:r>
              <a:rPr lang="en-US" altLang="ja-JP" sz="1600" dirty="0" smtClean="0">
                <a:solidFill>
                  <a:srgbClr val="000000"/>
                </a:solidFill>
                <a:latin typeface="ＭＳ Ｐゴシック"/>
              </a:rPr>
              <a:t>:significantly different from the time consistent at 10%</a:t>
            </a:r>
            <a:endParaRPr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57167-F415-4C48-9227-35616023A008}" type="slidenum">
              <a:rPr lang="en-US" altLang="ja-JP" smtClean="0"/>
              <a:pPr/>
              <a:t>25</a:t>
            </a:fld>
            <a:endParaRPr lang="en-US" altLang="ja-JP"/>
          </a:p>
        </p:txBody>
      </p:sp>
      <p:sp>
        <p:nvSpPr>
          <p:cNvPr id="4" name="タイトル 1"/>
          <p:cNvSpPr txBox="1">
            <a:spLocks/>
          </p:cNvSpPr>
          <p:nvPr/>
        </p:nvSpPr>
        <p:spPr bwMode="auto">
          <a:xfrm>
            <a:off x="0" y="130622"/>
            <a:ext cx="9144000" cy="634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n-US" altLang="ja-JP" sz="3200" b="1" dirty="0" smtClean="0"/>
              <a:t>Time Preference and </a:t>
            </a:r>
            <a:r>
              <a:rPr lang="en-US" altLang="ja-JP" sz="3200" b="1" dirty="0" smtClean="0">
                <a:solidFill>
                  <a:srgbClr val="FF0000"/>
                </a:solidFill>
              </a:rPr>
              <a:t>ATM </a:t>
            </a:r>
            <a:r>
              <a:rPr lang="en-US" altLang="ja-JP" sz="3200" b="1" i="1" dirty="0" err="1" smtClean="0">
                <a:solidFill>
                  <a:srgbClr val="FF0000"/>
                </a:solidFill>
              </a:rPr>
              <a:t>Sangla</a:t>
            </a:r>
            <a:r>
              <a:rPr lang="en-US" altLang="ja-JP" sz="3200" b="1" dirty="0" smtClean="0">
                <a:solidFill>
                  <a:srgbClr val="FF0000"/>
                </a:solidFill>
              </a:rPr>
              <a:t> Utilization</a:t>
            </a:r>
            <a:endParaRPr kumimoji="1" lang="ja-JP" altLang="en-US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9" name="表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38600606"/>
              </p:ext>
            </p:extLst>
          </p:nvPr>
        </p:nvGraphicFramePr>
        <p:xfrm>
          <a:off x="288033" y="692696"/>
          <a:ext cx="8748463" cy="5521182"/>
        </p:xfrm>
        <a:graphic>
          <a:graphicData uri="http://schemas.openxmlformats.org/drawingml/2006/table">
            <a:tbl>
              <a:tblPr/>
              <a:tblGrid>
                <a:gridCol w="2716915"/>
                <a:gridCol w="2064854"/>
                <a:gridCol w="1983347"/>
                <a:gridCol w="1983347"/>
              </a:tblGrid>
              <a:tr h="262065">
                <a:tc>
                  <a:txBody>
                    <a:bodyPr/>
                    <a:lstStyle/>
                    <a:p>
                      <a:pPr algn="l" fontAlgn="ctr"/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time consistent</a:t>
                      </a: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hyperbolic</a:t>
                      </a: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patient</a:t>
                      </a: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06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Purpose </a:t>
                      </a:r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of </a:t>
                      </a:r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ATM </a:t>
                      </a:r>
                      <a:r>
                        <a:rPr lang="en-GB" sz="1800" b="0" i="0" u="none" strike="noStrike" dirty="0" err="1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sangla</a:t>
                      </a:r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 loan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800" b="0" i="0" u="none" strike="noStrike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800" b="0" i="0" u="none" strike="noStrike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800" b="0" i="0" u="none" strike="noStrike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6206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 </a:t>
                      </a:r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   medical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5.8%</a:t>
                      </a: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1" i="0" u="none" strike="noStrike" dirty="0">
                          <a:solidFill>
                            <a:srgbClr val="FF0000"/>
                          </a:solidFill>
                          <a:latin typeface="ＭＳ Ｐゴシック"/>
                        </a:rPr>
                        <a:t>12.7</a:t>
                      </a:r>
                      <a:r>
                        <a:rPr lang="en-US" altLang="ja-JP" sz="1800" b="1" i="0" u="none" strike="noStrike" dirty="0" smtClean="0">
                          <a:solidFill>
                            <a:srgbClr val="FF0000"/>
                          </a:solidFill>
                          <a:latin typeface="ＭＳ Ｐゴシック"/>
                        </a:rPr>
                        <a:t>%</a:t>
                      </a:r>
                      <a:r>
                        <a:rPr lang="en-US" altLang="ja-JP" sz="1800" b="1" i="0" u="none" strike="noStrike" baseline="30000" dirty="0" smtClean="0">
                          <a:solidFill>
                            <a:srgbClr val="FF0000"/>
                          </a:solidFill>
                          <a:latin typeface="ＭＳ Ｐゴシック"/>
                        </a:rPr>
                        <a:t>**</a:t>
                      </a:r>
                      <a:endParaRPr lang="en-US" altLang="ja-JP" sz="1800" b="1" i="0" u="none" strike="noStrike" baseline="30000" dirty="0">
                        <a:solidFill>
                          <a:srgbClr val="FF0000"/>
                        </a:solidFill>
                        <a:latin typeface="ＭＳ Ｐゴシック"/>
                      </a:endParaRP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11.3%</a:t>
                      </a: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206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 </a:t>
                      </a:r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   education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7.2%</a:t>
                      </a: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5.5%</a:t>
                      </a: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7.0%</a:t>
                      </a: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206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 </a:t>
                      </a:r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   consumption 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7.2%</a:t>
                      </a: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1" i="0" u="none" strike="noStrike" dirty="0">
                          <a:solidFill>
                            <a:srgbClr val="FF0000"/>
                          </a:solidFill>
                          <a:latin typeface="ＭＳ Ｐゴシック"/>
                        </a:rPr>
                        <a:t>16.4</a:t>
                      </a:r>
                      <a:r>
                        <a:rPr lang="en-US" altLang="ja-JP" sz="1800" b="1" i="0" u="none" strike="noStrike" dirty="0" smtClean="0">
                          <a:solidFill>
                            <a:srgbClr val="FF0000"/>
                          </a:solidFill>
                          <a:latin typeface="ＭＳ Ｐゴシック"/>
                        </a:rPr>
                        <a:t>%</a:t>
                      </a:r>
                      <a:r>
                        <a:rPr lang="en-US" altLang="ja-JP" sz="1800" b="1" i="0" u="none" strike="noStrike" baseline="30000" dirty="0" smtClean="0">
                          <a:solidFill>
                            <a:srgbClr val="FF0000"/>
                          </a:solidFill>
                          <a:latin typeface="ＭＳ Ｐゴシック"/>
                        </a:rPr>
                        <a:t>**</a:t>
                      </a:r>
                      <a:endParaRPr lang="en-US" altLang="ja-JP" sz="1800" b="1" i="0" u="none" strike="noStrike" dirty="0">
                        <a:solidFill>
                          <a:srgbClr val="FF0000"/>
                        </a:solidFill>
                        <a:latin typeface="ＭＳ Ｐゴシック"/>
                      </a:endParaRP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12.7%</a:t>
                      </a: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206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 </a:t>
                      </a:r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   social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5.0%</a:t>
                      </a: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1.8%</a:t>
                      </a: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2.8%</a:t>
                      </a: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2065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Most recent ATM loan borrowing 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ja-JP" altLang="en-US" sz="1800" b="0" i="0" u="none" strike="noStrike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206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 </a:t>
                      </a:r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   within </a:t>
                      </a:r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6 mo</a:t>
                      </a: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27.1%</a:t>
                      </a: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1" i="0" u="none" strike="noStrike" dirty="0">
                          <a:solidFill>
                            <a:srgbClr val="FF0000"/>
                          </a:solidFill>
                          <a:latin typeface="ＭＳ Ｐゴシック"/>
                        </a:rPr>
                        <a:t>47.1</a:t>
                      </a:r>
                      <a:r>
                        <a:rPr lang="en-US" altLang="ja-JP" sz="1800" b="1" i="0" u="none" strike="noStrike" dirty="0" smtClean="0">
                          <a:solidFill>
                            <a:srgbClr val="FF0000"/>
                          </a:solidFill>
                          <a:latin typeface="ＭＳ Ｐゴシック"/>
                        </a:rPr>
                        <a:t>%</a:t>
                      </a:r>
                      <a:r>
                        <a:rPr lang="en-US" altLang="ja-JP" sz="1800" b="1" i="0" u="none" strike="noStrike" baseline="30000" dirty="0" smtClean="0">
                          <a:solidFill>
                            <a:srgbClr val="FF0000"/>
                          </a:solidFill>
                          <a:latin typeface="ＭＳ Ｐゴシック"/>
                        </a:rPr>
                        <a:t>**</a:t>
                      </a:r>
                      <a:endParaRPr lang="en-US" altLang="ja-JP" sz="1800" b="1" i="0" u="none" strike="noStrike" dirty="0">
                        <a:solidFill>
                          <a:srgbClr val="FF0000"/>
                        </a:solidFill>
                        <a:latin typeface="ＭＳ Ｐゴシック"/>
                      </a:endParaRP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37.1</a:t>
                      </a:r>
                      <a:r>
                        <a:rPr lang="en-US" altLang="ja-JP" sz="18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%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7111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 </a:t>
                      </a:r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   more than </a:t>
                      </a:r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1year ago</a:t>
                      </a: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58.3%</a:t>
                      </a: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1" i="0" u="none" strike="noStrike" dirty="0">
                          <a:solidFill>
                            <a:srgbClr val="FF0000"/>
                          </a:solidFill>
                          <a:latin typeface="ＭＳ Ｐゴシック"/>
                        </a:rPr>
                        <a:t>29.4</a:t>
                      </a:r>
                      <a:r>
                        <a:rPr lang="en-US" altLang="ja-JP" sz="1800" b="1" i="0" u="none" strike="noStrike" dirty="0" smtClean="0">
                          <a:solidFill>
                            <a:srgbClr val="FF0000"/>
                          </a:solidFill>
                          <a:latin typeface="ＭＳ Ｐゴシック"/>
                        </a:rPr>
                        <a:t>%</a:t>
                      </a:r>
                      <a:r>
                        <a:rPr lang="en-US" altLang="ja-JP" sz="1800" b="1" i="0" u="none" strike="noStrike" baseline="30000" dirty="0" smtClean="0">
                          <a:solidFill>
                            <a:srgbClr val="FF0000"/>
                          </a:solidFill>
                          <a:latin typeface="ＭＳ Ｐゴシック"/>
                        </a:rPr>
                        <a:t>***</a:t>
                      </a:r>
                      <a:endParaRPr lang="en-US" altLang="ja-JP" sz="1800" b="0" i="0" u="none" strike="noStrike" dirty="0">
                        <a:solidFill>
                          <a:srgbClr val="FF0000"/>
                        </a:solidFill>
                        <a:latin typeface="ＭＳ Ｐゴシック"/>
                      </a:endParaRP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51.4%</a:t>
                      </a: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206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Source </a:t>
                      </a:r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of ATM loan</a:t>
                      </a: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800" b="0" i="0" u="none" strike="noStrike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800" b="0" i="0" u="none" strike="noStrike" dirty="0">
                        <a:solidFill>
                          <a:srgbClr val="FF0000"/>
                        </a:solidFill>
                        <a:latin typeface="ＭＳ Ｐゴシック"/>
                      </a:endParaRP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800" b="0" i="0" u="none" strike="noStrike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7111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 </a:t>
                      </a:r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  private </a:t>
                      </a:r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money lender</a:t>
                      </a: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50.0%</a:t>
                      </a: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52.9%</a:t>
                      </a: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60.0</a:t>
                      </a:r>
                      <a:r>
                        <a:rPr lang="en-US" altLang="ja-JP" sz="18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%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206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 </a:t>
                      </a:r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  co-workers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18.8%</a:t>
                      </a: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21.6%</a:t>
                      </a: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22.9%</a:t>
                      </a: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206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 </a:t>
                      </a:r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  friends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16.7%</a:t>
                      </a: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17.7%</a:t>
                      </a: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11.4%</a:t>
                      </a: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065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Among those who have NOT used ATM </a:t>
                      </a:r>
                      <a:r>
                        <a:rPr lang="en-US" sz="1800" b="0" i="0" u="none" strike="noStrike" dirty="0" err="1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sangla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: potential source and intention of borrowing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71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Proportion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intending to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borrow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30.8%</a:t>
                      </a: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40.7%</a:t>
                      </a: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36.1%</a:t>
                      </a: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7111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 </a:t>
                      </a:r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  private </a:t>
                      </a:r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money lender</a:t>
                      </a: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42.9%</a:t>
                      </a: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1" i="0" u="none" strike="noStrike" dirty="0">
                          <a:solidFill>
                            <a:srgbClr val="FF0000"/>
                          </a:solidFill>
                          <a:latin typeface="ＭＳ Ｐゴシック"/>
                        </a:rPr>
                        <a:t>12.5</a:t>
                      </a:r>
                      <a:r>
                        <a:rPr lang="en-US" altLang="ja-JP" sz="1800" b="1" i="0" u="none" strike="noStrike" dirty="0" smtClean="0">
                          <a:solidFill>
                            <a:srgbClr val="FF0000"/>
                          </a:solidFill>
                          <a:latin typeface="ＭＳ Ｐゴシック"/>
                        </a:rPr>
                        <a:t>%</a:t>
                      </a:r>
                      <a:r>
                        <a:rPr lang="en-US" altLang="ja-JP" sz="1800" b="1" i="0" u="none" strike="noStrike" baseline="30000" dirty="0" smtClean="0">
                          <a:solidFill>
                            <a:srgbClr val="FF0000"/>
                          </a:solidFill>
                          <a:latin typeface="ＭＳ Ｐゴシック"/>
                        </a:rPr>
                        <a:t>**</a:t>
                      </a:r>
                      <a:endParaRPr lang="en-US" altLang="ja-JP" sz="1800" b="1" i="0" u="none" strike="noStrike" dirty="0">
                        <a:solidFill>
                          <a:srgbClr val="FF0000"/>
                        </a:solidFill>
                        <a:latin typeface="ＭＳ Ｐゴシック"/>
                      </a:endParaRP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30.8%</a:t>
                      </a: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206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 </a:t>
                      </a:r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  co-workers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17.9%</a:t>
                      </a: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25.0%</a:t>
                      </a: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23.1%</a:t>
                      </a: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206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 </a:t>
                      </a:r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  friends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10.7%</a:t>
                      </a: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1" i="0" u="none" strike="noStrike" dirty="0">
                          <a:solidFill>
                            <a:srgbClr val="FF0000"/>
                          </a:solidFill>
                          <a:latin typeface="ＭＳ Ｐゴシック"/>
                        </a:rPr>
                        <a:t>41.7</a:t>
                      </a:r>
                      <a:r>
                        <a:rPr lang="en-US" altLang="ja-JP" sz="1800" b="1" i="0" u="none" strike="noStrike" dirty="0" smtClean="0">
                          <a:solidFill>
                            <a:srgbClr val="FF0000"/>
                          </a:solidFill>
                          <a:latin typeface="ＭＳ Ｐゴシック"/>
                        </a:rPr>
                        <a:t>%</a:t>
                      </a:r>
                      <a:r>
                        <a:rPr lang="en-US" altLang="ja-JP" sz="1800" b="1" i="0" u="none" strike="noStrike" baseline="30000" dirty="0" smtClean="0">
                          <a:solidFill>
                            <a:srgbClr val="FF0000"/>
                          </a:solidFill>
                          <a:latin typeface="ＭＳ Ｐゴシック"/>
                        </a:rPr>
                        <a:t>***</a:t>
                      </a:r>
                      <a:endParaRPr lang="en-US" altLang="ja-JP" sz="1800" b="1" i="0" u="none" strike="noStrike" dirty="0">
                        <a:solidFill>
                          <a:srgbClr val="FF0000"/>
                        </a:solidFill>
                        <a:latin typeface="ＭＳ Ｐゴシック"/>
                      </a:endParaRP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23.1%</a:t>
                      </a: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正方形/長方形 5"/>
          <p:cNvSpPr/>
          <p:nvPr/>
        </p:nvSpPr>
        <p:spPr>
          <a:xfrm>
            <a:off x="251520" y="6217567"/>
            <a:ext cx="568863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400" b="1" baseline="30000" dirty="0" smtClean="0">
                <a:solidFill>
                  <a:srgbClr val="000000"/>
                </a:solidFill>
                <a:latin typeface="ＭＳ Ｐゴシック"/>
              </a:rPr>
              <a:t>*** </a:t>
            </a:r>
            <a:r>
              <a:rPr lang="en-US" altLang="ja-JP" sz="1400" dirty="0" smtClean="0">
                <a:solidFill>
                  <a:srgbClr val="000000"/>
                </a:solidFill>
                <a:latin typeface="ＭＳ Ｐゴシック"/>
              </a:rPr>
              <a:t>:significantly different from the time consistent at 1%; </a:t>
            </a:r>
            <a:r>
              <a:rPr lang="en-US" altLang="ja-JP" sz="1400" b="1" baseline="30000" dirty="0" smtClean="0">
                <a:solidFill>
                  <a:srgbClr val="000000"/>
                </a:solidFill>
                <a:latin typeface="ＭＳ Ｐゴシック"/>
              </a:rPr>
              <a:t>**</a:t>
            </a:r>
            <a:r>
              <a:rPr lang="en-US" altLang="ja-JP" sz="1400" dirty="0" smtClean="0">
                <a:solidFill>
                  <a:srgbClr val="000000"/>
                </a:solidFill>
                <a:latin typeface="ＭＳ Ｐゴシック"/>
              </a:rPr>
              <a:t> at 5%; </a:t>
            </a:r>
            <a:r>
              <a:rPr lang="en-US" altLang="ja-JP" sz="1400" b="1" baseline="30000" dirty="0" smtClean="0">
                <a:solidFill>
                  <a:srgbClr val="000000"/>
                </a:solidFill>
                <a:latin typeface="ＭＳ Ｐゴシック"/>
              </a:rPr>
              <a:t>*</a:t>
            </a:r>
            <a:r>
              <a:rPr lang="en-US" altLang="ja-JP" sz="1400" dirty="0" smtClean="0">
                <a:solidFill>
                  <a:srgbClr val="000000"/>
                </a:solidFill>
                <a:latin typeface="ＭＳ Ｐゴシック"/>
              </a:rPr>
              <a:t>:10%</a:t>
            </a:r>
            <a:endParaRPr lang="ja-JP" alt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552009"/>
            <a:ext cx="91440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57167-F415-4C48-9227-35616023A008}" type="slidenum">
              <a:rPr lang="en-US" altLang="ja-JP" smtClean="0"/>
              <a:pPr/>
              <a:t>26</a:t>
            </a:fld>
            <a:endParaRPr lang="en-US" altLang="ja-JP"/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0" y="52292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graphicFrame>
        <p:nvGraphicFramePr>
          <p:cNvPr id="7" name="表 6"/>
          <p:cNvGraphicFramePr>
            <a:graphicFrameLocks noGrp="1"/>
          </p:cNvGraphicFramePr>
          <p:nvPr/>
        </p:nvGraphicFramePr>
        <p:xfrm>
          <a:off x="288029" y="461363"/>
          <a:ext cx="8388427" cy="6183215"/>
        </p:xfrm>
        <a:graphic>
          <a:graphicData uri="http://schemas.openxmlformats.org/drawingml/2006/table">
            <a:tbl>
              <a:tblPr/>
              <a:tblGrid>
                <a:gridCol w="1926752"/>
                <a:gridCol w="1292335"/>
                <a:gridCol w="1292335"/>
                <a:gridCol w="1292335"/>
                <a:gridCol w="1292335"/>
                <a:gridCol w="1292335"/>
              </a:tblGrid>
              <a:tr h="191038"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1200" b="0" i="0" u="none" strike="noStrike" dirty="0">
                          <a:solidFill>
                            <a:srgbClr val="FF0000"/>
                          </a:solidFill>
                          <a:latin typeface="ＭＳ Ｐゴシック"/>
                        </a:rPr>
                        <a:t>　</a:t>
                      </a:r>
                    </a:p>
                  </a:txBody>
                  <a:tcPr marL="5237" marR="5237" marT="52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FF0000"/>
                          </a:solidFill>
                          <a:latin typeface="ＭＳ Ｐゴシック"/>
                        </a:rPr>
                        <a:t>Dep. </a:t>
                      </a:r>
                      <a:r>
                        <a:rPr lang="en-US" sz="1600" b="1" i="0" u="none" strike="noStrike" dirty="0" err="1" smtClean="0">
                          <a:solidFill>
                            <a:srgbClr val="FF0000"/>
                          </a:solidFill>
                          <a:latin typeface="ＭＳ Ｐゴシック"/>
                        </a:rPr>
                        <a:t>Var</a:t>
                      </a:r>
                      <a:r>
                        <a:rPr lang="en-US" sz="1600" b="1" i="0" u="none" strike="noStrike" dirty="0" smtClean="0">
                          <a:solidFill>
                            <a:srgbClr val="FF0000"/>
                          </a:solidFill>
                          <a:latin typeface="ＭＳ Ｐゴシック"/>
                        </a:rPr>
                        <a:t> = Have outstanding </a:t>
                      </a:r>
                      <a:r>
                        <a:rPr lang="en-US" sz="1600" b="1" i="0" u="none" strike="noStrike" dirty="0">
                          <a:solidFill>
                            <a:srgbClr val="FF0000"/>
                          </a:solidFill>
                          <a:latin typeface="ＭＳ Ｐゴシック"/>
                        </a:rPr>
                        <a:t>loan </a:t>
                      </a:r>
                      <a:r>
                        <a:rPr lang="en-US" sz="1600" b="1" i="0" u="none" strike="noStrike" dirty="0" smtClean="0">
                          <a:solidFill>
                            <a:srgbClr val="FF0000"/>
                          </a:solidFill>
                          <a:latin typeface="ＭＳ Ｐゴシック"/>
                        </a:rPr>
                        <a:t>with  (dummy):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latin typeface="ＭＳ Ｐゴシック"/>
                      </a:endParaRPr>
                    </a:p>
                  </a:txBody>
                  <a:tcPr marL="5237" marR="5237" marT="52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461551"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　</a:t>
                      </a:r>
                    </a:p>
                  </a:txBody>
                  <a:tcPr marL="5237" marR="5237" marT="52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50" b="1" i="0" u="none" strike="noStrike" dirty="0">
                          <a:solidFill>
                            <a:srgbClr val="FF0000"/>
                          </a:solidFill>
                          <a:latin typeface="ＭＳ Ｐゴシック"/>
                        </a:rPr>
                        <a:t>ATM </a:t>
                      </a:r>
                      <a:r>
                        <a:rPr lang="en-GB" sz="1050" b="1" i="0" u="none" strike="noStrike" dirty="0" err="1">
                          <a:solidFill>
                            <a:srgbClr val="FF0000"/>
                          </a:solidFill>
                          <a:latin typeface="ＭＳ Ｐゴシック"/>
                        </a:rPr>
                        <a:t>Sangla</a:t>
                      </a:r>
                      <a:endParaRPr lang="en-GB" sz="1050" b="1" i="0" u="none" strike="noStrike" dirty="0">
                        <a:solidFill>
                          <a:srgbClr val="FF0000"/>
                        </a:solidFill>
                        <a:latin typeface="ＭＳ Ｐゴシック"/>
                      </a:endParaRPr>
                    </a:p>
                  </a:txBody>
                  <a:tcPr marL="5237" marR="5237" marT="52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Banks, Cooperatives NGOs and MFI</a:t>
                      </a:r>
                    </a:p>
                  </a:txBody>
                  <a:tcPr marL="5237" marR="5237" marT="5237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5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Government FIs (SSS/</a:t>
                      </a:r>
                      <a:r>
                        <a:rPr lang="en-GB" sz="1050" b="1" i="0" u="none" strike="noStrike" dirty="0" err="1">
                          <a:solidFill>
                            <a:srgbClr val="000000"/>
                          </a:solidFill>
                          <a:latin typeface="ＭＳ Ｐゴシック"/>
                        </a:rPr>
                        <a:t>Pag-ibig</a:t>
                      </a:r>
                      <a:r>
                        <a:rPr lang="en-GB" sz="105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)</a:t>
                      </a:r>
                    </a:p>
                  </a:txBody>
                  <a:tcPr marL="5237" marR="5237" marT="5237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5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Pawnshop/ Private Money Lender</a:t>
                      </a:r>
                    </a:p>
                  </a:txBody>
                  <a:tcPr marL="5237" marR="5237" marT="5237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50" b="1" i="0" u="none" strike="noStrike" dirty="0" err="1">
                          <a:solidFill>
                            <a:srgbClr val="000000"/>
                          </a:solidFill>
                          <a:latin typeface="ＭＳ Ｐゴシック"/>
                        </a:rPr>
                        <a:t>Rels</a:t>
                      </a:r>
                      <a:r>
                        <a:rPr lang="en-GB" sz="105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/Friends/ Company/ Others</a:t>
                      </a:r>
                    </a:p>
                  </a:txBody>
                  <a:tcPr marL="5237" marR="5237" marT="5237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782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dirty="0" smtClean="0">
                          <a:solidFill>
                            <a:srgbClr val="FF0000"/>
                          </a:solidFill>
                          <a:latin typeface="ＭＳ Ｐゴシック"/>
                        </a:rPr>
                        <a:t>Hyperbolic Preference</a:t>
                      </a:r>
                      <a:endParaRPr lang="en-GB" sz="1200" b="1" i="0" u="none" strike="noStrike" dirty="0">
                        <a:solidFill>
                          <a:srgbClr val="FF0000"/>
                        </a:solidFill>
                        <a:latin typeface="ＭＳ Ｐゴシック"/>
                      </a:endParaRPr>
                    </a:p>
                  </a:txBody>
                  <a:tcPr marL="5237" marR="5237" marT="52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FF0000"/>
                          </a:solidFill>
                          <a:latin typeface="ＭＳ Ｐゴシック"/>
                        </a:rPr>
                        <a:t>0.0749*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FF0000"/>
                          </a:solidFill>
                          <a:latin typeface="ＭＳ Ｐゴシック"/>
                        </a:rPr>
                        <a:t>-0.0207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FF0000"/>
                          </a:solidFill>
                          <a:latin typeface="ＭＳ Ｐゴシック"/>
                        </a:rPr>
                        <a:t>0.0920*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FF0000"/>
                          </a:solidFill>
                          <a:latin typeface="ＭＳ Ｐゴシック"/>
                        </a:rPr>
                        <a:t>-0.0126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FF0000"/>
                          </a:solidFill>
                          <a:latin typeface="ＭＳ Ｐゴシック"/>
                        </a:rPr>
                        <a:t>0.116**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6782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FF0000"/>
                          </a:solidFill>
                          <a:latin typeface="ＭＳ Ｐゴシック"/>
                        </a:rPr>
                        <a:t>(1.71)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FF0000"/>
                          </a:solidFill>
                          <a:latin typeface="ＭＳ Ｐゴシック"/>
                        </a:rPr>
                        <a:t>(-1.07)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FF0000"/>
                          </a:solidFill>
                          <a:latin typeface="ＭＳ Ｐゴシック"/>
                        </a:rPr>
                        <a:t>(1.67)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FF0000"/>
                          </a:solidFill>
                          <a:latin typeface="ＭＳ Ｐゴシック"/>
                        </a:rPr>
                        <a:t>(-0.49)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FF0000"/>
                          </a:solidFill>
                          <a:latin typeface="ＭＳ Ｐゴシック"/>
                        </a:rPr>
                        <a:t>(2.21)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6782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Patient Preference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5237" marR="5237" marT="52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 dirty="0">
                          <a:solidFill>
                            <a:srgbClr val="FF0000"/>
                          </a:solidFill>
                          <a:latin typeface="ＭＳ Ｐゴシック"/>
                        </a:rPr>
                        <a:t>0.0884*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0.00701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-0.0272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0.0562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-0.0153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782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 dirty="0">
                          <a:solidFill>
                            <a:srgbClr val="FF0000"/>
                          </a:solidFill>
                          <a:latin typeface="ＭＳ Ｐゴシック"/>
                        </a:rPr>
                        <a:t>(1.76)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(0.25)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(-0.50)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(1.39)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(-0.29)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782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Age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5237" marR="5237" marT="52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0.00367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0.00201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0.0544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0.0169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0.105***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782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(0.11)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(0.15)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(1.36)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(0.71)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(2.65)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782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Age^2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5237" marR="5237" marT="52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-0.000125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-0.0000314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-0.000699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-0.000272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-0.00157***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6782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(-0.27)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(-0.18)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(-1.21)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(-0.90)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(-3.05)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6782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dirty="0" smtClean="0">
                          <a:solidFill>
                            <a:schemeClr val="tx1"/>
                          </a:solidFill>
                          <a:latin typeface="ＭＳ Ｐゴシック"/>
                        </a:rPr>
                        <a:t>Female</a:t>
                      </a:r>
                      <a:endParaRPr lang="en-GB" sz="1100" b="1" i="0" u="none" strike="noStrike" dirty="0">
                        <a:solidFill>
                          <a:schemeClr val="tx1"/>
                        </a:solidFill>
                        <a:latin typeface="ＭＳ Ｐゴシック"/>
                      </a:endParaRPr>
                    </a:p>
                  </a:txBody>
                  <a:tcPr marL="5237" marR="5237" marT="52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-0.00385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-0.0305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0.0301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0.0242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-0.0560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782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(-0.09)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(-1.18)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(0.57)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(0.84)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(-1.32)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782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smtClean="0">
                          <a:solidFill>
                            <a:schemeClr val="tx1"/>
                          </a:solidFill>
                          <a:latin typeface="ＭＳ Ｐゴシック"/>
                        </a:rPr>
                        <a:t>Married</a:t>
                      </a:r>
                      <a:endParaRPr lang="en-GB" sz="1100" b="1" i="0" u="none" strike="noStrike" dirty="0">
                        <a:solidFill>
                          <a:schemeClr val="tx1"/>
                        </a:solidFill>
                        <a:latin typeface="ＭＳ Ｐゴシック"/>
                      </a:endParaRPr>
                    </a:p>
                  </a:txBody>
                  <a:tcPr marL="5237" marR="5237" marT="52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-0.0747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-0.0275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0.0654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0.0710*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0.0598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6782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(-1.17)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(-0.98)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(0.97)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(1.87)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(0.92)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6782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smtClean="0">
                          <a:solidFill>
                            <a:schemeClr val="tx1"/>
                          </a:solidFill>
                          <a:latin typeface="ＭＳ Ｐゴシック"/>
                        </a:rPr>
                        <a:t>Number of Chidren</a:t>
                      </a:r>
                      <a:endParaRPr lang="en-GB" sz="1100" b="1" i="0" u="none" strike="noStrike" dirty="0">
                        <a:solidFill>
                          <a:schemeClr val="tx1"/>
                        </a:solidFill>
                        <a:latin typeface="ＭＳ Ｐゴシック"/>
                      </a:endParaRPr>
                    </a:p>
                  </a:txBody>
                  <a:tcPr marL="5237" marR="5237" marT="52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0.00247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-0.0000291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0.0317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-0.0106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0.0496*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782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(0.09)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(-0.00)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(1.10)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(-0.54)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(1.79)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782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smtClean="0">
                          <a:solidFill>
                            <a:schemeClr val="tx1"/>
                          </a:solidFill>
                          <a:latin typeface="ＭＳ Ｐゴシック"/>
                        </a:rPr>
                        <a:t>Living with Parents</a:t>
                      </a:r>
                      <a:endParaRPr lang="en-GB" sz="1100" b="1" i="0" u="none" strike="noStrike" dirty="0">
                        <a:solidFill>
                          <a:schemeClr val="tx1"/>
                        </a:solidFill>
                        <a:latin typeface="ＭＳ Ｐゴシック"/>
                      </a:endParaRPr>
                    </a:p>
                  </a:txBody>
                  <a:tcPr marL="5237" marR="5237" marT="52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-0.0778*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-0.0367*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-0.0507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-0.0535**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0.0190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6782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(-1.89)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(-1.93)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(-0.90)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(-2.21)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(0.35)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6782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smtClean="0">
                          <a:solidFill>
                            <a:schemeClr val="tx1"/>
                          </a:solidFill>
                          <a:latin typeface="ＭＳ Ｐゴシック"/>
                        </a:rPr>
                        <a:t>Regular Employee</a:t>
                      </a:r>
                      <a:endParaRPr lang="en-GB" sz="1100" b="1" i="0" u="none" strike="noStrike" dirty="0">
                        <a:solidFill>
                          <a:schemeClr val="tx1"/>
                        </a:solidFill>
                        <a:latin typeface="ＭＳ Ｐゴシック"/>
                      </a:endParaRPr>
                    </a:p>
                  </a:txBody>
                  <a:tcPr marL="5237" marR="5237" marT="52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0.132**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0.0168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0.133**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0.0115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-0.0372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782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(2.44)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(1.24)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(2.16)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(0.35)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(-0.56)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782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smtClean="0">
                          <a:solidFill>
                            <a:schemeClr val="tx1"/>
                          </a:solidFill>
                          <a:latin typeface="ＭＳ Ｐゴシック"/>
                        </a:rPr>
                        <a:t>Amount of Salary</a:t>
                      </a:r>
                      <a:endParaRPr lang="en-GB" sz="1100" b="1" i="0" u="none" strike="noStrike" dirty="0">
                        <a:solidFill>
                          <a:schemeClr val="tx1"/>
                        </a:solidFill>
                        <a:latin typeface="ＭＳ Ｐゴシック"/>
                      </a:endParaRPr>
                    </a:p>
                  </a:txBody>
                  <a:tcPr marL="5237" marR="5237" marT="52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-0.0138**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0.000211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-0.0183**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-0.00364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-0.00994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6782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(-2.21)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(0.05)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(-2.26)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(-1.30)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(-1.56)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6782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smtClean="0">
                          <a:solidFill>
                            <a:schemeClr val="tx1"/>
                          </a:solidFill>
                          <a:latin typeface="ＭＳ Ｐゴシック"/>
                        </a:rPr>
                        <a:t>Vocational Education</a:t>
                      </a:r>
                      <a:endParaRPr lang="en-GB" sz="1100" b="1" i="0" u="none" strike="noStrike" dirty="0">
                        <a:solidFill>
                          <a:schemeClr val="tx1"/>
                        </a:solidFill>
                        <a:latin typeface="ＭＳ Ｐゴシック"/>
                      </a:endParaRPr>
                    </a:p>
                  </a:txBody>
                  <a:tcPr marL="5237" marR="5237" marT="52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0.0101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-0.0235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-0.0668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0.0471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-0.0576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782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(0.17)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(-0.75)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(-0.95)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(1.30)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(-0.85)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782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smtClean="0">
                          <a:solidFill>
                            <a:schemeClr val="tx1"/>
                          </a:solidFill>
                          <a:latin typeface="ＭＳ Ｐゴシック"/>
                        </a:rPr>
                        <a:t>At least 1st year College degree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latin typeface="ＭＳ Ｐゴシック"/>
                      </a:endParaRPr>
                    </a:p>
                  </a:txBody>
                  <a:tcPr marL="5237" marR="5237" marT="52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0.00515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-0.0359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0.00532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0.0434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-0.0604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6782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(0.09)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(-0.97)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(0.08)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(1.44)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(-0.97)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6782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smtClean="0">
                          <a:solidFill>
                            <a:schemeClr val="tx1"/>
                          </a:solidFill>
                          <a:latin typeface="ＭＳ Ｐゴシック"/>
                        </a:rPr>
                        <a:t>Ever been rejected for a loan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latin typeface="ＭＳ Ｐゴシック"/>
                      </a:endParaRPr>
                    </a:p>
                  </a:txBody>
                  <a:tcPr marL="5237" marR="5237" marT="52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0.237*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0.0263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0.150*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0.116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0.225*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782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(1.68)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(0.34)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(1.67)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(1.14)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(1.90)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782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chemeClr val="tx1"/>
                          </a:solidFill>
                          <a:latin typeface="ＭＳ Ｐゴシック"/>
                        </a:rPr>
                        <a:t>Hometown prov. same as </a:t>
                      </a:r>
                      <a:r>
                        <a:rPr lang="en-US" sz="1100" b="1" i="0" u="none" strike="noStrike" dirty="0" err="1" smtClean="0">
                          <a:solidFill>
                            <a:schemeClr val="tx1"/>
                          </a:solidFill>
                          <a:latin typeface="ＭＳ Ｐゴシック"/>
                        </a:rPr>
                        <a:t>Currrnt</a:t>
                      </a:r>
                      <a:r>
                        <a:rPr lang="en-US" sz="1100" b="1" i="0" u="none" strike="noStrike" baseline="0" dirty="0" smtClean="0">
                          <a:solidFill>
                            <a:schemeClr val="tx1"/>
                          </a:solidFill>
                          <a:latin typeface="ＭＳ Ｐゴシック"/>
                        </a:rPr>
                        <a:t> </a:t>
                      </a:r>
                      <a:r>
                        <a:rPr lang="en-US" sz="1100" b="1" i="0" u="none" strike="noStrike" dirty="0" smtClean="0">
                          <a:solidFill>
                            <a:schemeClr val="tx1"/>
                          </a:solidFill>
                          <a:latin typeface="ＭＳ Ｐゴシック"/>
                        </a:rPr>
                        <a:t>Residence prov.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latin typeface="ＭＳ Ｐゴシック"/>
                      </a:endParaRPr>
                    </a:p>
                  </a:txBody>
                  <a:tcPr marL="5237" marR="5237" marT="52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0.00436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0.0125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-0.0177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0.0158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0.0194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6782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(0.10)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(0.64)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(-0.31)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(0.51)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(0.36)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60085">
                <a:tc>
                  <a:txBody>
                    <a:bodyPr/>
                    <a:lstStyle/>
                    <a:p>
                      <a:pPr algn="l" fontAlgn="b"/>
                      <a:r>
                        <a:rPr lang="en-GB" sz="1050" b="1" i="0" u="none" strike="noStrike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Constant</a:t>
                      </a:r>
                      <a:endParaRPr lang="en-GB" sz="1050" b="1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5237" marR="5237" marT="52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-0.0645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0.0969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-0.868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-0.292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-1.343**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0085"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050" b="1" i="0" u="none" strike="noStrike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　</a:t>
                      </a:r>
                      <a:endParaRPr lang="ja-JP" altLang="en-US" sz="1050" b="1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5237" marR="5237" marT="52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(-0.13)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(0.56)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(-1.43)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(-0.78)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(-2.17)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0085">
                <a:tc>
                  <a:txBody>
                    <a:bodyPr/>
                    <a:lstStyle/>
                    <a:p>
                      <a:pPr algn="l" fontAlgn="b"/>
                      <a:r>
                        <a:rPr lang="en-GB" sz="1050" b="1" i="1" u="none" strike="noStrike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Observations</a:t>
                      </a:r>
                      <a:endParaRPr lang="en-GB" sz="1050" b="1" i="1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5237" marR="5237" marT="52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317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317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317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317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317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0085">
                <a:tc>
                  <a:txBody>
                    <a:bodyPr/>
                    <a:lstStyle/>
                    <a:p>
                      <a:pPr algn="l" fontAlgn="b"/>
                      <a:r>
                        <a:rPr lang="en-GB" sz="1050" b="1" i="1" u="none" strike="noStrike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Adjusted R-squared</a:t>
                      </a:r>
                      <a:endParaRPr lang="en-GB" sz="1050" b="1" i="1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5237" marR="5237" marT="52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0.122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0.148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0.463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0.057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0.100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タイトル 1"/>
          <p:cNvSpPr txBox="1">
            <a:spLocks/>
          </p:cNvSpPr>
          <p:nvPr/>
        </p:nvSpPr>
        <p:spPr bwMode="auto">
          <a:xfrm>
            <a:off x="35496" y="116632"/>
            <a:ext cx="8686800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n-US" altLang="ja-JP" sz="2800" b="1" dirty="0" smtClean="0"/>
              <a:t>Reduced Form Equation of Borrowing 1 (OLS)</a:t>
            </a:r>
            <a:endParaRPr kumimoji="1" lang="ja-JP" altLang="en-US" sz="32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288032" y="6680393"/>
            <a:ext cx="88204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b="1" dirty="0" smtClean="0"/>
              <a:t>t stats in parentheses. Firm dummies and number of years of employment (dummies) included but not reported</a:t>
            </a:r>
            <a:endParaRPr kumimoji="1" lang="ja-JP" altLang="en-US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57167-F415-4C48-9227-35616023A008}" type="slidenum">
              <a:rPr lang="en-US" altLang="ja-JP" smtClean="0"/>
              <a:pPr/>
              <a:t>27</a:t>
            </a:fld>
            <a:endParaRPr lang="en-US" altLang="ja-JP"/>
          </a:p>
        </p:txBody>
      </p:sp>
      <p:sp>
        <p:nvSpPr>
          <p:cNvPr id="4" name="タイトル 1"/>
          <p:cNvSpPr txBox="1">
            <a:spLocks/>
          </p:cNvSpPr>
          <p:nvPr/>
        </p:nvSpPr>
        <p:spPr bwMode="auto">
          <a:xfrm>
            <a:off x="277688" y="274638"/>
            <a:ext cx="8686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n-US" altLang="ja-JP" sz="4000" b="1" i="1" dirty="0" smtClean="0"/>
              <a:t>ATM </a:t>
            </a:r>
            <a:r>
              <a:rPr lang="en-US" altLang="ja-JP" sz="4000" b="1" i="1" dirty="0" err="1" smtClean="0"/>
              <a:t>Sangla</a:t>
            </a:r>
            <a:r>
              <a:rPr lang="ja-JP" altLang="en-US" sz="4000" b="1" dirty="0" smtClean="0"/>
              <a:t> </a:t>
            </a:r>
            <a:r>
              <a:rPr lang="en-US" altLang="ja-JP" sz="4000" b="1" dirty="0" smtClean="0"/>
              <a:t>and Time-Inconsistent Discounters: </a:t>
            </a:r>
            <a:r>
              <a:rPr lang="en-US" altLang="ja-JP" sz="4000" b="1" dirty="0" smtClean="0">
                <a:solidFill>
                  <a:srgbClr val="FF0000"/>
                </a:solidFill>
              </a:rPr>
              <a:t>empirical spec.1</a:t>
            </a:r>
            <a:endParaRPr kumimoji="1" lang="ja-JP" alt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コンテンツ プレースホルダ 2"/>
          <p:cNvSpPr txBox="1">
            <a:spLocks/>
          </p:cNvSpPr>
          <p:nvPr/>
        </p:nvSpPr>
        <p:spPr bwMode="auto">
          <a:xfrm>
            <a:off x="179512" y="1492996"/>
            <a:ext cx="8784976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Wingdings" pitchFamily="2" charset="2"/>
              <a:buChar char=""/>
            </a:pPr>
            <a:r>
              <a:rPr lang="en-US" altLang="ja-JP" sz="2400" dirty="0" smtClean="0"/>
              <a:t>Base specification: </a:t>
            </a:r>
          </a:p>
          <a:p>
            <a:r>
              <a:rPr lang="en-US" altLang="ja-JP" sz="2800" dirty="0" smtClean="0"/>
              <a:t>    </a:t>
            </a:r>
          </a:p>
          <a:p>
            <a:r>
              <a:rPr lang="en-US" altLang="ja-JP" sz="2800" dirty="0" smtClean="0">
                <a:solidFill>
                  <a:srgbClr val="FF0000"/>
                </a:solidFill>
              </a:rPr>
              <a:t>    Y</a:t>
            </a:r>
            <a:r>
              <a:rPr lang="en-US" altLang="ja-JP" sz="2800" baseline="-25000" dirty="0" smtClean="0">
                <a:solidFill>
                  <a:srgbClr val="FF0000"/>
                </a:solidFill>
              </a:rPr>
              <a:t>i</a:t>
            </a:r>
            <a:r>
              <a:rPr lang="en-US" altLang="ja-JP" sz="2800" dirty="0" smtClean="0">
                <a:solidFill>
                  <a:srgbClr val="FF0000"/>
                </a:solidFill>
              </a:rPr>
              <a:t> = </a:t>
            </a:r>
            <a:r>
              <a:rPr lang="en-US" altLang="ja-JP" sz="2800" i="1" dirty="0" smtClean="0">
                <a:solidFill>
                  <a:srgbClr val="FF0000"/>
                </a:solidFill>
                <a:latin typeface="Symbol" pitchFamily="18" charset="2"/>
              </a:rPr>
              <a:t>b</a:t>
            </a:r>
            <a:r>
              <a:rPr lang="en-US" altLang="ja-JP" sz="2800" baseline="-25000" dirty="0" smtClean="0">
                <a:solidFill>
                  <a:srgbClr val="FF0000"/>
                </a:solidFill>
              </a:rPr>
              <a:t>0</a:t>
            </a:r>
            <a:r>
              <a:rPr lang="en-US" altLang="ja-JP" sz="2800" dirty="0" smtClean="0">
                <a:solidFill>
                  <a:srgbClr val="FF0000"/>
                </a:solidFill>
              </a:rPr>
              <a:t> + </a:t>
            </a:r>
            <a:r>
              <a:rPr lang="en-US" altLang="ja-JP" sz="2800" i="1" dirty="0" smtClean="0">
                <a:solidFill>
                  <a:srgbClr val="FF0000"/>
                </a:solidFill>
                <a:latin typeface="Symbol" pitchFamily="18" charset="2"/>
              </a:rPr>
              <a:t>b</a:t>
            </a:r>
            <a:r>
              <a:rPr lang="en-US" altLang="ja-JP" sz="2800" baseline="-25000" dirty="0" smtClean="0">
                <a:solidFill>
                  <a:srgbClr val="FF0000"/>
                </a:solidFill>
              </a:rPr>
              <a:t>1</a:t>
            </a:r>
            <a:r>
              <a:rPr lang="en-US" altLang="ja-JP" sz="2800" dirty="0" smtClean="0">
                <a:solidFill>
                  <a:srgbClr val="FF0000"/>
                </a:solidFill>
              </a:rPr>
              <a:t>H</a:t>
            </a:r>
            <a:r>
              <a:rPr lang="en-US" altLang="ja-JP" sz="2800" baseline="-25000" dirty="0" smtClean="0">
                <a:solidFill>
                  <a:srgbClr val="FF0000"/>
                </a:solidFill>
              </a:rPr>
              <a:t>i </a:t>
            </a:r>
            <a:r>
              <a:rPr lang="en-US" altLang="ja-JP" sz="2800" dirty="0" smtClean="0">
                <a:solidFill>
                  <a:srgbClr val="FF0000"/>
                </a:solidFill>
              </a:rPr>
              <a:t>+ </a:t>
            </a:r>
            <a:r>
              <a:rPr lang="en-US" altLang="ja-JP" sz="2800" i="1" dirty="0" smtClean="0">
                <a:solidFill>
                  <a:srgbClr val="FF0000"/>
                </a:solidFill>
                <a:latin typeface="Symbol" pitchFamily="18" charset="2"/>
              </a:rPr>
              <a:t>b</a:t>
            </a:r>
            <a:r>
              <a:rPr lang="en-US" altLang="ja-JP" sz="2800" baseline="-25000" dirty="0" smtClean="0">
                <a:solidFill>
                  <a:srgbClr val="FF0000"/>
                </a:solidFill>
              </a:rPr>
              <a:t>2</a:t>
            </a:r>
            <a:r>
              <a:rPr lang="en-US" altLang="ja-JP" sz="2800" dirty="0" smtClean="0">
                <a:solidFill>
                  <a:srgbClr val="FF0000"/>
                </a:solidFill>
              </a:rPr>
              <a:t>P</a:t>
            </a:r>
            <a:r>
              <a:rPr lang="en-US" altLang="ja-JP" sz="2800" baseline="-25000" dirty="0" smtClean="0">
                <a:solidFill>
                  <a:srgbClr val="FF0000"/>
                </a:solidFill>
              </a:rPr>
              <a:t>i </a:t>
            </a:r>
            <a:r>
              <a:rPr lang="en-US" altLang="ja-JP" sz="2800" dirty="0" smtClean="0">
                <a:solidFill>
                  <a:srgbClr val="FF0000"/>
                </a:solidFill>
              </a:rPr>
              <a:t>+ </a:t>
            </a:r>
            <a:r>
              <a:rPr lang="en-US" altLang="ja-JP" sz="2800" b="1" i="1" dirty="0" smtClean="0">
                <a:solidFill>
                  <a:srgbClr val="FF0000"/>
                </a:solidFill>
                <a:latin typeface="Symbol" pitchFamily="18" charset="2"/>
              </a:rPr>
              <a:t>b</a:t>
            </a:r>
            <a:r>
              <a:rPr lang="en-US" altLang="ja-JP" sz="2800" baseline="-25000" dirty="0" smtClean="0">
                <a:solidFill>
                  <a:srgbClr val="FF0000"/>
                </a:solidFill>
              </a:rPr>
              <a:t>3</a:t>
            </a:r>
            <a:r>
              <a:rPr lang="en-US" altLang="ja-JP" sz="2800" b="1" dirty="0" smtClean="0">
                <a:solidFill>
                  <a:srgbClr val="FF0000"/>
                </a:solidFill>
              </a:rPr>
              <a:t>X</a:t>
            </a:r>
            <a:r>
              <a:rPr lang="en-US" altLang="ja-JP" sz="2800" baseline="-25000" dirty="0" smtClean="0">
                <a:solidFill>
                  <a:srgbClr val="FF0000"/>
                </a:solidFill>
              </a:rPr>
              <a:t>i </a:t>
            </a:r>
            <a:r>
              <a:rPr lang="en-US" altLang="ja-JP" sz="2800" dirty="0" smtClean="0">
                <a:solidFill>
                  <a:srgbClr val="FF0000"/>
                </a:solidFill>
              </a:rPr>
              <a:t>+ </a:t>
            </a:r>
            <a:r>
              <a:rPr lang="en-US" altLang="ja-JP" sz="2800" dirty="0" err="1" smtClean="0">
                <a:solidFill>
                  <a:srgbClr val="FF0000"/>
                </a:solidFill>
                <a:latin typeface="Symbol" pitchFamily="18" charset="2"/>
              </a:rPr>
              <a:t>e</a:t>
            </a:r>
            <a:r>
              <a:rPr lang="en-US" altLang="ja-JP" sz="2800" baseline="-25000" dirty="0" err="1" smtClean="0">
                <a:solidFill>
                  <a:srgbClr val="FF0000"/>
                </a:solidFill>
              </a:rPr>
              <a:t>i</a:t>
            </a:r>
            <a:r>
              <a:rPr lang="en-US" altLang="ja-JP" sz="2800" dirty="0" smtClean="0">
                <a:solidFill>
                  <a:srgbClr val="FF0000"/>
                </a:solidFill>
              </a:rPr>
              <a:t>,                        (1)</a:t>
            </a:r>
          </a:p>
          <a:p>
            <a:endParaRPr lang="en-US" altLang="ja-JP" sz="2000" dirty="0"/>
          </a:p>
          <a:p>
            <a:r>
              <a:rPr lang="en-US" altLang="ja-JP" sz="2000" dirty="0" smtClean="0"/>
              <a:t>Y</a:t>
            </a:r>
            <a:r>
              <a:rPr lang="en-US" altLang="ja-JP" sz="2000" baseline="-25000" dirty="0" smtClean="0"/>
              <a:t>i</a:t>
            </a:r>
            <a:r>
              <a:rPr lang="en-US" altLang="ja-JP" sz="2000" dirty="0" smtClean="0"/>
              <a:t>: borrowing from ATM </a:t>
            </a:r>
            <a:r>
              <a:rPr lang="en-US" altLang="ja-JP" sz="2000" i="1" dirty="0" err="1" smtClean="0"/>
              <a:t>sangla</a:t>
            </a:r>
            <a:r>
              <a:rPr lang="en-US" altLang="ja-JP" sz="2000" i="1" dirty="0" smtClean="0"/>
              <a:t>,</a:t>
            </a:r>
            <a:r>
              <a:rPr lang="en-US" altLang="ja-JP" sz="2000" dirty="0" smtClean="0"/>
              <a:t> as well as from other sources: </a:t>
            </a:r>
          </a:p>
          <a:p>
            <a:r>
              <a:rPr lang="en-US" altLang="ja-JP" sz="2000" dirty="0" smtClean="0"/>
              <a:t>             * dummy (1 if nonzero balance from a particular source) </a:t>
            </a:r>
          </a:p>
          <a:p>
            <a:r>
              <a:rPr lang="en-US" altLang="ja-JP" sz="2000" dirty="0" smtClean="0"/>
              <a:t>             * amount of loan balance from a particular source  </a:t>
            </a:r>
          </a:p>
          <a:p>
            <a:r>
              <a:rPr lang="en-US" altLang="ja-JP" sz="2000" dirty="0" smtClean="0"/>
              <a:t>H</a:t>
            </a:r>
            <a:r>
              <a:rPr lang="en-US" altLang="ja-JP" sz="2000" baseline="-25000" dirty="0" smtClean="0"/>
              <a:t>i</a:t>
            </a:r>
            <a:r>
              <a:rPr lang="en-US" altLang="ja-JP" sz="2000" dirty="0" smtClean="0"/>
              <a:t>: hyperbolic discounter (dummy) </a:t>
            </a:r>
          </a:p>
          <a:p>
            <a:r>
              <a:rPr lang="en-US" altLang="ja-JP" sz="2000" dirty="0" smtClean="0"/>
              <a:t>P</a:t>
            </a:r>
            <a:r>
              <a:rPr lang="en-US" altLang="ja-JP" sz="2000" baseline="-25000" dirty="0" smtClean="0"/>
              <a:t>i</a:t>
            </a:r>
            <a:r>
              <a:rPr lang="en-US" altLang="ja-JP" sz="2000" dirty="0" smtClean="0"/>
              <a:t>: future biased/’patient’ (dummy)        </a:t>
            </a:r>
          </a:p>
          <a:p>
            <a:r>
              <a:rPr lang="en-US" altLang="ja-JP" sz="2000" b="1" dirty="0" smtClean="0"/>
              <a:t>X</a:t>
            </a:r>
            <a:r>
              <a:rPr lang="en-US" altLang="ja-JP" sz="2000" baseline="-25000" dirty="0" smtClean="0"/>
              <a:t>i</a:t>
            </a:r>
            <a:r>
              <a:rPr lang="en-US" altLang="ja-JP" sz="2000" dirty="0" smtClean="0"/>
              <a:t>: borrower characteristics: age, age-squared, female (dummy), married (dummy), number of children, living with parents (dummy), regular status, salary amount, college level education (dummy), vocational education (dummy), loan application rejected (dummy) , number of years working (dummy) </a:t>
            </a:r>
          </a:p>
          <a:p>
            <a:pPr>
              <a:buFont typeface="Wingdings" pitchFamily="2" charset="2"/>
              <a:buChar char=""/>
            </a:pPr>
            <a:endParaRPr lang="en-US" altLang="ja-JP" sz="2000" dirty="0" smtClean="0">
              <a:sym typeface="Wingdings" pitchFamily="2" charset="2"/>
            </a:endParaRPr>
          </a:p>
          <a:p>
            <a:endParaRPr lang="en-US" altLang="ja-JP" sz="2000" dirty="0" smtClean="0"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552009"/>
            <a:ext cx="91440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57167-F415-4C48-9227-35616023A008}" type="slidenum">
              <a:rPr lang="en-US" altLang="ja-JP" smtClean="0"/>
              <a:pPr/>
              <a:t>28</a:t>
            </a:fld>
            <a:endParaRPr lang="en-US" altLang="ja-JP"/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0" y="52292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graphicFrame>
        <p:nvGraphicFramePr>
          <p:cNvPr id="7" name="表 6"/>
          <p:cNvGraphicFramePr>
            <a:graphicFrameLocks noGrp="1"/>
          </p:cNvGraphicFramePr>
          <p:nvPr/>
        </p:nvGraphicFramePr>
        <p:xfrm>
          <a:off x="288029" y="461363"/>
          <a:ext cx="8388427" cy="6183215"/>
        </p:xfrm>
        <a:graphic>
          <a:graphicData uri="http://schemas.openxmlformats.org/drawingml/2006/table">
            <a:tbl>
              <a:tblPr/>
              <a:tblGrid>
                <a:gridCol w="1926752"/>
                <a:gridCol w="1292335"/>
                <a:gridCol w="1292335"/>
                <a:gridCol w="1292335"/>
                <a:gridCol w="1292335"/>
                <a:gridCol w="1292335"/>
              </a:tblGrid>
              <a:tr h="191038"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1200" b="0" i="0" u="none" strike="noStrike" dirty="0">
                          <a:solidFill>
                            <a:srgbClr val="FF0000"/>
                          </a:solidFill>
                          <a:latin typeface="ＭＳ Ｐゴシック"/>
                        </a:rPr>
                        <a:t>　</a:t>
                      </a:r>
                    </a:p>
                  </a:txBody>
                  <a:tcPr marL="5237" marR="5237" marT="52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FF0000"/>
                          </a:solidFill>
                          <a:latin typeface="ＭＳ Ｐゴシック"/>
                        </a:rPr>
                        <a:t>Dep. </a:t>
                      </a:r>
                      <a:r>
                        <a:rPr lang="en-US" sz="1600" b="1" i="0" u="none" strike="noStrike" dirty="0" err="1" smtClean="0">
                          <a:solidFill>
                            <a:srgbClr val="FF0000"/>
                          </a:solidFill>
                          <a:latin typeface="ＭＳ Ｐゴシック"/>
                        </a:rPr>
                        <a:t>Var</a:t>
                      </a:r>
                      <a:r>
                        <a:rPr lang="en-US" sz="1600" b="1" i="0" u="none" strike="noStrike" dirty="0" smtClean="0">
                          <a:solidFill>
                            <a:srgbClr val="FF0000"/>
                          </a:solidFill>
                          <a:latin typeface="ＭＳ Ｐゴシック"/>
                        </a:rPr>
                        <a:t> = Outstanding </a:t>
                      </a:r>
                      <a:r>
                        <a:rPr lang="en-US" sz="1600" b="1" i="0" u="none" strike="noStrike" dirty="0">
                          <a:solidFill>
                            <a:srgbClr val="FF0000"/>
                          </a:solidFill>
                          <a:latin typeface="ＭＳ Ｐゴシック"/>
                        </a:rPr>
                        <a:t>loan </a:t>
                      </a:r>
                      <a:r>
                        <a:rPr lang="en-US" sz="1600" b="1" i="0" u="none" strike="noStrike" dirty="0" smtClean="0">
                          <a:solidFill>
                            <a:srgbClr val="FF0000"/>
                          </a:solidFill>
                          <a:latin typeface="ＭＳ Ｐゴシック"/>
                        </a:rPr>
                        <a:t>balance (in pesos) with</a:t>
                      </a:r>
                      <a:r>
                        <a:rPr lang="en-US" sz="1600" b="1" i="0" u="none" strike="noStrike" dirty="0">
                          <a:solidFill>
                            <a:srgbClr val="FF0000"/>
                          </a:solidFill>
                          <a:latin typeface="ＭＳ Ｐゴシック"/>
                        </a:rPr>
                        <a:t>: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latin typeface="ＭＳ Ｐゴシック"/>
                      </a:endParaRPr>
                    </a:p>
                  </a:txBody>
                  <a:tcPr marL="5237" marR="5237" marT="52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461551"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　</a:t>
                      </a:r>
                    </a:p>
                  </a:txBody>
                  <a:tcPr marL="5237" marR="5237" marT="52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50" b="1" i="0" u="none" strike="noStrike" dirty="0">
                          <a:solidFill>
                            <a:srgbClr val="FF0000"/>
                          </a:solidFill>
                          <a:latin typeface="ＭＳ Ｐゴシック"/>
                        </a:rPr>
                        <a:t>ATM </a:t>
                      </a:r>
                      <a:r>
                        <a:rPr lang="en-GB" sz="1050" b="1" i="0" u="none" strike="noStrike" dirty="0" err="1">
                          <a:solidFill>
                            <a:srgbClr val="FF0000"/>
                          </a:solidFill>
                          <a:latin typeface="ＭＳ Ｐゴシック"/>
                        </a:rPr>
                        <a:t>Sangla</a:t>
                      </a:r>
                      <a:endParaRPr lang="en-GB" sz="1050" b="1" i="0" u="none" strike="noStrike" dirty="0">
                        <a:solidFill>
                          <a:srgbClr val="FF0000"/>
                        </a:solidFill>
                        <a:latin typeface="ＭＳ Ｐゴシック"/>
                      </a:endParaRPr>
                    </a:p>
                  </a:txBody>
                  <a:tcPr marL="5237" marR="5237" marT="52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Banks, Cooperatives NGOs and MFI</a:t>
                      </a:r>
                    </a:p>
                  </a:txBody>
                  <a:tcPr marL="5237" marR="5237" marT="5237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5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Government FIs (SSS/</a:t>
                      </a:r>
                      <a:r>
                        <a:rPr lang="en-GB" sz="1050" b="1" i="0" u="none" strike="noStrike" dirty="0" err="1">
                          <a:solidFill>
                            <a:srgbClr val="000000"/>
                          </a:solidFill>
                          <a:latin typeface="ＭＳ Ｐゴシック"/>
                        </a:rPr>
                        <a:t>Pag-ibig</a:t>
                      </a:r>
                      <a:r>
                        <a:rPr lang="en-GB" sz="105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)</a:t>
                      </a:r>
                    </a:p>
                  </a:txBody>
                  <a:tcPr marL="5237" marR="5237" marT="5237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5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Pawnshop/ Private Money Lender</a:t>
                      </a:r>
                    </a:p>
                  </a:txBody>
                  <a:tcPr marL="5237" marR="5237" marT="5237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50" b="1" i="0" u="none" strike="noStrike" dirty="0" err="1">
                          <a:solidFill>
                            <a:srgbClr val="000000"/>
                          </a:solidFill>
                          <a:latin typeface="ＭＳ Ｐゴシック"/>
                        </a:rPr>
                        <a:t>Rels</a:t>
                      </a:r>
                      <a:r>
                        <a:rPr lang="en-GB" sz="105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/Friends/ Company/ Others</a:t>
                      </a:r>
                    </a:p>
                  </a:txBody>
                  <a:tcPr marL="5237" marR="5237" marT="5237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782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dirty="0" smtClean="0">
                          <a:solidFill>
                            <a:srgbClr val="FF0000"/>
                          </a:solidFill>
                          <a:latin typeface="ＭＳ Ｐゴシック"/>
                        </a:rPr>
                        <a:t>Hyperbolic Preference</a:t>
                      </a:r>
                      <a:endParaRPr lang="en-GB" sz="1100" b="1" i="0" u="none" strike="noStrike" dirty="0">
                        <a:solidFill>
                          <a:srgbClr val="FF0000"/>
                        </a:solidFill>
                        <a:latin typeface="ＭＳ Ｐゴシック"/>
                      </a:endParaRPr>
                    </a:p>
                  </a:txBody>
                  <a:tcPr marL="5237" marR="5237" marT="52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FF0000"/>
                          </a:solidFill>
                          <a:latin typeface="ＭＳ Ｐゴシック"/>
                        </a:rPr>
                        <a:t>1.591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FF0000"/>
                          </a:solidFill>
                          <a:latin typeface="ＭＳ Ｐゴシック"/>
                        </a:rPr>
                        <a:t>-0.627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FF0000"/>
                          </a:solidFill>
                          <a:latin typeface="ＭＳ Ｐゴシック"/>
                        </a:rPr>
                        <a:t>10.43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FF0000"/>
                          </a:solidFill>
                          <a:latin typeface="ＭＳ Ｐゴシック"/>
                        </a:rPr>
                        <a:t>0.0744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FF0000"/>
                          </a:solidFill>
                          <a:latin typeface="ＭＳ Ｐゴシック"/>
                        </a:rPr>
                        <a:t>0.502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6782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FF0000"/>
                          </a:solidFill>
                          <a:latin typeface="ＭＳ Ｐゴシック"/>
                        </a:rPr>
                        <a:t>(1.53)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FF0000"/>
                          </a:solidFill>
                          <a:latin typeface="ＭＳ Ｐゴシック"/>
                        </a:rPr>
                        <a:t>(-0.83)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FF0000"/>
                          </a:solidFill>
                          <a:latin typeface="ＭＳ Ｐゴシック"/>
                        </a:rPr>
                        <a:t>(0.66)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FF0000"/>
                          </a:solidFill>
                          <a:latin typeface="ＭＳ Ｐゴシック"/>
                        </a:rPr>
                        <a:t>(0.16)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FF0000"/>
                          </a:solidFill>
                          <a:latin typeface="ＭＳ Ｐゴシック"/>
                        </a:rPr>
                        <a:t>(0.44)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6782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Patient Preference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5237" marR="5237" marT="52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1.691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0.130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-21.96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1.697*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-1.568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782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(1.47)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(0.13)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(-1.22)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(1.66)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(-1.36)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782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Age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5237" marR="5237" marT="52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0.0247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-0.573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-39.63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-0.239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0.880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782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(0.05)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(-0.86)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(-1.05)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(-0.72)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(1.63)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782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Age^2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5237" marR="5237" marT="52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-0.00281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0.00997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0.712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0.00173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-0.0153**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6782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(-0.41)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(0.91)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(1.14)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(0.42)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(-2.01)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6782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dirty="0" smtClean="0">
                          <a:solidFill>
                            <a:schemeClr val="tx1"/>
                          </a:solidFill>
                          <a:latin typeface="ＭＳ Ｐゴシック"/>
                        </a:rPr>
                        <a:t>Female</a:t>
                      </a:r>
                      <a:endParaRPr lang="en-GB" sz="1100" b="1" i="0" u="none" strike="noStrike" dirty="0">
                        <a:solidFill>
                          <a:schemeClr val="tx1"/>
                        </a:solidFill>
                        <a:latin typeface="ＭＳ Ｐゴシック"/>
                      </a:endParaRPr>
                    </a:p>
                  </a:txBody>
                  <a:tcPr marL="5237" marR="5237" marT="52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0.114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-1.541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-18.24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0.256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-0.596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782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(0.14)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(-0.96)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(-0.95)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(0.54)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(-0.91)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782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smtClean="0">
                          <a:solidFill>
                            <a:schemeClr val="tx1"/>
                          </a:solidFill>
                          <a:latin typeface="ＭＳ Ｐゴシック"/>
                        </a:rPr>
                        <a:t>Married</a:t>
                      </a:r>
                      <a:endParaRPr lang="en-GB" sz="1100" b="1" i="0" u="none" strike="noStrike" dirty="0">
                        <a:solidFill>
                          <a:schemeClr val="tx1"/>
                        </a:solidFill>
                        <a:latin typeface="ＭＳ Ｐゴシック"/>
                      </a:endParaRPr>
                    </a:p>
                  </a:txBody>
                  <a:tcPr marL="5237" marR="5237" marT="52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-0.0101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-0.428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40.91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0.446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1.999*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6782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(-0.01)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(-0.42)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(1.65)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(0.71)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(1.76)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6782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smtClean="0">
                          <a:solidFill>
                            <a:schemeClr val="tx1"/>
                          </a:solidFill>
                          <a:latin typeface="ＭＳ Ｐゴシック"/>
                        </a:rPr>
                        <a:t>Number of Chidren</a:t>
                      </a:r>
                      <a:endParaRPr lang="en-GB" sz="1100" b="1" i="0" u="none" strike="noStrike" dirty="0">
                        <a:solidFill>
                          <a:schemeClr val="tx1"/>
                        </a:solidFill>
                        <a:latin typeface="ＭＳ Ｐゴシック"/>
                      </a:endParaRPr>
                    </a:p>
                  </a:txBody>
                  <a:tcPr marL="5237" marR="5237" marT="52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-0.249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-0.546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-33.44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-0.162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0.412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782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(-0.40)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(-0.72)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(-1.46)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(-0.35)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(0.89)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782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smtClean="0">
                          <a:solidFill>
                            <a:schemeClr val="tx1"/>
                          </a:solidFill>
                          <a:latin typeface="ＭＳ Ｐゴシック"/>
                        </a:rPr>
                        <a:t>Living with Parents</a:t>
                      </a:r>
                      <a:endParaRPr lang="en-GB" sz="1100" b="1" i="0" u="none" strike="noStrike" dirty="0">
                        <a:solidFill>
                          <a:schemeClr val="tx1"/>
                        </a:solidFill>
                        <a:latin typeface="ＭＳ Ｐゴシック"/>
                      </a:endParaRPr>
                    </a:p>
                  </a:txBody>
                  <a:tcPr marL="5237" marR="5237" marT="52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-1.592**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-1.521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-22.54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-1.215**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0.00767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6782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(-2.10)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(-1.31)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(-0.86)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(-2.57)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(0.01)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6782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smtClean="0">
                          <a:solidFill>
                            <a:schemeClr val="tx1"/>
                          </a:solidFill>
                          <a:latin typeface="ＭＳ Ｐゴシック"/>
                        </a:rPr>
                        <a:t>Regular Employee</a:t>
                      </a:r>
                      <a:endParaRPr lang="en-GB" sz="1100" b="1" i="0" u="none" strike="noStrike" dirty="0">
                        <a:solidFill>
                          <a:schemeClr val="tx1"/>
                        </a:solidFill>
                        <a:latin typeface="ＭＳ Ｐゴシック"/>
                      </a:endParaRPr>
                    </a:p>
                  </a:txBody>
                  <a:tcPr marL="5237" marR="5237" marT="52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1.874*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-0.355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19.09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1.003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-0.118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782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(1.81)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(-0.48)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(1.09)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(1.16)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(-0.12)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782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smtClean="0">
                          <a:solidFill>
                            <a:schemeClr val="tx1"/>
                          </a:solidFill>
                          <a:latin typeface="ＭＳ Ｐゴシック"/>
                        </a:rPr>
                        <a:t>Amount of Salary</a:t>
                      </a:r>
                      <a:endParaRPr lang="en-GB" sz="1100" b="1" i="0" u="none" strike="noStrike" dirty="0">
                        <a:solidFill>
                          <a:schemeClr val="tx1"/>
                        </a:solidFill>
                        <a:latin typeface="ＭＳ Ｐゴシック"/>
                      </a:endParaRPr>
                    </a:p>
                  </a:txBody>
                  <a:tcPr marL="5237" marR="5237" marT="52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-0.157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-0.173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5.901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-0.0153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0.0154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6782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(-1.36)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(-0.65)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(1.07)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(-0.31)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(0.07)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6782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smtClean="0">
                          <a:solidFill>
                            <a:schemeClr val="tx1"/>
                          </a:solidFill>
                          <a:latin typeface="ＭＳ Ｐゴシック"/>
                        </a:rPr>
                        <a:t>Vocational Education</a:t>
                      </a:r>
                      <a:endParaRPr lang="en-GB" sz="1100" b="1" i="0" u="none" strike="noStrike" dirty="0">
                        <a:solidFill>
                          <a:schemeClr val="tx1"/>
                        </a:solidFill>
                        <a:latin typeface="ＭＳ Ｐゴシック"/>
                      </a:endParaRPr>
                    </a:p>
                  </a:txBody>
                  <a:tcPr marL="5237" marR="5237" marT="52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-0.188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-0.0853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-10.82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0.328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-1.198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782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(-0.17)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(-0.09)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(-0.56)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(0.42)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(-1.14)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782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smtClean="0">
                          <a:solidFill>
                            <a:schemeClr val="tx1"/>
                          </a:solidFill>
                          <a:latin typeface="ＭＳ Ｐゴシック"/>
                        </a:rPr>
                        <a:t>At least 1st year College degree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latin typeface="ＭＳ Ｐゴシック"/>
                      </a:endParaRPr>
                    </a:p>
                  </a:txBody>
                  <a:tcPr marL="5237" marR="5237" marT="52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0.377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1.911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7.009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0.306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-0.000132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6782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(0.44)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(0.78)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(0.38)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(0.50)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(-0.00)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6782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smtClean="0">
                          <a:solidFill>
                            <a:schemeClr val="tx1"/>
                          </a:solidFill>
                          <a:latin typeface="ＭＳ Ｐゴシック"/>
                        </a:rPr>
                        <a:t>Ever been rejected for a loan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latin typeface="ＭＳ Ｐゴシック"/>
                      </a:endParaRPr>
                    </a:p>
                  </a:txBody>
                  <a:tcPr marL="5237" marR="5237" marT="52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2.864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0.929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14.28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-0.583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5.454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782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(0.74)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(0.60)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(0.61)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(-0.33)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(1.32)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782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chemeClr val="tx1"/>
                          </a:solidFill>
                          <a:latin typeface="ＭＳ Ｐゴシック"/>
                        </a:rPr>
                        <a:t>Hometown prov. same as </a:t>
                      </a:r>
                      <a:r>
                        <a:rPr lang="en-US" sz="1100" b="1" i="0" u="none" strike="noStrike" dirty="0" err="1" smtClean="0">
                          <a:solidFill>
                            <a:schemeClr val="tx1"/>
                          </a:solidFill>
                          <a:latin typeface="ＭＳ Ｐゴシック"/>
                        </a:rPr>
                        <a:t>Currrnt</a:t>
                      </a:r>
                      <a:r>
                        <a:rPr lang="en-US" sz="1100" b="1" i="0" u="none" strike="noStrike" baseline="0" dirty="0" smtClean="0">
                          <a:solidFill>
                            <a:schemeClr val="tx1"/>
                          </a:solidFill>
                          <a:latin typeface="ＭＳ Ｐゴシック"/>
                        </a:rPr>
                        <a:t> </a:t>
                      </a:r>
                      <a:r>
                        <a:rPr lang="en-US" sz="1100" b="1" i="0" u="none" strike="noStrike" dirty="0" smtClean="0">
                          <a:solidFill>
                            <a:schemeClr val="tx1"/>
                          </a:solidFill>
                          <a:latin typeface="ＭＳ Ｐゴシック"/>
                        </a:rPr>
                        <a:t>Residence prov.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latin typeface="ＭＳ Ｐゴシック"/>
                      </a:endParaRPr>
                    </a:p>
                  </a:txBody>
                  <a:tcPr marL="5237" marR="5237" marT="52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0.166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3.054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4.165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0.567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0.267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6782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(0.17)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(1.01)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(0.16)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(0.80)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(0.26)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60085">
                <a:tc>
                  <a:txBody>
                    <a:bodyPr/>
                    <a:lstStyle/>
                    <a:p>
                      <a:pPr algn="l" fontAlgn="b"/>
                      <a:r>
                        <a:rPr lang="en-GB" sz="1050" b="1" i="0" u="none" strike="noStrike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Constant</a:t>
                      </a:r>
                      <a:endParaRPr lang="en-GB" sz="1050" b="1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5237" marR="5237" marT="52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-0.423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8.478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492.7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3.475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-11.32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0085"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050" b="1" i="0" u="none" strike="noStrike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　</a:t>
                      </a:r>
                      <a:endParaRPr lang="ja-JP" altLang="en-US" sz="1050" b="1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5237" marR="5237" marT="52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(-0.05)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(0.82)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(0.96)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(0.70)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(-1.33)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0085">
                <a:tc>
                  <a:txBody>
                    <a:bodyPr/>
                    <a:lstStyle/>
                    <a:p>
                      <a:pPr algn="l" fontAlgn="b"/>
                      <a:r>
                        <a:rPr lang="en-GB" sz="1050" b="1" i="1" u="none" strike="noStrike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Observations</a:t>
                      </a:r>
                      <a:endParaRPr lang="en-GB" sz="1050" b="1" i="1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5237" marR="5237" marT="52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317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317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317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317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317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0085">
                <a:tc>
                  <a:txBody>
                    <a:bodyPr/>
                    <a:lstStyle/>
                    <a:p>
                      <a:pPr algn="l" fontAlgn="b"/>
                      <a:r>
                        <a:rPr lang="en-GB" sz="1050" b="1" i="1" u="none" strike="noStrike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Adjusted R-squared</a:t>
                      </a:r>
                      <a:endParaRPr lang="en-GB" sz="1050" b="1" i="1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5237" marR="5237" marT="52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0.049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0.860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0.122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0.006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0.057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タイトル 1"/>
          <p:cNvSpPr txBox="1">
            <a:spLocks/>
          </p:cNvSpPr>
          <p:nvPr/>
        </p:nvSpPr>
        <p:spPr bwMode="auto">
          <a:xfrm>
            <a:off x="35496" y="116632"/>
            <a:ext cx="8686800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n-US" altLang="ja-JP" sz="2800" b="1" dirty="0" smtClean="0"/>
              <a:t>Reduced Form Equation of borrowing 2 (OLS)</a:t>
            </a:r>
            <a:endParaRPr kumimoji="1" lang="ja-JP" altLang="en-US" sz="32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288032" y="6680393"/>
            <a:ext cx="88204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b="1" dirty="0" smtClean="0"/>
              <a:t>t stats in parentheses. Firm dummies and number of years of employment (dummies) included but not reported</a:t>
            </a:r>
            <a:endParaRPr kumimoji="1" lang="ja-JP" altLang="en-US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6696025"/>
            <a:ext cx="91440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57167-F415-4C48-9227-35616023A008}" type="slidenum">
              <a:rPr lang="en-US" altLang="ja-JP" smtClean="0"/>
              <a:pPr/>
              <a:t>29</a:t>
            </a:fld>
            <a:endParaRPr lang="en-US" altLang="ja-JP"/>
          </a:p>
        </p:txBody>
      </p:sp>
      <p:sp>
        <p:nvSpPr>
          <p:cNvPr id="4" name="タイトル 1"/>
          <p:cNvSpPr txBox="1">
            <a:spLocks/>
          </p:cNvSpPr>
          <p:nvPr/>
        </p:nvSpPr>
        <p:spPr bwMode="auto">
          <a:xfrm>
            <a:off x="107504" y="44624"/>
            <a:ext cx="8712968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n-US" altLang="ja-JP" sz="2800" b="1" dirty="0" smtClean="0"/>
              <a:t>Reduced Form Equation with </a:t>
            </a:r>
            <a:r>
              <a:rPr lang="en-US" altLang="ja-JP" sz="2800" b="1" dirty="0" smtClean="0">
                <a:solidFill>
                  <a:srgbClr val="FF0000"/>
                </a:solidFill>
              </a:rPr>
              <a:t>current </a:t>
            </a:r>
            <a:r>
              <a:rPr lang="en-US" altLang="ja-JP" sz="2800" b="1" u="sng" dirty="0" smtClean="0">
                <a:solidFill>
                  <a:srgbClr val="FF0000"/>
                </a:solidFill>
              </a:rPr>
              <a:t>[</a:t>
            </a:r>
            <a:r>
              <a:rPr lang="en-US" altLang="ja-JP" sz="2800" b="1" u="sng" dirty="0" err="1" smtClean="0">
                <a:solidFill>
                  <a:srgbClr val="FF0000"/>
                </a:solidFill>
              </a:rPr>
              <a:t>Eq</a:t>
            </a:r>
            <a:r>
              <a:rPr lang="en-US" altLang="ja-JP" sz="2800" b="1" u="sng" dirty="0" smtClean="0">
                <a:solidFill>
                  <a:srgbClr val="FF0000"/>
                </a:solidFill>
              </a:rPr>
              <a:t> (1)] vs. future [</a:t>
            </a:r>
            <a:r>
              <a:rPr lang="en-US" altLang="ja-JP" sz="2800" b="1" u="sng" dirty="0" err="1" smtClean="0">
                <a:solidFill>
                  <a:srgbClr val="FF0000"/>
                </a:solidFill>
              </a:rPr>
              <a:t>Eq</a:t>
            </a:r>
            <a:r>
              <a:rPr lang="en-US" altLang="ja-JP" sz="2800" b="1" u="sng" dirty="0" smtClean="0">
                <a:solidFill>
                  <a:srgbClr val="FF0000"/>
                </a:solidFill>
              </a:rPr>
              <a:t> (2)]</a:t>
            </a:r>
            <a:r>
              <a:rPr lang="en-US" altLang="ja-JP" sz="2800" b="1" dirty="0" smtClean="0"/>
              <a:t> discount rates controlled 1 (OLS)</a:t>
            </a:r>
            <a:endParaRPr kumimoji="1" lang="ja-JP" altLang="en-US" sz="28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0" y="52292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16006780"/>
              </p:ext>
            </p:extLst>
          </p:nvPr>
        </p:nvGraphicFramePr>
        <p:xfrm>
          <a:off x="251520" y="980728"/>
          <a:ext cx="8424934" cy="1464945"/>
        </p:xfrm>
        <a:graphic>
          <a:graphicData uri="http://schemas.openxmlformats.org/drawingml/2006/table">
            <a:tbl>
              <a:tblPr/>
              <a:tblGrid>
                <a:gridCol w="1503140"/>
                <a:gridCol w="1186689"/>
                <a:gridCol w="1424027"/>
                <a:gridCol w="1424027"/>
                <a:gridCol w="1598997"/>
                <a:gridCol w="1288054"/>
              </a:tblGrid>
              <a:tr h="246864">
                <a:tc rowSpan="2">
                  <a:txBody>
                    <a:bodyPr/>
                    <a:lstStyle/>
                    <a:p>
                      <a:pPr algn="ctr" fontAlgn="b"/>
                      <a:r>
                        <a:rPr lang="ja-JP" altLang="en-US" sz="16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　</a:t>
                      </a:r>
                      <a:endParaRPr lang="en-US" altLang="ja-JP" sz="1600" b="1" i="0" u="none" strike="noStrike" dirty="0" smtClean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altLang="ja-JP" sz="1800" b="1" i="0" u="none" strike="noStrike" dirty="0" smtClean="0">
                          <a:solidFill>
                            <a:srgbClr val="FF0000"/>
                          </a:solidFill>
                          <a:latin typeface="+mj-lt"/>
                        </a:rPr>
                        <a:t>Dep. </a:t>
                      </a:r>
                      <a:r>
                        <a:rPr lang="en-US" altLang="ja-JP" sz="1800" b="1" i="0" u="none" strike="noStrike" dirty="0" err="1" smtClean="0">
                          <a:solidFill>
                            <a:srgbClr val="FF0000"/>
                          </a:solidFill>
                          <a:latin typeface="+mj-lt"/>
                        </a:rPr>
                        <a:t>Var</a:t>
                      </a:r>
                      <a:r>
                        <a:rPr lang="en-US" altLang="ja-JP" sz="1800" b="1" i="0" u="none" strike="noStrike" dirty="0" smtClean="0">
                          <a:solidFill>
                            <a:srgbClr val="FF0000"/>
                          </a:solidFill>
                          <a:latin typeface="+mj-lt"/>
                        </a:rPr>
                        <a:t> = Have outstanding loan with  (dummy):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379409">
                <a:tc vMerge="1">
                  <a:txBody>
                    <a:bodyPr/>
                    <a:lstStyle/>
                    <a:p>
                      <a:pPr algn="ctr" fontAlgn="b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ATM </a:t>
                      </a:r>
                      <a:r>
                        <a:rPr lang="en-GB" sz="1400" b="1" i="0" u="none" strike="noStrike" dirty="0" err="1">
                          <a:solidFill>
                            <a:srgbClr val="000000"/>
                          </a:solidFill>
                          <a:latin typeface="+mj-lt"/>
                        </a:rPr>
                        <a:t>Sangla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banks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, 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Coops 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NGOs 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&amp; 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MFI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Gov’ </a:t>
                      </a:r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FIs (SSS/</a:t>
                      </a:r>
                      <a:r>
                        <a:rPr lang="en-GB" sz="1400" b="1" i="0" u="none" strike="noStrike" dirty="0" err="1">
                          <a:solidFill>
                            <a:srgbClr val="000000"/>
                          </a:solidFill>
                          <a:latin typeface="+mj-lt"/>
                        </a:rPr>
                        <a:t>Pag-ibig</a:t>
                      </a:r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Pawnshop/private </a:t>
                      </a:r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Money Lender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 err="1">
                          <a:solidFill>
                            <a:srgbClr val="000000"/>
                          </a:solidFill>
                          <a:latin typeface="+mj-lt"/>
                        </a:rPr>
                        <a:t>Rels</a:t>
                      </a:r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/Friends/ </a:t>
                      </a:r>
                      <a:r>
                        <a:rPr lang="en-GB" sz="14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Others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67338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1300" b="1" i="0" u="none" strike="noStrike" dirty="0">
                          <a:solidFill>
                            <a:srgbClr val="FF0000"/>
                          </a:solidFill>
                          <a:latin typeface="+mj-lt"/>
                        </a:rPr>
                        <a:t>Hyperbolic Preference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FF0000"/>
                          </a:solidFill>
                          <a:latin typeface="+mj-lt"/>
                        </a:rPr>
                        <a:t>0.0749*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FF0000"/>
                          </a:solidFill>
                          <a:latin typeface="+mj-lt"/>
                        </a:rPr>
                        <a:t>-0.0207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FF0000"/>
                          </a:solidFill>
                          <a:latin typeface="+mj-lt"/>
                        </a:rPr>
                        <a:t>0.0920*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FF0000"/>
                          </a:solidFill>
                          <a:latin typeface="+mj-lt"/>
                        </a:rPr>
                        <a:t>-0.0126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FF0000"/>
                          </a:solidFill>
                          <a:latin typeface="+mj-lt"/>
                        </a:rPr>
                        <a:t>0.116**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21207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FF0000"/>
                          </a:solidFill>
                          <a:latin typeface="+mj-lt"/>
                        </a:rPr>
                        <a:t>(1.71)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FF0000"/>
                          </a:solidFill>
                          <a:latin typeface="+mj-lt"/>
                        </a:rPr>
                        <a:t>(-1.07)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FF0000"/>
                          </a:solidFill>
                          <a:latin typeface="+mj-lt"/>
                        </a:rPr>
                        <a:t>(1.67)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FF0000"/>
                          </a:solidFill>
                          <a:latin typeface="+mj-lt"/>
                        </a:rPr>
                        <a:t>(-0.49)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FF0000"/>
                          </a:solidFill>
                          <a:latin typeface="+mj-lt"/>
                        </a:rPr>
                        <a:t>(2.21)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67338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13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Patient Preference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0.0884*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0.00701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-0.0272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0.0562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-0.0153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7338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(1.76)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(0.25)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(-0.50)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(1.39)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(-0.29)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9" name="テキスト ボックス 8"/>
          <p:cNvSpPr txBox="1"/>
          <p:nvPr/>
        </p:nvSpPr>
        <p:spPr>
          <a:xfrm>
            <a:off x="179512" y="6237312"/>
            <a:ext cx="8892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b="1" dirty="0" smtClean="0"/>
              <a:t>Additional covariates: age, age-sq, female, married, number of children, living with parents, regular employee, </a:t>
            </a:r>
          </a:p>
          <a:p>
            <a:r>
              <a:rPr kumimoji="1" lang="en-US" altLang="ja-JP" sz="1200" b="1" dirty="0" smtClean="0"/>
              <a:t>salary, college level, vocational level, rejected for a loan, live in hometown, firm dummy, number of years employed</a:t>
            </a:r>
            <a:endParaRPr kumimoji="1" lang="ja-JP" altLang="en-US" sz="1200" b="1" dirty="0"/>
          </a:p>
        </p:txBody>
      </p:sp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88843367"/>
              </p:ext>
            </p:extLst>
          </p:nvPr>
        </p:nvGraphicFramePr>
        <p:xfrm>
          <a:off x="251517" y="4646637"/>
          <a:ext cx="8496946" cy="1581150"/>
        </p:xfrm>
        <a:graphic>
          <a:graphicData uri="http://schemas.openxmlformats.org/drawingml/2006/table">
            <a:tbl>
              <a:tblPr/>
              <a:tblGrid>
                <a:gridCol w="1508803"/>
                <a:gridCol w="1191160"/>
                <a:gridCol w="1429392"/>
                <a:gridCol w="1429392"/>
                <a:gridCol w="1588214"/>
                <a:gridCol w="1349985"/>
              </a:tblGrid>
              <a:tr h="165489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1300" b="1" i="0" u="none" strike="noStrike" dirty="0">
                          <a:solidFill>
                            <a:srgbClr val="FF0000"/>
                          </a:solidFill>
                          <a:latin typeface="+mj-lt"/>
                        </a:rPr>
                        <a:t>Hyperbolic Preference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FF0000"/>
                          </a:solidFill>
                          <a:latin typeface="+mj-lt"/>
                        </a:rPr>
                        <a:t>0.0801*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FF0000"/>
                          </a:solidFill>
                          <a:latin typeface="+mj-lt"/>
                        </a:rPr>
                        <a:t>-0.0151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FF0000"/>
                          </a:solidFill>
                          <a:latin typeface="+mj-lt"/>
                        </a:rPr>
                        <a:t>0.0896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FF0000"/>
                          </a:solidFill>
                          <a:latin typeface="+mj-lt"/>
                        </a:rPr>
                        <a:t>0.00347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FF0000"/>
                          </a:solidFill>
                          <a:latin typeface="+mj-lt"/>
                        </a:rPr>
                        <a:t>0.101*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209729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FF0000"/>
                          </a:solidFill>
                          <a:latin typeface="+mj-lt"/>
                        </a:rPr>
                        <a:t>(1.69)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FF0000"/>
                          </a:solidFill>
                          <a:latin typeface="+mj-lt"/>
                        </a:rPr>
                        <a:t>(-0.70)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FF0000"/>
                          </a:solidFill>
                          <a:latin typeface="+mj-lt"/>
                        </a:rPr>
                        <a:t>(1.56)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FF0000"/>
                          </a:solidFill>
                          <a:latin typeface="+mj-lt"/>
                        </a:rPr>
                        <a:t>(0.13)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FF0000"/>
                          </a:solidFill>
                          <a:latin typeface="+mj-lt"/>
                        </a:rPr>
                        <a:t>(1.83)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65489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13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Patient </a:t>
                      </a:r>
                      <a:r>
                        <a:rPr lang="en-GB" sz="13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Preference</a:t>
                      </a:r>
                    </a:p>
                    <a:p>
                      <a:pPr algn="ctr" fontAlgn="b"/>
                      <a:endParaRPr lang="en-GB" sz="1300" b="1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0.0759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-0.00104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-0.0287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0.0303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0.0122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5489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(1.42)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(-0.03)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(-0.47)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(0.67)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(0.22)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5489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FF0000"/>
                          </a:solidFill>
                          <a:latin typeface="+mj-lt"/>
                        </a:rPr>
                        <a:t>Future Disc. Rate, Med. Discounter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0.0232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0.0188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-0.00236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0.0570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-0.0570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5489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(0.44)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(0.49)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(-0.03)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(1.47)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(-1.00)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5489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FF0000"/>
                          </a:solidFill>
                          <a:latin typeface="+mj-lt"/>
                        </a:rPr>
                        <a:t>Future Disc. Rate, Low Discounter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0.0668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0.00906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0.0523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0.0590*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-0.0924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65489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(1.29)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(0.36)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(1.01)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(1.79)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(-1.64)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</a:tbl>
          </a:graphicData>
        </a:graphic>
      </p:graphicFrame>
      <p:sp>
        <p:nvSpPr>
          <p:cNvPr id="11" name="正方形/長方形 10"/>
          <p:cNvSpPr/>
          <p:nvPr/>
        </p:nvSpPr>
        <p:spPr>
          <a:xfrm>
            <a:off x="251520" y="4365104"/>
            <a:ext cx="4968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b="1" dirty="0" err="1" smtClean="0">
                <a:solidFill>
                  <a:srgbClr val="FF0000"/>
                </a:solidFill>
                <a:latin typeface="+mj-lt"/>
              </a:rPr>
              <a:t>Eq</a:t>
            </a:r>
            <a:r>
              <a:rPr lang="en-US" altLang="ja-JP" sz="1600" b="1" dirty="0" smtClean="0">
                <a:solidFill>
                  <a:srgbClr val="FF0000"/>
                </a:solidFill>
                <a:latin typeface="+mj-lt"/>
              </a:rPr>
              <a:t> (2)</a:t>
            </a:r>
            <a:r>
              <a:rPr lang="en-US" altLang="ja-JP" sz="1600" b="1" dirty="0" smtClean="0">
                <a:solidFill>
                  <a:srgbClr val="000000"/>
                </a:solidFill>
                <a:latin typeface="+mj-lt"/>
              </a:rPr>
              <a:t> (</a:t>
            </a:r>
            <a:r>
              <a:rPr lang="en-US" altLang="ja-JP" b="1" dirty="0" smtClean="0">
                <a:solidFill>
                  <a:srgbClr val="FF0000"/>
                </a:solidFill>
                <a:latin typeface="+mj-lt"/>
              </a:rPr>
              <a:t>future</a:t>
            </a:r>
            <a:r>
              <a:rPr lang="en-US" altLang="ja-JP" sz="1600" b="1" dirty="0" smtClean="0">
                <a:solidFill>
                  <a:srgbClr val="000000"/>
                </a:solidFill>
                <a:latin typeface="+mj-lt"/>
              </a:rPr>
              <a:t> disc. rate controlled) </a:t>
            </a:r>
            <a:endParaRPr lang="ja-JP" altLang="en-US" sz="1600" dirty="0">
              <a:latin typeface="+mj-lt"/>
            </a:endParaRPr>
          </a:p>
        </p:txBody>
      </p:sp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03064368"/>
              </p:ext>
            </p:extLst>
          </p:nvPr>
        </p:nvGraphicFramePr>
        <p:xfrm>
          <a:off x="251520" y="2783721"/>
          <a:ext cx="8496946" cy="1581150"/>
        </p:xfrm>
        <a:graphic>
          <a:graphicData uri="http://schemas.openxmlformats.org/drawingml/2006/table">
            <a:tbl>
              <a:tblPr/>
              <a:tblGrid>
                <a:gridCol w="1508803"/>
                <a:gridCol w="1191160"/>
                <a:gridCol w="1429392"/>
                <a:gridCol w="1429392"/>
                <a:gridCol w="1588214"/>
                <a:gridCol w="1349985"/>
              </a:tblGrid>
              <a:tr h="165489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1300" b="1" i="0" u="none" strike="noStrike" dirty="0">
                          <a:solidFill>
                            <a:srgbClr val="FF0000"/>
                          </a:solidFill>
                          <a:latin typeface="+mj-lt"/>
                        </a:rPr>
                        <a:t>Hyperbolic Preference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FF0000"/>
                          </a:solidFill>
                          <a:latin typeface="+mj-lt"/>
                        </a:rPr>
                        <a:t>0.0477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FF0000"/>
                          </a:solidFill>
                          <a:latin typeface="+mj-lt"/>
                        </a:rPr>
                        <a:t>-0.0263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FF0000"/>
                          </a:solidFill>
                          <a:latin typeface="+mj-lt"/>
                        </a:rPr>
                        <a:t>0.0854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FF0000"/>
                          </a:solidFill>
                          <a:latin typeface="+mj-lt"/>
                        </a:rPr>
                        <a:t>-0.0406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FF0000"/>
                          </a:solidFill>
                          <a:latin typeface="+mj-lt"/>
                        </a:rPr>
                        <a:t>0.132**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209729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FF0000"/>
                          </a:solidFill>
                          <a:latin typeface="+mj-lt"/>
                        </a:rPr>
                        <a:t>(1.00)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FF0000"/>
                          </a:solidFill>
                          <a:latin typeface="+mj-lt"/>
                        </a:rPr>
                        <a:t>(-0.99)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FF0000"/>
                          </a:solidFill>
                          <a:latin typeface="+mj-lt"/>
                        </a:rPr>
                        <a:t>(1.38)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FF0000"/>
                          </a:solidFill>
                          <a:latin typeface="+mj-lt"/>
                        </a:rPr>
                        <a:t>(-1.35)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FF0000"/>
                          </a:solidFill>
                          <a:latin typeface="+mj-lt"/>
                        </a:rPr>
                        <a:t>(2.33)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65489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13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Patient </a:t>
                      </a:r>
                      <a:r>
                        <a:rPr lang="en-GB" sz="13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Preference</a:t>
                      </a:r>
                    </a:p>
                    <a:p>
                      <a:pPr algn="ctr" fontAlgn="b"/>
                      <a:endParaRPr lang="en-GB" sz="1300" b="1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0.0844*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0.00618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-0.0282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0.0525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-0.0117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5489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(1.70)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(0.21)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(-0.52)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(1.32)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(-0.22)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5489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smtClean="0">
                          <a:solidFill>
                            <a:srgbClr val="FF0000"/>
                          </a:solidFill>
                          <a:latin typeface="+mj-lt"/>
                        </a:rPr>
                        <a:t>Current </a:t>
                      </a:r>
                      <a:r>
                        <a:rPr lang="en-US" sz="1200" b="1" i="0" u="none" strike="noStrike" dirty="0">
                          <a:solidFill>
                            <a:srgbClr val="FF0000"/>
                          </a:solidFill>
                          <a:latin typeface="+mj-lt"/>
                        </a:rPr>
                        <a:t>Disc. Rate, Med. Discounter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0.0608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0.0124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0.0147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0.0634*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-0.0323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5489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(1.22)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(0.38)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(0.25)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(1.86)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(-0.61)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5489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smtClean="0">
                          <a:solidFill>
                            <a:srgbClr val="FF0000"/>
                          </a:solidFill>
                          <a:latin typeface="+mj-lt"/>
                        </a:rPr>
                        <a:t>Current </a:t>
                      </a:r>
                      <a:r>
                        <a:rPr lang="en-US" sz="1200" b="1" i="0" u="none" strike="noStrike" dirty="0">
                          <a:solidFill>
                            <a:srgbClr val="FF0000"/>
                          </a:solidFill>
                          <a:latin typeface="+mj-lt"/>
                        </a:rPr>
                        <a:t>Disc. Rate, Low Discounter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0.0238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0.00481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0.00567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0.0113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-0.0517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65489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(0.46)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(0.15)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(0.09)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(0.36)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(-0.94)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</a:tbl>
          </a:graphicData>
        </a:graphic>
      </p:graphicFrame>
      <p:sp>
        <p:nvSpPr>
          <p:cNvPr id="13" name="正方形/長方形 12"/>
          <p:cNvSpPr/>
          <p:nvPr/>
        </p:nvSpPr>
        <p:spPr>
          <a:xfrm>
            <a:off x="251523" y="2492896"/>
            <a:ext cx="4968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b="1" dirty="0" err="1" smtClean="0">
                <a:solidFill>
                  <a:srgbClr val="FF0000"/>
                </a:solidFill>
                <a:latin typeface="+mj-lt"/>
              </a:rPr>
              <a:t>Eq</a:t>
            </a:r>
            <a:r>
              <a:rPr lang="en-US" altLang="ja-JP" sz="1600" b="1" dirty="0" smtClean="0">
                <a:solidFill>
                  <a:srgbClr val="FF0000"/>
                </a:solidFill>
                <a:latin typeface="+mj-lt"/>
              </a:rPr>
              <a:t> (1)</a:t>
            </a:r>
            <a:r>
              <a:rPr lang="en-US" altLang="ja-JP" sz="1600" b="1" dirty="0" smtClean="0">
                <a:solidFill>
                  <a:srgbClr val="000000"/>
                </a:solidFill>
                <a:latin typeface="+mj-lt"/>
              </a:rPr>
              <a:t> (</a:t>
            </a:r>
            <a:r>
              <a:rPr lang="en-US" altLang="ja-JP" b="1" dirty="0" smtClean="0">
                <a:solidFill>
                  <a:srgbClr val="FF0000"/>
                </a:solidFill>
                <a:latin typeface="+mj-lt"/>
              </a:rPr>
              <a:t>current</a:t>
            </a:r>
            <a:r>
              <a:rPr lang="en-US" altLang="ja-JP" b="1" dirty="0" smtClean="0">
                <a:solidFill>
                  <a:srgbClr val="000000"/>
                </a:solidFill>
                <a:latin typeface="+mj-lt"/>
              </a:rPr>
              <a:t> </a:t>
            </a:r>
            <a:r>
              <a:rPr lang="en-US" altLang="ja-JP" sz="1600" b="1" dirty="0" smtClean="0">
                <a:solidFill>
                  <a:srgbClr val="000000"/>
                </a:solidFill>
                <a:latin typeface="+mj-lt"/>
              </a:rPr>
              <a:t>disc. rate controlled)</a:t>
            </a:r>
            <a:endParaRPr lang="ja-JP" altLang="en-US" sz="16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57167-F415-4C48-9227-35616023A008}" type="slidenum">
              <a:rPr lang="en-US" altLang="ja-JP" smtClean="0"/>
              <a:pPr/>
              <a:t>3</a:t>
            </a:fld>
            <a:endParaRPr lang="en-US" altLang="ja-JP"/>
          </a:p>
        </p:txBody>
      </p:sp>
      <p:sp>
        <p:nvSpPr>
          <p:cNvPr id="4" name="タイトル 1"/>
          <p:cNvSpPr txBox="1">
            <a:spLocks/>
          </p:cNvSpPr>
          <p:nvPr/>
        </p:nvSpPr>
        <p:spPr bwMode="auto">
          <a:xfrm>
            <a:off x="277688" y="116632"/>
            <a:ext cx="8686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n-US" altLang="ja-JP" sz="3600" b="1" dirty="0" smtClean="0"/>
              <a:t>ATM </a:t>
            </a:r>
            <a:r>
              <a:rPr lang="en-US" altLang="ja-JP" sz="3600" b="1" i="1" dirty="0" err="1" smtClean="0"/>
              <a:t>sangla</a:t>
            </a:r>
            <a:r>
              <a:rPr lang="ja-JP" altLang="en-US" sz="3600" b="1" dirty="0" smtClean="0"/>
              <a:t> </a:t>
            </a:r>
            <a:r>
              <a:rPr lang="en-US" altLang="ja-JP" sz="3600" b="1" dirty="0" smtClean="0"/>
              <a:t>(debit card pawning) as an </a:t>
            </a:r>
            <a:r>
              <a:rPr lang="en-US" altLang="ja-JP" sz="3600" b="1" dirty="0" smtClean="0">
                <a:solidFill>
                  <a:srgbClr val="FF0000"/>
                </a:solidFill>
              </a:rPr>
              <a:t>induced institutional innovation </a:t>
            </a:r>
            <a:r>
              <a:rPr lang="en-US" altLang="ja-JP" sz="3600" b="1" dirty="0" smtClean="0"/>
              <a:t>1</a:t>
            </a:r>
            <a:endParaRPr kumimoji="1" lang="ja-JP" altLang="en-US" sz="36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コンテンツ プレースホルダ 2"/>
          <p:cNvSpPr txBox="1">
            <a:spLocks/>
          </p:cNvSpPr>
          <p:nvPr/>
        </p:nvSpPr>
        <p:spPr bwMode="auto">
          <a:xfrm>
            <a:off x="277688" y="1412057"/>
            <a:ext cx="8928992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Wingdings" pitchFamily="2" charset="2"/>
              <a:buChar char=""/>
            </a:pPr>
            <a:r>
              <a:rPr lang="en-US" altLang="ja-JP" sz="2400" dirty="0" smtClean="0">
                <a:solidFill>
                  <a:srgbClr val="FF0000"/>
                </a:solidFill>
              </a:rPr>
              <a:t>What is ATM </a:t>
            </a:r>
            <a:r>
              <a:rPr lang="en-US" altLang="ja-JP" sz="2400" i="1" dirty="0" err="1" smtClean="0">
                <a:solidFill>
                  <a:srgbClr val="FF0000"/>
                </a:solidFill>
              </a:rPr>
              <a:t>sangla</a:t>
            </a:r>
            <a:r>
              <a:rPr lang="en-US" altLang="ja-JP" sz="2400" dirty="0" smtClean="0">
                <a:solidFill>
                  <a:srgbClr val="FF0000"/>
                </a:solidFill>
              </a:rPr>
              <a:t> (pawning)?</a:t>
            </a:r>
            <a:r>
              <a:rPr lang="en-US" altLang="ja-JP" sz="2400" dirty="0" smtClean="0"/>
              <a:t>: informal lending with debit card (ATM card) for salary deposit as collateral </a:t>
            </a:r>
          </a:p>
          <a:p>
            <a:endParaRPr lang="en-US" altLang="ja-JP" sz="1600" dirty="0" smtClean="0"/>
          </a:p>
          <a:p>
            <a:pPr>
              <a:buFont typeface="Wingdings" pitchFamily="2" charset="2"/>
              <a:buChar char=""/>
            </a:pPr>
            <a:r>
              <a:rPr lang="en-US" altLang="ja-JP" sz="2400" dirty="0" smtClean="0">
                <a:solidFill>
                  <a:srgbClr val="FF0000"/>
                </a:solidFill>
              </a:rPr>
              <a:t>Informal lending </a:t>
            </a:r>
            <a:r>
              <a:rPr lang="en-US" altLang="ja-JP" sz="2400" dirty="0" smtClean="0"/>
              <a:t>is very common &amp; expanding in the Philippines </a:t>
            </a:r>
          </a:p>
        </p:txBody>
      </p:sp>
      <p:pic>
        <p:nvPicPr>
          <p:cNvPr id="2052" name="Picture 4" descr="C:\Users\nfuwa1\Desktop\long-queu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2924944"/>
            <a:ext cx="6012132" cy="3960440"/>
          </a:xfrm>
          <a:prstGeom prst="rect">
            <a:avLst/>
          </a:prstGeom>
          <a:noFill/>
        </p:spPr>
      </p:pic>
      <p:pic>
        <p:nvPicPr>
          <p:cNvPr id="2051" name="Picture 3" descr="C:\Users\nfuwa1\Desktop\atm-6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2924944"/>
            <a:ext cx="3132348" cy="20882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57167-F415-4C48-9227-35616023A008}" type="slidenum">
              <a:rPr lang="en-US" altLang="ja-JP" smtClean="0"/>
              <a:pPr/>
              <a:t>30</a:t>
            </a:fld>
            <a:endParaRPr lang="en-US" altLang="ja-JP"/>
          </a:p>
        </p:txBody>
      </p:sp>
      <p:sp>
        <p:nvSpPr>
          <p:cNvPr id="4" name="タイトル 1"/>
          <p:cNvSpPr txBox="1">
            <a:spLocks/>
          </p:cNvSpPr>
          <p:nvPr/>
        </p:nvSpPr>
        <p:spPr bwMode="auto">
          <a:xfrm>
            <a:off x="107504" y="44624"/>
            <a:ext cx="8712968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n-US" altLang="ja-JP" sz="2800" b="1" dirty="0" smtClean="0"/>
              <a:t>Reduced Form Equation with </a:t>
            </a:r>
            <a:r>
              <a:rPr lang="en-US" altLang="ja-JP" sz="2800" b="1" u="sng" dirty="0" smtClean="0">
                <a:solidFill>
                  <a:srgbClr val="FF0000"/>
                </a:solidFill>
              </a:rPr>
              <a:t>future (</a:t>
            </a:r>
            <a:r>
              <a:rPr lang="en-US" altLang="ja-JP" sz="2800" b="1" u="sng" dirty="0" err="1" smtClean="0">
                <a:solidFill>
                  <a:srgbClr val="FF0000"/>
                </a:solidFill>
              </a:rPr>
              <a:t>eq</a:t>
            </a:r>
            <a:r>
              <a:rPr lang="en-US" altLang="ja-JP" sz="2800" b="1" u="sng" dirty="0" smtClean="0">
                <a:solidFill>
                  <a:srgbClr val="FF0000"/>
                </a:solidFill>
              </a:rPr>
              <a:t> (2)) vs. current (</a:t>
            </a:r>
            <a:r>
              <a:rPr lang="en-US" altLang="ja-JP" sz="2800" b="1" u="sng" dirty="0" err="1" smtClean="0">
                <a:solidFill>
                  <a:srgbClr val="FF0000"/>
                </a:solidFill>
              </a:rPr>
              <a:t>eq</a:t>
            </a:r>
            <a:r>
              <a:rPr lang="en-US" altLang="ja-JP" sz="2800" b="1" u="sng" dirty="0" smtClean="0">
                <a:solidFill>
                  <a:srgbClr val="FF0000"/>
                </a:solidFill>
              </a:rPr>
              <a:t> (3))</a:t>
            </a:r>
            <a:r>
              <a:rPr lang="en-US" altLang="ja-JP" sz="2800" b="1" dirty="0" smtClean="0"/>
              <a:t> discount rates controlled 2 (OLS)</a:t>
            </a:r>
            <a:endParaRPr kumimoji="1" lang="ja-JP" altLang="en-US" sz="28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0" y="52292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graphicFrame>
        <p:nvGraphicFramePr>
          <p:cNvPr id="8" name="表 7"/>
          <p:cNvGraphicFramePr>
            <a:graphicFrameLocks noGrp="1"/>
          </p:cNvGraphicFramePr>
          <p:nvPr/>
        </p:nvGraphicFramePr>
        <p:xfrm>
          <a:off x="251520" y="980728"/>
          <a:ext cx="8424934" cy="1520190"/>
        </p:xfrm>
        <a:graphic>
          <a:graphicData uri="http://schemas.openxmlformats.org/drawingml/2006/table">
            <a:tbl>
              <a:tblPr/>
              <a:tblGrid>
                <a:gridCol w="1503140"/>
                <a:gridCol w="1186689"/>
                <a:gridCol w="1424027"/>
                <a:gridCol w="1424027"/>
                <a:gridCol w="1598997"/>
                <a:gridCol w="1288054"/>
              </a:tblGrid>
              <a:tr h="246864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altLang="ja-JP" sz="1800" b="1" i="0" u="none" strike="noStrike" dirty="0" err="1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Eq</a:t>
                      </a:r>
                      <a:r>
                        <a:rPr lang="en-US" altLang="ja-JP" sz="1800" b="1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 (1)</a:t>
                      </a:r>
                      <a:r>
                        <a:rPr lang="ja-JP" altLang="en-US" sz="160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　</a:t>
                      </a:r>
                      <a:endParaRPr lang="en-US" altLang="ja-JP" sz="1600" b="1" i="0" u="none" strike="noStrike" dirty="0" smtClean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800" b="1" i="0" u="none" strike="noStrike" dirty="0" smtClean="0">
                          <a:solidFill>
                            <a:srgbClr val="FF0000"/>
                          </a:solidFill>
                          <a:latin typeface="ＭＳ Ｐゴシック"/>
                        </a:rPr>
                        <a:t>Dep. </a:t>
                      </a:r>
                      <a:r>
                        <a:rPr lang="en-US" altLang="ja-JP" sz="1800" b="1" i="0" u="none" strike="noStrike" dirty="0" err="1" smtClean="0">
                          <a:solidFill>
                            <a:srgbClr val="FF0000"/>
                          </a:solidFill>
                          <a:latin typeface="ＭＳ Ｐゴシック"/>
                        </a:rPr>
                        <a:t>Var</a:t>
                      </a:r>
                      <a:r>
                        <a:rPr lang="en-US" altLang="ja-JP" sz="1800" b="1" i="0" u="none" strike="noStrike" dirty="0" smtClean="0">
                          <a:solidFill>
                            <a:srgbClr val="FF0000"/>
                          </a:solidFill>
                          <a:latin typeface="ＭＳ Ｐゴシック"/>
                        </a:rPr>
                        <a:t> = Outstanding loan balance (in pesos) with: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379409">
                <a:tc vMerge="1">
                  <a:txBody>
                    <a:bodyPr/>
                    <a:lstStyle/>
                    <a:p>
                      <a:pPr algn="ctr" fontAlgn="b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ATM </a:t>
                      </a:r>
                      <a:r>
                        <a:rPr lang="en-GB" sz="1400" b="1" i="0" u="none" strike="noStrike" dirty="0" err="1">
                          <a:solidFill>
                            <a:srgbClr val="000000"/>
                          </a:solidFill>
                          <a:latin typeface="ＭＳ Ｐゴシック"/>
                        </a:rPr>
                        <a:t>Sangla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banks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, 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Coops 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NGOs 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&amp; 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MFI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Gov’ </a:t>
                      </a:r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FIs (SSS/</a:t>
                      </a:r>
                      <a:r>
                        <a:rPr lang="en-GB" sz="1400" b="1" i="0" u="none" strike="noStrike" dirty="0" err="1">
                          <a:solidFill>
                            <a:srgbClr val="000000"/>
                          </a:solidFill>
                          <a:latin typeface="ＭＳ Ｐゴシック"/>
                        </a:rPr>
                        <a:t>Pag-ibig</a:t>
                      </a:r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Pawnshop/private </a:t>
                      </a:r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Money Lender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 err="1">
                          <a:solidFill>
                            <a:srgbClr val="000000"/>
                          </a:solidFill>
                          <a:latin typeface="ＭＳ Ｐゴシック"/>
                        </a:rPr>
                        <a:t>Rels</a:t>
                      </a:r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/Friends/ </a:t>
                      </a:r>
                      <a:r>
                        <a:rPr lang="en-GB" sz="1400" b="1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Others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7338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rgbClr val="FF0000"/>
                          </a:solidFill>
                          <a:latin typeface="ＭＳ Ｐゴシック"/>
                        </a:rPr>
                        <a:t>Hyperbolic Preference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1" i="0" u="none" strike="noStrike" dirty="0">
                          <a:solidFill>
                            <a:srgbClr val="FF0000"/>
                          </a:solidFill>
                          <a:latin typeface="ＭＳ Ｐゴシック"/>
                        </a:rPr>
                        <a:t>1.591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1" i="0" u="none" strike="noStrike">
                          <a:solidFill>
                            <a:srgbClr val="FF0000"/>
                          </a:solidFill>
                          <a:latin typeface="ＭＳ Ｐゴシック"/>
                        </a:rPr>
                        <a:t>-0.627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1" i="0" u="none" strike="noStrike">
                          <a:solidFill>
                            <a:srgbClr val="FF0000"/>
                          </a:solidFill>
                          <a:latin typeface="ＭＳ Ｐゴシック"/>
                        </a:rPr>
                        <a:t>10.43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1" i="0" u="none" strike="noStrike">
                          <a:solidFill>
                            <a:srgbClr val="FF0000"/>
                          </a:solidFill>
                          <a:latin typeface="ＭＳ Ｐゴシック"/>
                        </a:rPr>
                        <a:t>0.0744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1" i="0" u="none" strike="noStrike">
                          <a:solidFill>
                            <a:srgbClr val="FF0000"/>
                          </a:solidFill>
                          <a:latin typeface="ＭＳ Ｐゴシック"/>
                        </a:rPr>
                        <a:t>0.502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21207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1" i="0" u="none" strike="noStrike" dirty="0">
                          <a:solidFill>
                            <a:srgbClr val="FF0000"/>
                          </a:solidFill>
                          <a:latin typeface="ＭＳ Ｐゴシック"/>
                        </a:rPr>
                        <a:t>(1.53)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1" i="0" u="none" strike="noStrike">
                          <a:solidFill>
                            <a:srgbClr val="FF0000"/>
                          </a:solidFill>
                          <a:latin typeface="ＭＳ Ｐゴシック"/>
                        </a:rPr>
                        <a:t>(-0.83)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1" i="0" u="none" strike="noStrike">
                          <a:solidFill>
                            <a:srgbClr val="FF0000"/>
                          </a:solidFill>
                          <a:latin typeface="ＭＳ Ｐゴシック"/>
                        </a:rPr>
                        <a:t>(0.66)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1" i="0" u="none" strike="noStrike">
                          <a:solidFill>
                            <a:srgbClr val="FF0000"/>
                          </a:solidFill>
                          <a:latin typeface="ＭＳ Ｐゴシック"/>
                        </a:rPr>
                        <a:t>(0.16)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1" i="0" u="none" strike="noStrike" dirty="0">
                          <a:solidFill>
                            <a:srgbClr val="FF0000"/>
                          </a:solidFill>
                          <a:latin typeface="ＭＳ Ｐゴシック"/>
                        </a:rPr>
                        <a:t>(0.44)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67338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Patient Preference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1.691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0.130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-21.96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1.697*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-1.568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7338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(1.47)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(0.13)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(-1.22)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(1.66)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(-1.36)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9" name="テキスト ボックス 8"/>
          <p:cNvSpPr txBox="1"/>
          <p:nvPr/>
        </p:nvSpPr>
        <p:spPr>
          <a:xfrm>
            <a:off x="251520" y="6279703"/>
            <a:ext cx="8892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b="1" dirty="0" smtClean="0"/>
              <a:t>Additional covariates: age, age-sq, female, married, number of children, living with parents, regular employee, salary, college level, vocational level, rejected for a loan, live in hometown, firm dummy, number of years employed</a:t>
            </a:r>
            <a:endParaRPr kumimoji="1" lang="ja-JP" altLang="en-US" sz="1200" b="1" dirty="0"/>
          </a:p>
        </p:txBody>
      </p:sp>
      <p:graphicFrame>
        <p:nvGraphicFramePr>
          <p:cNvPr id="10" name="表 9"/>
          <p:cNvGraphicFramePr>
            <a:graphicFrameLocks noGrp="1"/>
          </p:cNvGraphicFramePr>
          <p:nvPr/>
        </p:nvGraphicFramePr>
        <p:xfrm>
          <a:off x="251517" y="4718645"/>
          <a:ext cx="8496946" cy="1590675"/>
        </p:xfrm>
        <a:graphic>
          <a:graphicData uri="http://schemas.openxmlformats.org/drawingml/2006/table">
            <a:tbl>
              <a:tblPr/>
              <a:tblGrid>
                <a:gridCol w="1508803"/>
                <a:gridCol w="1191160"/>
                <a:gridCol w="1429392"/>
                <a:gridCol w="1429392"/>
                <a:gridCol w="1588214"/>
                <a:gridCol w="1349985"/>
              </a:tblGrid>
              <a:tr h="165489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rgbClr val="FF0000"/>
                          </a:solidFill>
                          <a:latin typeface="ＭＳ Ｐゴシック"/>
                        </a:rPr>
                        <a:t>Hyperbolic Preference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FF0000"/>
                          </a:solidFill>
                          <a:latin typeface="ＭＳ Ｐゴシック"/>
                        </a:rPr>
                        <a:t>1.603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FF0000"/>
                          </a:solidFill>
                          <a:latin typeface="ＭＳ Ｐゴシック"/>
                        </a:rPr>
                        <a:t>0.642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FF0000"/>
                          </a:solidFill>
                          <a:latin typeface="ＭＳ Ｐゴシック"/>
                        </a:rPr>
                        <a:t>21.01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FF0000"/>
                          </a:solidFill>
                          <a:latin typeface="ＭＳ Ｐゴシック"/>
                        </a:rPr>
                        <a:t>0.283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FF0000"/>
                          </a:solidFill>
                          <a:latin typeface="ＭＳ Ｐゴシック"/>
                        </a:rPr>
                        <a:t>0.593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209729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FF0000"/>
                          </a:solidFill>
                          <a:latin typeface="ＭＳ Ｐゴシック"/>
                        </a:rPr>
                        <a:t>(1.45)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FF0000"/>
                          </a:solidFill>
                          <a:latin typeface="ＭＳ Ｐゴシック"/>
                        </a:rPr>
                        <a:t>(0.63)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FF0000"/>
                          </a:solidFill>
                          <a:latin typeface="ＭＳ Ｐゴシック"/>
                        </a:rPr>
                        <a:t>(1.22)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FF0000"/>
                          </a:solidFill>
                          <a:latin typeface="ＭＳ Ｐゴシック"/>
                        </a:rPr>
                        <a:t>(0.58)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FF0000"/>
                          </a:solidFill>
                          <a:latin typeface="ＭＳ Ｐゴシック"/>
                        </a:rPr>
                        <a:t>(0.52)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65489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Patient Preference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1.644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-1.641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-36.11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1.334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-1.539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5489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(1.35)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(-0.61)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(-1.32)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(1.20)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(-1.08)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5489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FF0000"/>
                          </a:solidFill>
                          <a:latin typeface="ＭＳ Ｐゴシック"/>
                        </a:rPr>
                        <a:t>Future Disc. Rate, Med. Discounter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0.0746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4.184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34.17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0.770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0.124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5489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(0.07)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(0.94)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(1.06)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(1.09)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(0.09)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5489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FF0000"/>
                          </a:solidFill>
                          <a:latin typeface="ＭＳ Ｐゴシック"/>
                        </a:rPr>
                        <a:t>Future Disc. Rate, Low Discounter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0.352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1.497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5.367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1.073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-1.671**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65489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(0.32)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(0.93)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(0.25)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(1.64)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(-2.04)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</a:tbl>
          </a:graphicData>
        </a:graphic>
      </p:graphicFrame>
      <p:sp>
        <p:nvSpPr>
          <p:cNvPr id="11" name="正方形/長方形 10"/>
          <p:cNvSpPr/>
          <p:nvPr/>
        </p:nvSpPr>
        <p:spPr>
          <a:xfrm>
            <a:off x="251520" y="4437112"/>
            <a:ext cx="4968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b="1" dirty="0" err="1" smtClean="0">
                <a:solidFill>
                  <a:srgbClr val="000000"/>
                </a:solidFill>
                <a:latin typeface="ＭＳ Ｐゴシック"/>
              </a:rPr>
              <a:t>Eq</a:t>
            </a:r>
            <a:r>
              <a:rPr lang="en-US" altLang="ja-JP" sz="1600" b="1" dirty="0" smtClean="0">
                <a:solidFill>
                  <a:srgbClr val="000000"/>
                </a:solidFill>
                <a:latin typeface="ＭＳ Ｐゴシック"/>
              </a:rPr>
              <a:t> (3) (</a:t>
            </a:r>
            <a:r>
              <a:rPr lang="en-US" altLang="ja-JP" b="1" dirty="0" smtClean="0">
                <a:solidFill>
                  <a:srgbClr val="FF0000"/>
                </a:solidFill>
                <a:latin typeface="ＭＳ Ｐゴシック"/>
              </a:rPr>
              <a:t>future</a:t>
            </a:r>
            <a:r>
              <a:rPr lang="en-US" altLang="ja-JP" sz="1600" b="1" dirty="0" smtClean="0">
                <a:solidFill>
                  <a:srgbClr val="000000"/>
                </a:solidFill>
                <a:latin typeface="ＭＳ Ｐゴシック"/>
              </a:rPr>
              <a:t> disc. Rate controlled) </a:t>
            </a:r>
            <a:endParaRPr lang="ja-JP" altLang="en-US" sz="1600" dirty="0"/>
          </a:p>
        </p:txBody>
      </p:sp>
      <p:graphicFrame>
        <p:nvGraphicFramePr>
          <p:cNvPr id="12" name="表 11"/>
          <p:cNvGraphicFramePr>
            <a:graphicFrameLocks noGrp="1"/>
          </p:cNvGraphicFramePr>
          <p:nvPr/>
        </p:nvGraphicFramePr>
        <p:xfrm>
          <a:off x="251520" y="2855729"/>
          <a:ext cx="8496946" cy="1590675"/>
        </p:xfrm>
        <a:graphic>
          <a:graphicData uri="http://schemas.openxmlformats.org/drawingml/2006/table">
            <a:tbl>
              <a:tblPr/>
              <a:tblGrid>
                <a:gridCol w="1508803"/>
                <a:gridCol w="1191160"/>
                <a:gridCol w="1429392"/>
                <a:gridCol w="1429392"/>
                <a:gridCol w="1588214"/>
                <a:gridCol w="1349985"/>
              </a:tblGrid>
              <a:tr h="165489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rgbClr val="FF0000"/>
                          </a:solidFill>
                          <a:latin typeface="ＭＳ Ｐゴシック"/>
                        </a:rPr>
                        <a:t>Hyperbolic Preference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FF0000"/>
                          </a:solidFill>
                          <a:latin typeface="ＭＳ Ｐゴシック"/>
                        </a:rPr>
                        <a:t>1.180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FF0000"/>
                          </a:solidFill>
                          <a:latin typeface="ＭＳ Ｐゴシック"/>
                        </a:rPr>
                        <a:t>-2.214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FF0000"/>
                          </a:solidFill>
                          <a:latin typeface="ＭＳ Ｐゴシック"/>
                        </a:rPr>
                        <a:t>-4.240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FF0000"/>
                          </a:solidFill>
                          <a:latin typeface="ＭＳ Ｐゴシック"/>
                        </a:rPr>
                        <a:t>-0.337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FF0000"/>
                          </a:solidFill>
                          <a:latin typeface="ＭＳ Ｐゴシック"/>
                        </a:rPr>
                        <a:t>0.261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209729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FF0000"/>
                          </a:solidFill>
                          <a:latin typeface="ＭＳ Ｐゴシック"/>
                        </a:rPr>
                        <a:t>(1.13)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FF0000"/>
                          </a:solidFill>
                          <a:latin typeface="ＭＳ Ｐゴシック"/>
                        </a:rPr>
                        <a:t>(-0.96)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FF0000"/>
                          </a:solidFill>
                          <a:latin typeface="ＭＳ Ｐゴシック"/>
                        </a:rPr>
                        <a:t>(-0.24)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FF0000"/>
                          </a:solidFill>
                          <a:latin typeface="ＭＳ Ｐゴシック"/>
                        </a:rPr>
                        <a:t>(-0.64)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FF0000"/>
                          </a:solidFill>
                          <a:latin typeface="ＭＳ Ｐゴシック"/>
                        </a:rPr>
                        <a:t>(0.21)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65489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Patient Preference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1.653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-0.143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-24.83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1.653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-1.560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5489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(1.46)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(-0.11)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(-1.31)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(1.63)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(-1.35)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5489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FF0000"/>
                          </a:solidFill>
                          <a:latin typeface="ＭＳ Ｐゴシック"/>
                        </a:rPr>
                        <a:t>Future Disc. Rate, Med. Discounter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0.972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3.458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31.16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0.958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0.642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5489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(0.96)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(0.92)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(1.45)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(1.33)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(0.57)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5489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FF0000"/>
                          </a:solidFill>
                          <a:latin typeface="ＭＳ Ｐゴシック"/>
                        </a:rPr>
                        <a:t>Future Disc. Rate, Low Discounter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-0.364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2.483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33.41*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-0.158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-1.136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65489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(-0.34)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(0.95)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(1.66)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(-0.27)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(-1.29)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</a:tbl>
          </a:graphicData>
        </a:graphic>
      </p:graphicFrame>
      <p:sp>
        <p:nvSpPr>
          <p:cNvPr id="13" name="正方形/長方形 12"/>
          <p:cNvSpPr/>
          <p:nvPr/>
        </p:nvSpPr>
        <p:spPr>
          <a:xfrm>
            <a:off x="251523" y="2564904"/>
            <a:ext cx="4968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b="1" dirty="0" err="1" smtClean="0">
                <a:solidFill>
                  <a:srgbClr val="000000"/>
                </a:solidFill>
                <a:latin typeface="ＭＳ Ｐゴシック"/>
              </a:rPr>
              <a:t>Eq</a:t>
            </a:r>
            <a:r>
              <a:rPr lang="en-US" altLang="ja-JP" sz="1600" b="1" dirty="0" smtClean="0">
                <a:solidFill>
                  <a:srgbClr val="000000"/>
                </a:solidFill>
                <a:latin typeface="ＭＳ Ｐゴシック"/>
              </a:rPr>
              <a:t> (2) (</a:t>
            </a:r>
            <a:r>
              <a:rPr lang="en-US" altLang="ja-JP" b="1" dirty="0" smtClean="0">
                <a:solidFill>
                  <a:srgbClr val="FF0000"/>
                </a:solidFill>
                <a:latin typeface="ＭＳ Ｐゴシック"/>
              </a:rPr>
              <a:t>current</a:t>
            </a:r>
            <a:r>
              <a:rPr lang="en-US" altLang="ja-JP" b="1" dirty="0" smtClean="0">
                <a:solidFill>
                  <a:srgbClr val="000000"/>
                </a:solidFill>
                <a:latin typeface="ＭＳ Ｐゴシック"/>
              </a:rPr>
              <a:t> </a:t>
            </a:r>
            <a:r>
              <a:rPr lang="en-US" altLang="ja-JP" sz="1600" b="1" dirty="0" smtClean="0">
                <a:solidFill>
                  <a:srgbClr val="000000"/>
                </a:solidFill>
                <a:latin typeface="ＭＳ Ｐゴシック"/>
              </a:rPr>
              <a:t>disc. Rate controlled)</a:t>
            </a:r>
            <a:endParaRPr lang="ja-JP" alt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57167-F415-4C48-9227-35616023A008}" type="slidenum">
              <a:rPr lang="en-US" altLang="ja-JP" smtClean="0"/>
              <a:pPr/>
              <a:t>31</a:t>
            </a:fld>
            <a:endParaRPr lang="en-US" altLang="ja-JP"/>
          </a:p>
        </p:txBody>
      </p:sp>
      <p:sp>
        <p:nvSpPr>
          <p:cNvPr id="4" name="タイトル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kumimoji="1" lang="en-US" altLang="ja-JP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Outline</a:t>
            </a:r>
            <a:endParaRPr kumimoji="1" lang="ja-JP" altLang="en-US" sz="36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コンテンツ プレースホルダ 2"/>
          <p:cNvSpPr txBox="1">
            <a:spLocks/>
          </p:cNvSpPr>
          <p:nvPr/>
        </p:nvSpPr>
        <p:spPr bwMode="auto">
          <a:xfrm>
            <a:off x="251520" y="1412776"/>
            <a:ext cx="8892480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Wingdings" pitchFamily="2" charset="2"/>
              <a:buChar char=""/>
            </a:pPr>
            <a:r>
              <a:rPr lang="en-US" altLang="ja-JP" sz="2600" i="1" dirty="0" smtClean="0">
                <a:solidFill>
                  <a:srgbClr val="FF0000"/>
                </a:solidFill>
              </a:rPr>
              <a:t>ATM </a:t>
            </a:r>
            <a:r>
              <a:rPr lang="en-US" altLang="ja-JP" sz="2600" i="1" dirty="0" err="1" smtClean="0">
                <a:solidFill>
                  <a:srgbClr val="FF0000"/>
                </a:solidFill>
              </a:rPr>
              <a:t>sangla</a:t>
            </a:r>
            <a:r>
              <a:rPr lang="ja-JP" altLang="en-US" sz="2600" dirty="0" smtClean="0">
                <a:solidFill>
                  <a:srgbClr val="FF0000"/>
                </a:solidFill>
              </a:rPr>
              <a:t> </a:t>
            </a:r>
            <a:r>
              <a:rPr lang="en-US" altLang="ja-JP" sz="2600" dirty="0" smtClean="0">
                <a:solidFill>
                  <a:srgbClr val="FF0000"/>
                </a:solidFill>
              </a:rPr>
              <a:t>(debit card pawning) </a:t>
            </a:r>
            <a:r>
              <a:rPr lang="en-US" altLang="ja-JP" sz="2600" dirty="0" smtClean="0"/>
              <a:t>in the Philippines, as an induced institutional innovation</a:t>
            </a:r>
          </a:p>
          <a:p>
            <a:pPr>
              <a:buFont typeface="Wingdings" pitchFamily="2" charset="2"/>
              <a:buChar char=""/>
            </a:pPr>
            <a:endParaRPr lang="en-US" altLang="ja-JP" sz="2600" dirty="0" smtClean="0"/>
          </a:p>
          <a:p>
            <a:pPr>
              <a:buFont typeface="Wingdings" pitchFamily="2" charset="2"/>
              <a:buChar char=""/>
            </a:pPr>
            <a:r>
              <a:rPr lang="en-US" altLang="ja-JP" sz="2600" dirty="0" smtClean="0"/>
              <a:t>Initial </a:t>
            </a:r>
            <a:r>
              <a:rPr lang="en-US" altLang="ja-JP" sz="2600" dirty="0" smtClean="0">
                <a:solidFill>
                  <a:srgbClr val="FF0000"/>
                </a:solidFill>
              </a:rPr>
              <a:t>findings</a:t>
            </a:r>
            <a:r>
              <a:rPr lang="en-US" altLang="ja-JP" sz="2600" dirty="0" smtClean="0"/>
              <a:t> on: </a:t>
            </a:r>
          </a:p>
          <a:p>
            <a:pPr lvl="1">
              <a:buFont typeface="Wingdings" pitchFamily="2" charset="2"/>
              <a:buChar char=""/>
            </a:pPr>
            <a:r>
              <a:rPr lang="en-US" altLang="ja-JP" sz="2400" dirty="0" smtClean="0">
                <a:solidFill>
                  <a:srgbClr val="FF0000"/>
                </a:solidFill>
              </a:rPr>
              <a:t>Description</a:t>
            </a:r>
          </a:p>
          <a:p>
            <a:pPr lvl="1">
              <a:buFont typeface="Wingdings" pitchFamily="2" charset="2"/>
              <a:buChar char=""/>
            </a:pPr>
            <a:r>
              <a:rPr lang="en-US" altLang="ja-JP" sz="2400" dirty="0" smtClean="0">
                <a:solidFill>
                  <a:srgbClr val="FF0000"/>
                </a:solidFill>
              </a:rPr>
              <a:t>hyperbolic discounters </a:t>
            </a:r>
            <a:r>
              <a:rPr lang="en-US" altLang="ja-JP" sz="2400" dirty="0" smtClean="0"/>
              <a:t>and the transactions </a:t>
            </a:r>
          </a:p>
          <a:p>
            <a:pPr lvl="1">
              <a:buFont typeface="Wingdings" pitchFamily="2" charset="2"/>
              <a:buChar char=""/>
            </a:pPr>
            <a:r>
              <a:rPr lang="en-US" altLang="ja-JP" sz="2400" dirty="0" smtClean="0"/>
              <a:t>Are hyperbolic (present-biased) discounters </a:t>
            </a:r>
            <a:r>
              <a:rPr lang="en-US" altLang="ja-JP" sz="2400" dirty="0" smtClean="0">
                <a:solidFill>
                  <a:srgbClr val="FF0000"/>
                </a:solidFill>
              </a:rPr>
              <a:t>naïve or sophisticated</a:t>
            </a:r>
            <a:r>
              <a:rPr lang="en-US" altLang="ja-JP" sz="2400" dirty="0" smtClean="0"/>
              <a:t>?</a:t>
            </a:r>
          </a:p>
          <a:p>
            <a:pPr lvl="1">
              <a:buFont typeface="Wingdings" pitchFamily="2" charset="2"/>
              <a:buChar char=""/>
            </a:pPr>
            <a:r>
              <a:rPr lang="en-US" altLang="ja-JP" sz="2400" dirty="0" smtClean="0">
                <a:solidFill>
                  <a:srgbClr val="FF0000"/>
                </a:solidFill>
              </a:rPr>
              <a:t>‘future biased’ </a:t>
            </a:r>
            <a:r>
              <a:rPr lang="en-US" altLang="ja-JP" sz="2400" dirty="0" smtClean="0"/>
              <a:t>discounters and the transactions</a:t>
            </a:r>
          </a:p>
          <a:p>
            <a:pPr lvl="1">
              <a:buFont typeface="Wingdings" pitchFamily="2" charset="2"/>
              <a:buChar char=""/>
            </a:pPr>
            <a:r>
              <a:rPr lang="en-US" altLang="ja-JP" sz="2400" dirty="0" smtClean="0"/>
              <a:t>hyperbolic discounters and </a:t>
            </a:r>
            <a:r>
              <a:rPr lang="en-US" altLang="ja-JP" sz="2400" dirty="0" smtClean="0">
                <a:solidFill>
                  <a:srgbClr val="FF0000"/>
                </a:solidFill>
              </a:rPr>
              <a:t>consumption</a:t>
            </a:r>
            <a:r>
              <a:rPr lang="en-US" altLang="ja-JP" sz="2400" dirty="0" smtClean="0"/>
              <a:t> behavior</a:t>
            </a:r>
            <a:endParaRPr lang="en-US" altLang="ja-JP" sz="2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57167-F415-4C48-9227-35616023A008}" type="slidenum">
              <a:rPr lang="en-US" altLang="ja-JP" smtClean="0"/>
              <a:pPr/>
              <a:t>32</a:t>
            </a:fld>
            <a:endParaRPr lang="en-US" altLang="ja-JP"/>
          </a:p>
        </p:txBody>
      </p:sp>
      <p:sp>
        <p:nvSpPr>
          <p:cNvPr id="4" name="タイトル 1"/>
          <p:cNvSpPr txBox="1">
            <a:spLocks/>
          </p:cNvSpPr>
          <p:nvPr/>
        </p:nvSpPr>
        <p:spPr bwMode="auto">
          <a:xfrm>
            <a:off x="323528" y="-27384"/>
            <a:ext cx="8229600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PH" altLang="ja-JP" sz="3600" b="1" dirty="0" smtClean="0"/>
              <a:t>Utilization of </a:t>
            </a:r>
            <a:r>
              <a:rPr lang="en-PH" altLang="ja-JP" sz="3600" b="1" i="1" dirty="0" smtClean="0"/>
              <a:t>ATM </a:t>
            </a:r>
            <a:r>
              <a:rPr lang="en-PH" altLang="ja-JP" sz="3600" b="1" i="1" dirty="0" err="1" smtClean="0"/>
              <a:t>Sangla</a:t>
            </a:r>
            <a:r>
              <a:rPr lang="en-PH" altLang="ja-JP" sz="3600" b="1" dirty="0" smtClean="0"/>
              <a:t> 1</a:t>
            </a:r>
            <a:endParaRPr kumimoji="1" lang="ja-JP" altLang="en-US" sz="3600" b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コンテンツ プレースホルダ 2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50000"/>
              <a:buFont typeface="Wingdings" pitchFamily="2" charset="2"/>
              <a:buChar char="l"/>
              <a:tabLst/>
              <a:defRPr/>
            </a:pPr>
            <a:endParaRPr kumimoji="1" lang="ja-JP" altLang="en-US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8" name="表 7"/>
          <p:cNvGraphicFramePr>
            <a:graphicFrameLocks noGrp="1"/>
          </p:cNvGraphicFramePr>
          <p:nvPr/>
        </p:nvGraphicFramePr>
        <p:xfrm>
          <a:off x="179512" y="764704"/>
          <a:ext cx="8748464" cy="5435618"/>
        </p:xfrm>
        <a:graphic>
          <a:graphicData uri="http://schemas.openxmlformats.org/drawingml/2006/table">
            <a:tbl>
              <a:tblPr/>
              <a:tblGrid>
                <a:gridCol w="2660065"/>
                <a:gridCol w="6088399"/>
              </a:tblGrid>
              <a:tr h="2360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b="1" dirty="0">
                          <a:latin typeface="Times New Roman"/>
                          <a:ea typeface="ＭＳ 明朝"/>
                          <a:cs typeface="Times New Roman"/>
                        </a:rPr>
                        <a:t>Do you know</a:t>
                      </a:r>
                      <a:r>
                        <a:rPr lang="en-PH" sz="1600" b="1" i="1" dirty="0">
                          <a:latin typeface="Times New Roman"/>
                          <a:ea typeface="ＭＳ 明朝"/>
                          <a:cs typeface="Times New Roman"/>
                        </a:rPr>
                        <a:t> ATM </a:t>
                      </a:r>
                      <a:r>
                        <a:rPr lang="en-PH" sz="1600" b="1" i="1" dirty="0" err="1">
                          <a:latin typeface="Times New Roman"/>
                          <a:ea typeface="ＭＳ 明朝"/>
                          <a:cs typeface="Times New Roman"/>
                        </a:rPr>
                        <a:t>Sangla</a:t>
                      </a:r>
                      <a:r>
                        <a:rPr lang="en-PH" sz="1600" b="1" dirty="0">
                          <a:latin typeface="Times New Roman"/>
                          <a:ea typeface="ＭＳ 明朝"/>
                          <a:cs typeface="Times New Roman"/>
                        </a:rPr>
                        <a:t> </a:t>
                      </a:r>
                      <a:r>
                        <a:rPr lang="en-PH" sz="1600" b="1" dirty="0" smtClean="0">
                          <a:latin typeface="Times New Roman"/>
                          <a:ea typeface="ＭＳ 明朝"/>
                          <a:cs typeface="Times New Roman"/>
                        </a:rPr>
                        <a:t>?</a:t>
                      </a:r>
                      <a:endParaRPr lang="ja-JP" sz="1600" b="1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25004" marR="250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Respondents who answered </a:t>
                      </a:r>
                      <a:r>
                        <a:rPr lang="en-PH" sz="1600" b="1" dirty="0">
                          <a:latin typeface="Times New Roman"/>
                          <a:ea typeface="ＭＳ 明朝"/>
                          <a:cs typeface="Times New Roman"/>
                        </a:rPr>
                        <a:t>yes</a:t>
                      </a:r>
                      <a:r>
                        <a:rPr lang="ja-JP" sz="1600" dirty="0" smtClean="0">
                          <a:latin typeface="Times New Roman"/>
                          <a:ea typeface="ＭＳ 明朝"/>
                          <a:cs typeface="Times New Roman"/>
                        </a:rPr>
                        <a:t>：</a:t>
                      </a:r>
                      <a:r>
                        <a:rPr lang="en-PH" sz="1600" dirty="0" smtClean="0">
                          <a:latin typeface="Times New Roman"/>
                          <a:ea typeface="ＭＳ 明朝"/>
                          <a:cs typeface="Times New Roman"/>
                        </a:rPr>
                        <a:t>297</a:t>
                      </a:r>
                      <a:r>
                        <a:rPr lang="ja-JP" sz="1600" dirty="0" smtClean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600" b="1" dirty="0">
                          <a:latin typeface="Times New Roman"/>
                          <a:ea typeface="ＭＳ 明朝"/>
                          <a:cs typeface="Times New Roman"/>
                        </a:rPr>
                        <a:t>93%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25004" marR="250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212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b="1" dirty="0">
                          <a:latin typeface="Times New Roman"/>
                          <a:ea typeface="ＭＳ 明朝"/>
                          <a:cs typeface="Times New Roman"/>
                        </a:rPr>
                        <a:t>Have you borrowed with </a:t>
                      </a:r>
                      <a:r>
                        <a:rPr lang="en-PH" sz="1600" b="1" i="1" dirty="0">
                          <a:latin typeface="Times New Roman"/>
                          <a:ea typeface="ＭＳ 明朝"/>
                          <a:cs typeface="Times New Roman"/>
                        </a:rPr>
                        <a:t>ATM </a:t>
                      </a:r>
                      <a:r>
                        <a:rPr lang="en-PH" sz="1600" b="1" i="1" dirty="0" err="1">
                          <a:latin typeface="Times New Roman"/>
                          <a:ea typeface="ＭＳ 明朝"/>
                          <a:cs typeface="Times New Roman"/>
                        </a:rPr>
                        <a:t>Sangla</a:t>
                      </a:r>
                      <a:r>
                        <a:rPr lang="en-PH" sz="1600" b="1" dirty="0">
                          <a:latin typeface="Times New Roman"/>
                          <a:ea typeface="ＭＳ 明朝"/>
                          <a:cs typeface="Times New Roman"/>
                        </a:rPr>
                        <a:t>?</a:t>
                      </a:r>
                      <a:endParaRPr lang="ja-JP" sz="1600" b="1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25004" marR="250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Respondents who answered </a:t>
                      </a:r>
                      <a:r>
                        <a:rPr lang="en-PH" sz="1600" b="1" dirty="0">
                          <a:latin typeface="Times New Roman"/>
                          <a:ea typeface="ＭＳ 明朝"/>
                          <a:cs typeface="Times New Roman"/>
                        </a:rPr>
                        <a:t>yes</a:t>
                      </a:r>
                      <a:r>
                        <a:rPr lang="ja-JP" sz="1600" dirty="0" smtClean="0">
                          <a:latin typeface="Times New Roman"/>
                          <a:ea typeface="ＭＳ 明朝"/>
                          <a:cs typeface="Times New Roman"/>
                        </a:rPr>
                        <a:t>：</a:t>
                      </a:r>
                      <a:r>
                        <a:rPr lang="en-PH" sz="1600" dirty="0" smtClean="0">
                          <a:latin typeface="Times New Roman"/>
                          <a:ea typeface="ＭＳ 明朝"/>
                          <a:cs typeface="Times New Roman"/>
                        </a:rPr>
                        <a:t>134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600" b="1" dirty="0">
                          <a:latin typeface="Times New Roman"/>
                          <a:ea typeface="ＭＳ 明朝"/>
                          <a:cs typeface="Times New Roman"/>
                        </a:rPr>
                        <a:t>42%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600" b="1" dirty="0">
                          <a:latin typeface="Times New Roman"/>
                          <a:ea typeface="ＭＳ 明朝"/>
                          <a:cs typeface="Times New Roman"/>
                        </a:rPr>
                        <a:t>male: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 </a:t>
                      </a:r>
                      <a:r>
                        <a:rPr lang="en-PH" sz="1600" dirty="0" smtClean="0">
                          <a:latin typeface="Times New Roman"/>
                          <a:ea typeface="ＭＳ 明朝"/>
                          <a:cs typeface="Times New Roman"/>
                        </a:rPr>
                        <a:t>41 </a:t>
                      </a:r>
                      <a:r>
                        <a:rPr lang="en-US" altLang="ja-JP" sz="1600" dirty="0" smtClean="0">
                          <a:latin typeface="Times New Roman"/>
                          <a:ea typeface="ＭＳ 明朝"/>
                          <a:cs typeface="Times New Roman"/>
                        </a:rPr>
                        <a:t>(</a:t>
                      </a:r>
                      <a:r>
                        <a:rPr lang="en-PH" sz="1600" b="1" dirty="0" smtClean="0">
                          <a:latin typeface="Times New Roman"/>
                          <a:ea typeface="ＭＳ 明朝"/>
                          <a:cs typeface="Times New Roman"/>
                        </a:rPr>
                        <a:t>33</a:t>
                      </a:r>
                      <a:r>
                        <a:rPr lang="en-PH" sz="1600" b="1" dirty="0">
                          <a:latin typeface="Times New Roman"/>
                          <a:ea typeface="ＭＳ 明朝"/>
                          <a:cs typeface="Times New Roman"/>
                        </a:rPr>
                        <a:t>% 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of total </a:t>
                      </a:r>
                      <a:r>
                        <a:rPr lang="en-PH" sz="1600" dirty="0" smtClean="0">
                          <a:latin typeface="Times New Roman"/>
                          <a:ea typeface="ＭＳ 明朝"/>
                          <a:cs typeface="Times New Roman"/>
                        </a:rPr>
                        <a:t>male</a:t>
                      </a:r>
                      <a:r>
                        <a:rPr lang="en-US" altLang="ja-JP" sz="1600" dirty="0" smtClean="0">
                          <a:latin typeface="Times New Roman"/>
                          <a:ea typeface="ＭＳ 明朝"/>
                          <a:cs typeface="Times New Roman"/>
                        </a:rPr>
                        <a:t>)</a:t>
                      </a:r>
                      <a:r>
                        <a:rPr lang="en-PH" sz="1600" dirty="0" smtClean="0">
                          <a:latin typeface="Times New Roman"/>
                          <a:ea typeface="ＭＳ 明朝"/>
                          <a:cs typeface="Times New Roman"/>
                        </a:rPr>
                        <a:t>; </a:t>
                      </a:r>
                      <a:r>
                        <a:rPr lang="en-PH" sz="1600" b="1" dirty="0">
                          <a:latin typeface="Times New Roman"/>
                          <a:ea typeface="ＭＳ 明朝"/>
                          <a:cs typeface="Times New Roman"/>
                        </a:rPr>
                        <a:t>female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: </a:t>
                      </a:r>
                      <a:r>
                        <a:rPr lang="en-PH" sz="1600" dirty="0" smtClean="0">
                          <a:latin typeface="Times New Roman"/>
                          <a:ea typeface="ＭＳ 明朝"/>
                          <a:cs typeface="Times New Roman"/>
                        </a:rPr>
                        <a:t>93</a:t>
                      </a:r>
                      <a:r>
                        <a:rPr lang="en-US" altLang="ja-JP" sz="1600" dirty="0" smtClean="0">
                          <a:latin typeface="Times New Roman"/>
                          <a:ea typeface="ＭＳ 明朝"/>
                          <a:cs typeface="Times New Roman"/>
                        </a:rPr>
                        <a:t>(</a:t>
                      </a:r>
                      <a:r>
                        <a:rPr lang="en-PH" sz="1600" b="1" dirty="0" smtClean="0">
                          <a:latin typeface="Times New Roman"/>
                          <a:ea typeface="ＭＳ 明朝"/>
                          <a:cs typeface="Times New Roman"/>
                        </a:rPr>
                        <a:t>48</a:t>
                      </a:r>
                      <a:r>
                        <a:rPr lang="en-PH" sz="1600" b="1" dirty="0">
                          <a:latin typeface="Times New Roman"/>
                          <a:ea typeface="ＭＳ 明朝"/>
                          <a:cs typeface="Times New Roman"/>
                        </a:rPr>
                        <a:t>%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 of </a:t>
                      </a:r>
                      <a:r>
                        <a:rPr lang="en-PH" sz="1600" dirty="0" smtClean="0">
                          <a:latin typeface="Times New Roman"/>
                          <a:ea typeface="ＭＳ 明朝"/>
                          <a:cs typeface="Times New Roman"/>
                        </a:rPr>
                        <a:t>total</a:t>
                      </a:r>
                      <a:r>
                        <a:rPr lang="en-PH" sz="1600" baseline="0" dirty="0" smtClean="0">
                          <a:latin typeface="Times New Roman"/>
                          <a:ea typeface="ＭＳ 明朝"/>
                          <a:cs typeface="Times New Roman"/>
                        </a:rPr>
                        <a:t> </a:t>
                      </a:r>
                      <a:r>
                        <a:rPr lang="en-PH" sz="1600" dirty="0" smtClean="0">
                          <a:latin typeface="Times New Roman"/>
                          <a:ea typeface="ＭＳ 明朝"/>
                          <a:cs typeface="Times New Roman"/>
                        </a:rPr>
                        <a:t>female</a:t>
                      </a:r>
                      <a:r>
                        <a:rPr lang="en-US" altLang="ja-JP" sz="1600" dirty="0" smtClean="0">
                          <a:latin typeface="Times New Roman"/>
                          <a:ea typeface="ＭＳ 明朝"/>
                          <a:cs typeface="Times New Roman"/>
                        </a:rPr>
                        <a:t>)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25004" marR="250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800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When did you last borrow with</a:t>
                      </a:r>
                      <a:r>
                        <a:rPr lang="en-PH" sz="1600" i="1" dirty="0">
                          <a:latin typeface="Times New Roman"/>
                          <a:ea typeface="ＭＳ 明朝"/>
                          <a:cs typeface="Times New Roman"/>
                        </a:rPr>
                        <a:t> ATM </a:t>
                      </a:r>
                      <a:r>
                        <a:rPr lang="en-PH" sz="1600" i="1" dirty="0" err="1">
                          <a:latin typeface="Times New Roman"/>
                          <a:ea typeface="ＭＳ 明朝"/>
                          <a:cs typeface="Times New Roman"/>
                        </a:rPr>
                        <a:t>Sangla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？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25004" marR="250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Within the last 6months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：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50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37%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Between 6months and 1year ago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：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23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17%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More than a year ago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：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61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46%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25004" marR="250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800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b="1" dirty="0">
                          <a:latin typeface="Times New Roman"/>
                          <a:ea typeface="ＭＳ 明朝"/>
                          <a:cs typeface="Times New Roman"/>
                        </a:rPr>
                        <a:t>Outstanding </a:t>
                      </a:r>
                      <a:r>
                        <a:rPr lang="en-PH" sz="1600" b="1" i="1" dirty="0">
                          <a:latin typeface="Times New Roman"/>
                          <a:ea typeface="ＭＳ 明朝"/>
                          <a:cs typeface="Times New Roman"/>
                        </a:rPr>
                        <a:t>ATM </a:t>
                      </a:r>
                      <a:r>
                        <a:rPr lang="en-PH" sz="1600" b="1" i="1" dirty="0" err="1">
                          <a:latin typeface="Times New Roman"/>
                          <a:ea typeface="ＭＳ 明朝"/>
                          <a:cs typeface="Times New Roman"/>
                        </a:rPr>
                        <a:t>Sangla</a:t>
                      </a:r>
                      <a:r>
                        <a:rPr lang="en-PH" sz="1600" b="1" i="1" dirty="0">
                          <a:latin typeface="Times New Roman"/>
                          <a:ea typeface="ＭＳ 明朝"/>
                          <a:cs typeface="Times New Roman"/>
                        </a:rPr>
                        <a:t> </a:t>
                      </a:r>
                      <a:r>
                        <a:rPr lang="en-PH" sz="1600" b="1" dirty="0">
                          <a:latin typeface="Times New Roman"/>
                          <a:ea typeface="ＭＳ 明朝"/>
                          <a:cs typeface="Times New Roman"/>
                        </a:rPr>
                        <a:t>debt balance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 (as of the interview date)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25004" marR="250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Respondents with outstanding balance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：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42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b="1" dirty="0">
                          <a:latin typeface="Times New Roman"/>
                          <a:ea typeface="ＭＳ 明朝"/>
                          <a:cs typeface="Times New Roman"/>
                        </a:rPr>
                        <a:t>Average balance = PHP14,578.88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42 responses; range = PHP 1500~PHP 47600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25004" marR="250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00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b="1" dirty="0">
                          <a:latin typeface="Times New Roman"/>
                          <a:ea typeface="ＭＳ 明朝"/>
                          <a:cs typeface="Times New Roman"/>
                        </a:rPr>
                        <a:t>Sources of</a:t>
                      </a:r>
                      <a:r>
                        <a:rPr lang="en-PH" sz="1600" b="1" i="1" dirty="0">
                          <a:latin typeface="Times New Roman"/>
                          <a:ea typeface="ＭＳ 明朝"/>
                          <a:cs typeface="Times New Roman"/>
                        </a:rPr>
                        <a:t> ATM </a:t>
                      </a:r>
                      <a:r>
                        <a:rPr lang="en-PH" sz="1600" b="1" i="1" dirty="0" err="1">
                          <a:latin typeface="Times New Roman"/>
                          <a:ea typeface="ＭＳ 明朝"/>
                          <a:cs typeface="Times New Roman"/>
                        </a:rPr>
                        <a:t>Sangla</a:t>
                      </a:r>
                      <a:r>
                        <a:rPr lang="en-PH" sz="1600" b="1" dirty="0">
                          <a:latin typeface="Times New Roman"/>
                          <a:ea typeface="ＭＳ 明朝"/>
                          <a:cs typeface="Times New Roman"/>
                        </a:rPr>
                        <a:t> borrowing</a:t>
                      </a:r>
                      <a:endParaRPr lang="ja-JP" sz="1600" b="1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25004" marR="250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b="1" dirty="0">
                          <a:latin typeface="Times New Roman"/>
                          <a:ea typeface="ＭＳ 明朝"/>
                          <a:cs typeface="Times New Roman"/>
                        </a:rPr>
                        <a:t>Individual money lender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：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72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600" b="1" dirty="0">
                          <a:latin typeface="Times New Roman"/>
                          <a:ea typeface="ＭＳ 明朝"/>
                          <a:cs typeface="Times New Roman"/>
                        </a:rPr>
                        <a:t>54%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b="1" dirty="0">
                          <a:latin typeface="Times New Roman"/>
                          <a:ea typeface="ＭＳ 明朝"/>
                          <a:cs typeface="Times New Roman"/>
                        </a:rPr>
                        <a:t>colleagues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：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28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600" b="1" dirty="0">
                          <a:latin typeface="Times New Roman"/>
                          <a:ea typeface="ＭＳ 明朝"/>
                          <a:cs typeface="Times New Roman"/>
                        </a:rPr>
                        <a:t>21%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b="1" dirty="0">
                          <a:latin typeface="Times New Roman"/>
                          <a:ea typeface="ＭＳ 明朝"/>
                          <a:cs typeface="Times New Roman"/>
                        </a:rPr>
                        <a:t>friends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：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21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600" b="1" dirty="0">
                          <a:latin typeface="Times New Roman"/>
                          <a:ea typeface="ＭＳ 明朝"/>
                          <a:cs typeface="Times New Roman"/>
                        </a:rPr>
                        <a:t>16%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dirty="0" err="1" smtClean="0">
                          <a:latin typeface="Times New Roman"/>
                          <a:ea typeface="ＭＳ 明朝"/>
                          <a:cs typeface="Times New Roman"/>
                        </a:rPr>
                        <a:t>neighbors</a:t>
                      </a:r>
                      <a:r>
                        <a:rPr lang="en-PH" sz="1600" dirty="0" smtClean="0">
                          <a:latin typeface="Times New Roman"/>
                          <a:ea typeface="ＭＳ 明朝"/>
                          <a:cs typeface="Times New Roman"/>
                        </a:rPr>
                        <a:t> 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：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8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6%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relatives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：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5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4%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25004" marR="250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2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b="1" dirty="0">
                          <a:latin typeface="Times New Roman"/>
                          <a:ea typeface="ＭＳ 明朝"/>
                          <a:cs typeface="Times New Roman"/>
                        </a:rPr>
                        <a:t>average term </a:t>
                      </a:r>
                      <a:r>
                        <a:rPr lang="en-PH" sz="1600" b="1" dirty="0" smtClean="0">
                          <a:latin typeface="Times New Roman"/>
                          <a:ea typeface="ＭＳ 明朝"/>
                          <a:cs typeface="Times New Roman"/>
                        </a:rPr>
                        <a:t>of</a:t>
                      </a:r>
                      <a:r>
                        <a:rPr lang="en-PH" sz="1600" b="1" i="1" dirty="0" smtClean="0">
                          <a:latin typeface="Times New Roman"/>
                          <a:ea typeface="ＭＳ 明朝"/>
                          <a:cs typeface="Times New Roman"/>
                        </a:rPr>
                        <a:t> </a:t>
                      </a:r>
                      <a:r>
                        <a:rPr lang="en-PH" sz="1600" b="1" dirty="0">
                          <a:latin typeface="Times New Roman"/>
                          <a:ea typeface="ＭＳ 明朝"/>
                          <a:cs typeface="Times New Roman"/>
                        </a:rPr>
                        <a:t>borrowing</a:t>
                      </a:r>
                      <a:r>
                        <a:rPr lang="en-PH" sz="1600" b="1" i="1" dirty="0">
                          <a:latin typeface="Times New Roman"/>
                          <a:ea typeface="ＭＳ 明朝"/>
                          <a:cs typeface="Times New Roman"/>
                        </a:rPr>
                        <a:t> </a:t>
                      </a:r>
                      <a:endParaRPr lang="ja-JP" sz="1600" b="1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25004" marR="250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b="1" dirty="0">
                          <a:latin typeface="Times New Roman"/>
                          <a:ea typeface="ＭＳ 明朝"/>
                          <a:cs typeface="Times New Roman"/>
                        </a:rPr>
                        <a:t>5.2 months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134 respondents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：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 range =1week ~ 2 years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25004" marR="250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200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b="1" dirty="0" smtClean="0">
                          <a:latin typeface="Times New Roman"/>
                          <a:ea typeface="ＭＳ 明朝"/>
                          <a:cs typeface="Times New Roman"/>
                        </a:rPr>
                        <a:t>Average repayment amount</a:t>
                      </a:r>
                      <a:r>
                        <a:rPr lang="en-PH" sz="1600" dirty="0" smtClean="0">
                          <a:latin typeface="Times New Roman"/>
                          <a:ea typeface="ＭＳ 明朝"/>
                          <a:cs typeface="Times New Roman"/>
                        </a:rPr>
                        <a:t>  </a:t>
                      </a:r>
                      <a:r>
                        <a:rPr lang="en-PH" altLang="ja-JP" sz="1600" dirty="0" smtClean="0">
                          <a:latin typeface="Times New Roman"/>
                          <a:ea typeface="ＭＳ 明朝"/>
                          <a:cs typeface="Times New Roman"/>
                        </a:rPr>
                        <a:t>(as share of total salary)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25004" marR="250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PHP 2,702.0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133 respondents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：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range PHP 350~ PHP20,000</a:t>
                      </a:r>
                      <a:r>
                        <a:rPr lang="ja-JP" sz="1600" dirty="0" smtClean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en-US" altLang="ja-JP" sz="1600" dirty="0" smtClean="0">
                        <a:latin typeface="Times New Roman"/>
                        <a:ea typeface="ＭＳ 明朝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altLang="ja-JP" sz="1600" b="1" dirty="0" smtClean="0">
                          <a:latin typeface="Times New Roman"/>
                          <a:ea typeface="ＭＳ 明朝"/>
                          <a:cs typeface="Times New Roman"/>
                        </a:rPr>
                        <a:t>34.4% </a:t>
                      </a:r>
                      <a:r>
                        <a:rPr lang="en-US" altLang="ja-JP" sz="1600" dirty="0" smtClean="0">
                          <a:latin typeface="Times New Roman"/>
                          <a:ea typeface="ＭＳ 明朝"/>
                          <a:cs typeface="Times New Roman"/>
                        </a:rPr>
                        <a:t>(</a:t>
                      </a:r>
                      <a:r>
                        <a:rPr lang="en-PH" altLang="ja-JP" sz="1600" dirty="0" smtClean="0">
                          <a:latin typeface="Times New Roman"/>
                          <a:ea typeface="ＭＳ 明朝"/>
                          <a:cs typeface="Times New Roman"/>
                        </a:rPr>
                        <a:t>124 respondents</a:t>
                      </a:r>
                      <a:r>
                        <a:rPr lang="ja-JP" altLang="ja-JP" sz="1600" dirty="0" smtClean="0">
                          <a:latin typeface="Times New Roman"/>
                          <a:ea typeface="ＭＳ 明朝"/>
                          <a:cs typeface="Times New Roman"/>
                        </a:rPr>
                        <a:t>：</a:t>
                      </a:r>
                      <a:r>
                        <a:rPr lang="en-PH" altLang="ja-JP" sz="1600" dirty="0" smtClean="0">
                          <a:latin typeface="Times New Roman"/>
                          <a:ea typeface="ＭＳ 明朝"/>
                          <a:cs typeface="Times New Roman"/>
                        </a:rPr>
                        <a:t>range = 0.05%~100.0%</a:t>
                      </a:r>
                      <a:r>
                        <a:rPr lang="en-US" altLang="ja-JP" sz="1600" dirty="0" smtClean="0">
                          <a:latin typeface="Times New Roman"/>
                          <a:ea typeface="ＭＳ 明朝"/>
                          <a:cs typeface="Times New Roman"/>
                        </a:rPr>
                        <a:t>)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25004" marR="250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200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b="1" dirty="0">
                          <a:latin typeface="Times New Roman"/>
                          <a:ea typeface="ＭＳ 明朝"/>
                          <a:cs typeface="Times New Roman"/>
                        </a:rPr>
                        <a:t>average</a:t>
                      </a:r>
                      <a:r>
                        <a:rPr lang="en-PH" sz="1600" b="1" i="1" dirty="0">
                          <a:latin typeface="Times New Roman"/>
                          <a:ea typeface="ＭＳ 明朝"/>
                          <a:cs typeface="Times New Roman"/>
                        </a:rPr>
                        <a:t> </a:t>
                      </a:r>
                      <a:r>
                        <a:rPr lang="en-PH" sz="1600" b="1" dirty="0">
                          <a:latin typeface="Times New Roman"/>
                          <a:ea typeface="ＭＳ 明朝"/>
                          <a:cs typeface="Times New Roman"/>
                        </a:rPr>
                        <a:t>interest rate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 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25004" marR="250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b="1" dirty="0">
                          <a:latin typeface="Times New Roman"/>
                          <a:ea typeface="ＭＳ 明朝"/>
                          <a:cs typeface="Times New Roman"/>
                        </a:rPr>
                        <a:t>3.02% per month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responses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：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134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25004" marR="250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58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Average amount borrowed  with</a:t>
                      </a:r>
                      <a:r>
                        <a:rPr lang="en-PH" sz="1600" i="1" dirty="0">
                          <a:latin typeface="Times New Roman"/>
                          <a:ea typeface="ＭＳ 明朝"/>
                          <a:cs typeface="Times New Roman"/>
                        </a:rPr>
                        <a:t> ATM </a:t>
                      </a:r>
                      <a:r>
                        <a:rPr lang="en-PH" sz="1600" i="1" dirty="0" err="1" smtClean="0">
                          <a:latin typeface="Times New Roman"/>
                          <a:ea typeface="ＭＳ 明朝"/>
                          <a:cs typeface="Times New Roman"/>
                        </a:rPr>
                        <a:t>Sangla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25004" marR="250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PHP 15,220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134 respondents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：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 range= PHP1,000 ~ PHP100,000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= equivalent to </a:t>
                      </a:r>
                      <a:r>
                        <a:rPr lang="en-PH" sz="1600" dirty="0" smtClean="0">
                          <a:latin typeface="Times New Roman"/>
                          <a:ea typeface="ＭＳ 明朝"/>
                          <a:cs typeface="Times New Roman"/>
                        </a:rPr>
                        <a:t>1</a:t>
                      </a:r>
                      <a:r>
                        <a:rPr lang="en-PH" sz="1600" baseline="0" dirty="0" smtClean="0">
                          <a:latin typeface="Times New Roman"/>
                          <a:ea typeface="ＭＳ 明朝"/>
                          <a:cs typeface="Times New Roman"/>
                        </a:rPr>
                        <a:t> </a:t>
                      </a:r>
                      <a:r>
                        <a:rPr lang="en-PH" sz="1600" dirty="0" smtClean="0">
                          <a:latin typeface="Times New Roman"/>
                          <a:ea typeface="ＭＳ 明朝"/>
                          <a:cs typeface="Times New Roman"/>
                        </a:rPr>
                        <a:t>month 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average salary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133 responses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：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 range = 0.07 ~5.00 months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25004" marR="250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57167-F415-4C48-9227-35616023A008}" type="slidenum">
              <a:rPr lang="en-US" altLang="ja-JP" smtClean="0"/>
              <a:pPr/>
              <a:t>33</a:t>
            </a:fld>
            <a:endParaRPr lang="en-US" altLang="ja-JP"/>
          </a:p>
        </p:txBody>
      </p:sp>
      <p:sp>
        <p:nvSpPr>
          <p:cNvPr id="4" name="タイトル 1"/>
          <p:cNvSpPr txBox="1">
            <a:spLocks/>
          </p:cNvSpPr>
          <p:nvPr/>
        </p:nvSpPr>
        <p:spPr bwMode="auto">
          <a:xfrm>
            <a:off x="323528" y="0"/>
            <a:ext cx="8229600" cy="6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PH" altLang="ja-JP" sz="3600" b="1" dirty="0" smtClean="0"/>
              <a:t>Utilization of </a:t>
            </a:r>
            <a:r>
              <a:rPr lang="en-PH" altLang="ja-JP" sz="3600" b="1" i="1" dirty="0" smtClean="0"/>
              <a:t>ATM </a:t>
            </a:r>
            <a:r>
              <a:rPr lang="en-PH" altLang="ja-JP" sz="3600" b="1" i="1" dirty="0" err="1" smtClean="0"/>
              <a:t>Sangla</a:t>
            </a:r>
            <a:r>
              <a:rPr lang="en-PH" altLang="ja-JP" sz="3600" b="1" dirty="0" smtClean="0"/>
              <a:t> 2</a:t>
            </a:r>
            <a:endParaRPr kumimoji="1" lang="ja-JP" altLang="en-US" sz="36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コンテンツ プレースホルダ 2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50000"/>
              <a:buFont typeface="Wingdings" pitchFamily="2" charset="2"/>
              <a:buChar char="l"/>
              <a:tabLst/>
              <a:defRPr/>
            </a:pPr>
            <a:endParaRPr kumimoji="1" lang="ja-JP" altLang="en-US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8" name="表 7"/>
          <p:cNvGraphicFramePr>
            <a:graphicFrameLocks noGrp="1"/>
          </p:cNvGraphicFramePr>
          <p:nvPr/>
        </p:nvGraphicFramePr>
        <p:xfrm>
          <a:off x="179512" y="764704"/>
          <a:ext cx="8640960" cy="3901440"/>
        </p:xfrm>
        <a:graphic>
          <a:graphicData uri="http://schemas.openxmlformats.org/drawingml/2006/table">
            <a:tbl>
              <a:tblPr/>
              <a:tblGrid>
                <a:gridCol w="3069883"/>
                <a:gridCol w="5571077"/>
              </a:tblGrid>
              <a:tr h="19215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b="1" dirty="0">
                          <a:latin typeface="Times New Roman"/>
                          <a:ea typeface="ＭＳ 明朝"/>
                          <a:cs typeface="Times New Roman"/>
                        </a:rPr>
                        <a:t>Usage/purpose of most recent </a:t>
                      </a:r>
                      <a:r>
                        <a:rPr lang="en-PH" sz="1600" b="1" i="1" dirty="0">
                          <a:latin typeface="Times New Roman"/>
                          <a:ea typeface="ＭＳ 明朝"/>
                          <a:cs typeface="Times New Roman"/>
                        </a:rPr>
                        <a:t>ATM </a:t>
                      </a:r>
                      <a:r>
                        <a:rPr lang="en-PH" sz="1600" b="1" i="1" dirty="0" err="1">
                          <a:latin typeface="Times New Roman"/>
                          <a:ea typeface="ＭＳ 明朝"/>
                          <a:cs typeface="Times New Roman"/>
                        </a:rPr>
                        <a:t>Sangla</a:t>
                      </a:r>
                      <a:r>
                        <a:rPr lang="en-PH" sz="1600" b="1" i="1" dirty="0">
                          <a:latin typeface="Times New Roman"/>
                          <a:ea typeface="ＭＳ 明朝"/>
                          <a:cs typeface="Times New Roman"/>
                        </a:rPr>
                        <a:t> </a:t>
                      </a:r>
                      <a:r>
                        <a:rPr lang="en-PH" sz="1600" b="1" dirty="0">
                          <a:latin typeface="Times New Roman"/>
                          <a:ea typeface="ＭＳ 明朝"/>
                          <a:cs typeface="Times New Roman"/>
                        </a:rPr>
                        <a:t>borrowing</a:t>
                      </a:r>
                      <a:endParaRPr lang="ja-JP" sz="1600" b="1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25004" marR="250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b="1" dirty="0">
                          <a:latin typeface="Times New Roman"/>
                          <a:ea typeface="ＭＳ 明朝"/>
                          <a:cs typeface="Times New Roman"/>
                        </a:rPr>
                        <a:t>Medical expenditure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：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28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600" b="1" dirty="0">
                          <a:latin typeface="Times New Roman"/>
                          <a:ea typeface="ＭＳ 明朝"/>
                          <a:cs typeface="Times New Roman"/>
                        </a:rPr>
                        <a:t>21%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b="1" dirty="0">
                          <a:latin typeface="Times New Roman"/>
                          <a:ea typeface="ＭＳ 明朝"/>
                          <a:cs typeface="Times New Roman"/>
                        </a:rPr>
                        <a:t>Living expenses/consumption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：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26(</a:t>
                      </a:r>
                      <a:r>
                        <a:rPr lang="en-PH" sz="1600" b="1" dirty="0">
                          <a:latin typeface="Times New Roman"/>
                          <a:ea typeface="ＭＳ 明朝"/>
                          <a:cs typeface="Times New Roman"/>
                        </a:rPr>
                        <a:t>19%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)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b="1" dirty="0">
                          <a:latin typeface="Times New Roman"/>
                          <a:ea typeface="ＭＳ 明朝"/>
                          <a:cs typeface="Times New Roman"/>
                        </a:rPr>
                        <a:t>Educational expenses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：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21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16%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House repair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：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12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9%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Social, religious </a:t>
                      </a:r>
                      <a:r>
                        <a:rPr lang="en-PH" sz="1600" dirty="0" smtClean="0">
                          <a:latin typeface="Times New Roman"/>
                          <a:ea typeface="ＭＳ 明朝"/>
                          <a:cs typeface="Times New Roman"/>
                        </a:rPr>
                        <a:t>expenses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：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11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8%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Motor cycle purchase 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：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5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4%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Debt repayment 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：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4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3%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Other purposes 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：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appliances, personal emergencies, leisure, etc. 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total responses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：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134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25004" marR="250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37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Average amount borrowed by usage/purpose 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25004" marR="250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Medical 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：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PHP 19,393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responses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：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28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Living expenses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：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PHP 9,038</a:t>
                      </a:r>
                      <a:r>
                        <a:rPr lang="ja-JP" sz="1600" dirty="0" smtClean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altLang="ja-JP" sz="1600" dirty="0" smtClean="0">
                          <a:latin typeface="Times New Roman"/>
                          <a:ea typeface="ＭＳ 明朝"/>
                          <a:cs typeface="Times New Roman"/>
                        </a:rPr>
                        <a:t>responses</a:t>
                      </a:r>
                      <a:r>
                        <a:rPr lang="ja-JP" sz="1600" dirty="0" smtClean="0">
                          <a:latin typeface="Times New Roman"/>
                          <a:ea typeface="ＭＳ 明朝"/>
                          <a:cs typeface="Times New Roman"/>
                        </a:rPr>
                        <a:t>：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26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education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：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PHP 16,476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responses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：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21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house repair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：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PHP 15,250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responses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：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12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social, religious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：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PHP 17,727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responses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：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11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25004" marR="250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37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How much is the maximum amount that you think you can borrow? 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25004" marR="250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Average = PHP 32,954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responses: 316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：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 range = PHP 500~ PHP 100,000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25004" marR="250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57167-F415-4C48-9227-35616023A008}" type="slidenum">
              <a:rPr lang="en-US" altLang="ja-JP" smtClean="0"/>
              <a:pPr/>
              <a:t>34</a:t>
            </a:fld>
            <a:endParaRPr lang="en-US" altLang="ja-JP"/>
          </a:p>
        </p:txBody>
      </p:sp>
      <p:sp>
        <p:nvSpPr>
          <p:cNvPr id="4" name="タイトル 1"/>
          <p:cNvSpPr txBox="1">
            <a:spLocks/>
          </p:cNvSpPr>
          <p:nvPr/>
        </p:nvSpPr>
        <p:spPr bwMode="auto">
          <a:xfrm>
            <a:off x="457200" y="116632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PH" altLang="ja-JP" sz="4000" b="1" dirty="0" smtClean="0"/>
              <a:t>characteristics of the respondents/factory workers</a:t>
            </a:r>
            <a:endParaRPr kumimoji="1" lang="ja-JP" altLang="en-US" sz="40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コンテンツ プレースホルダ 2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50000"/>
              <a:buFont typeface="Wingdings" pitchFamily="2" charset="2"/>
              <a:buChar char="l"/>
              <a:tabLst/>
              <a:defRPr/>
            </a:pPr>
            <a:endParaRPr kumimoji="1" lang="ja-JP" altLang="en-US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6" name="表 5"/>
          <p:cNvGraphicFramePr>
            <a:graphicFrameLocks noGrp="1"/>
          </p:cNvGraphicFramePr>
          <p:nvPr/>
        </p:nvGraphicFramePr>
        <p:xfrm>
          <a:off x="251520" y="1484784"/>
          <a:ext cx="8640960" cy="4615558"/>
        </p:xfrm>
        <a:graphic>
          <a:graphicData uri="http://schemas.openxmlformats.org/drawingml/2006/table">
            <a:tbl>
              <a:tblPr/>
              <a:tblGrid>
                <a:gridCol w="2954884"/>
                <a:gridCol w="5686076"/>
              </a:tblGrid>
              <a:tr h="2420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Total number of respondents</a:t>
                      </a:r>
                      <a:endParaRPr lang="ja-JP" sz="14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320 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company A: 107; Comp. B: 78; Comp. C:135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4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0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>
                          <a:latin typeface="Times New Roman"/>
                          <a:ea typeface="ＭＳ 明朝"/>
                          <a:cs typeface="Times New Roman"/>
                        </a:rPr>
                        <a:t>Sex of respondents </a:t>
                      </a:r>
                      <a:endParaRPr lang="ja-JP" sz="140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male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：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195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61%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, female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：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125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39%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4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0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>
                          <a:latin typeface="Times New Roman"/>
                          <a:ea typeface="ＭＳ 明朝"/>
                          <a:cs typeface="Times New Roman"/>
                        </a:rPr>
                        <a:t>Average age</a:t>
                      </a:r>
                      <a:endParaRPr lang="ja-JP" sz="140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30.0 </a:t>
                      </a:r>
                      <a:endParaRPr lang="ja-JP" sz="14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5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>
                          <a:latin typeface="Times New Roman"/>
                          <a:ea typeface="ＭＳ 明朝"/>
                          <a:cs typeface="Times New Roman"/>
                        </a:rPr>
                        <a:t>Proportion of respondents who are married</a:t>
                      </a:r>
                      <a:endParaRPr lang="ja-JP" sz="140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168 out of 320 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53%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4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51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>
                          <a:latin typeface="Times New Roman"/>
                          <a:ea typeface="ＭＳ 明朝"/>
                          <a:cs typeface="Times New Roman"/>
                        </a:rPr>
                        <a:t>Those with children</a:t>
                      </a:r>
                      <a:endParaRPr lang="ja-JP" sz="140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157 out of 320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49%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）（</a:t>
                      </a:r>
                      <a:r>
                        <a:rPr lang="en-PH" sz="1600" dirty="0" err="1">
                          <a:latin typeface="Times New Roman"/>
                          <a:ea typeface="ＭＳ 明朝"/>
                          <a:cs typeface="Times New Roman"/>
                        </a:rPr>
                        <a:t>ave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. number of children:1.96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4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0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>
                          <a:latin typeface="Times New Roman"/>
                          <a:ea typeface="ＭＳ 明朝"/>
                          <a:cs typeface="Times New Roman"/>
                        </a:rPr>
                        <a:t>Living with parent(s)</a:t>
                      </a:r>
                      <a:endParaRPr lang="ja-JP" sz="140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81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25%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4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655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>
                          <a:latin typeface="Times New Roman"/>
                          <a:ea typeface="ＭＳ 明朝"/>
                          <a:cs typeface="Times New Roman"/>
                        </a:rPr>
                        <a:t>Type of employment</a:t>
                      </a:r>
                      <a:endParaRPr lang="ja-JP" sz="140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Regular     229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72%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400" dirty="0">
                        <a:latin typeface="Calibri"/>
                        <a:ea typeface="ＭＳ 明朝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dirty="0" smtClean="0">
                          <a:latin typeface="Times New Roman"/>
                          <a:ea typeface="ＭＳ 明朝"/>
                          <a:cs typeface="Times New Roman"/>
                        </a:rPr>
                        <a:t>Probation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　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16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5%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400" dirty="0">
                        <a:latin typeface="Calibri"/>
                        <a:ea typeface="ＭＳ 明朝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Contractual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　　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75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23%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4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5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>
                          <a:latin typeface="Times New Roman"/>
                          <a:ea typeface="ＭＳ 明朝"/>
                          <a:cs typeface="Times New Roman"/>
                        </a:rPr>
                        <a:t>Ave. number of years employed</a:t>
                      </a:r>
                      <a:endParaRPr lang="ja-JP" sz="140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6.9 years</a:t>
                      </a:r>
                      <a:endParaRPr lang="ja-JP" sz="14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604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Level of schooling </a:t>
                      </a:r>
                      <a:endParaRPr lang="ja-JP" sz="14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High school grad or lower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：　　　　　　　</a:t>
                      </a:r>
                      <a:r>
                        <a:rPr lang="en-PH" sz="1600" dirty="0" smtClean="0">
                          <a:latin typeface="Times New Roman"/>
                          <a:ea typeface="ＭＳ 明朝"/>
                          <a:cs typeface="Times New Roman"/>
                        </a:rPr>
                        <a:t>67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21%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400" dirty="0">
                        <a:latin typeface="Calibri"/>
                        <a:ea typeface="ＭＳ 明朝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Vocational schooling (undergrad or grad)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：　　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97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30%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400" dirty="0">
                        <a:latin typeface="Calibri"/>
                        <a:ea typeface="ＭＳ 明朝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College undergrad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：　　　　　　　　　　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49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　（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15%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400" dirty="0">
                        <a:latin typeface="Calibri"/>
                        <a:ea typeface="ＭＳ 明朝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College graduate or higher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：　　　　　　　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107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33%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4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57167-F415-4C48-9227-35616023A008}" type="slidenum">
              <a:rPr lang="en-US" altLang="ja-JP" smtClean="0"/>
              <a:pPr/>
              <a:t>35</a:t>
            </a:fld>
            <a:endParaRPr lang="en-US" altLang="ja-JP"/>
          </a:p>
        </p:txBody>
      </p:sp>
      <p:sp>
        <p:nvSpPr>
          <p:cNvPr id="4" name="タイトル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PH" altLang="ja-JP" sz="3600" b="1" dirty="0" smtClean="0"/>
              <a:t>Mode of salary payment, access to bank accounts, etc.</a:t>
            </a:r>
            <a:endParaRPr kumimoji="1" lang="ja-JP" altLang="en-US" sz="36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コンテンツ プレースホルダ 2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50000"/>
              <a:buFont typeface="Wingdings" pitchFamily="2" charset="2"/>
              <a:buChar char="l"/>
              <a:tabLst/>
              <a:defRPr/>
            </a:pPr>
            <a:endParaRPr kumimoji="1" lang="ja-JP" altLang="en-US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7" name="表 6"/>
          <p:cNvGraphicFramePr>
            <a:graphicFrameLocks noGrp="1"/>
          </p:cNvGraphicFramePr>
          <p:nvPr/>
        </p:nvGraphicFramePr>
        <p:xfrm>
          <a:off x="323528" y="1412776"/>
          <a:ext cx="8496944" cy="4968553"/>
        </p:xfrm>
        <a:graphic>
          <a:graphicData uri="http://schemas.openxmlformats.org/drawingml/2006/table">
            <a:tbl>
              <a:tblPr/>
              <a:tblGrid>
                <a:gridCol w="2905637"/>
                <a:gridCol w="5591307"/>
              </a:tblGrid>
              <a:tr h="310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800" dirty="0">
                          <a:latin typeface="Times New Roman"/>
                          <a:ea typeface="ＭＳ 明朝"/>
                          <a:cs typeface="Times New Roman"/>
                        </a:rPr>
                        <a:t>Mode of salary payment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800" dirty="0">
                          <a:latin typeface="Times New Roman"/>
                          <a:ea typeface="ＭＳ 明朝"/>
                          <a:cs typeface="Times New Roman"/>
                        </a:rPr>
                        <a:t>Bank deposit</a:t>
                      </a:r>
                      <a:r>
                        <a:rPr lang="ja-JP" sz="1800" dirty="0">
                          <a:latin typeface="Times New Roman"/>
                          <a:ea typeface="ＭＳ 明朝"/>
                          <a:cs typeface="Times New Roman"/>
                        </a:rPr>
                        <a:t>：</a:t>
                      </a:r>
                      <a:r>
                        <a:rPr lang="en-PH" sz="1800" dirty="0">
                          <a:latin typeface="Times New Roman"/>
                          <a:ea typeface="ＭＳ 明朝"/>
                          <a:cs typeface="Times New Roman"/>
                        </a:rPr>
                        <a:t>316</a:t>
                      </a:r>
                      <a:r>
                        <a:rPr lang="ja-JP" sz="18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800" dirty="0">
                          <a:latin typeface="Times New Roman"/>
                          <a:ea typeface="ＭＳ 明朝"/>
                          <a:cs typeface="Times New Roman"/>
                        </a:rPr>
                        <a:t>99%</a:t>
                      </a:r>
                      <a:r>
                        <a:rPr lang="ja-JP" sz="18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r>
                        <a:rPr lang="en-PH" sz="1800" dirty="0">
                          <a:latin typeface="Times New Roman"/>
                          <a:ea typeface="ＭＳ 明朝"/>
                          <a:cs typeface="Times New Roman"/>
                        </a:rPr>
                        <a:t>;cash</a:t>
                      </a:r>
                      <a:r>
                        <a:rPr lang="ja-JP" sz="1800" dirty="0">
                          <a:latin typeface="Times New Roman"/>
                          <a:ea typeface="ＭＳ 明朝"/>
                          <a:cs typeface="Times New Roman"/>
                        </a:rPr>
                        <a:t>：</a:t>
                      </a:r>
                      <a:r>
                        <a:rPr lang="en-PH" sz="1800" dirty="0">
                          <a:latin typeface="Times New Roman"/>
                          <a:ea typeface="ＭＳ 明朝"/>
                          <a:cs typeface="Times New Roman"/>
                        </a:rPr>
                        <a:t>4</a:t>
                      </a:r>
                      <a:r>
                        <a:rPr lang="ja-JP" sz="18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800" dirty="0">
                          <a:latin typeface="Times New Roman"/>
                          <a:ea typeface="ＭＳ 明朝"/>
                          <a:cs typeface="Times New Roman"/>
                        </a:rPr>
                        <a:t>1%</a:t>
                      </a:r>
                      <a:r>
                        <a:rPr lang="ja-JP" sz="18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800">
                          <a:latin typeface="Times New Roman"/>
                          <a:ea typeface="ＭＳ 明朝"/>
                          <a:cs typeface="Times New Roman"/>
                        </a:rPr>
                        <a:t>Frequency of salary payment</a:t>
                      </a:r>
                      <a:endParaRPr lang="ja-JP" sz="160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800" dirty="0">
                          <a:latin typeface="Times New Roman"/>
                          <a:ea typeface="ＭＳ 明朝"/>
                          <a:cs typeface="Times New Roman"/>
                        </a:rPr>
                        <a:t>Twice a month</a:t>
                      </a:r>
                      <a:r>
                        <a:rPr lang="ja-JP" sz="1800" dirty="0">
                          <a:latin typeface="Times New Roman"/>
                          <a:ea typeface="ＭＳ 明朝"/>
                          <a:cs typeface="Times New Roman"/>
                        </a:rPr>
                        <a:t>：</a:t>
                      </a:r>
                      <a:r>
                        <a:rPr lang="en-PH" sz="1800" dirty="0">
                          <a:latin typeface="Times New Roman"/>
                          <a:ea typeface="ＭＳ 明朝"/>
                          <a:cs typeface="Times New Roman"/>
                        </a:rPr>
                        <a:t>320</a:t>
                      </a:r>
                      <a:r>
                        <a:rPr lang="ja-JP" sz="18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800" dirty="0">
                          <a:latin typeface="Times New Roman"/>
                          <a:ea typeface="ＭＳ 明朝"/>
                          <a:cs typeface="Times New Roman"/>
                        </a:rPr>
                        <a:t>100%</a:t>
                      </a:r>
                      <a:r>
                        <a:rPr lang="ja-JP" sz="18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106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800">
                          <a:latin typeface="Times New Roman"/>
                          <a:ea typeface="ＭＳ 明朝"/>
                          <a:cs typeface="Times New Roman"/>
                        </a:rPr>
                        <a:t>Average salary level</a:t>
                      </a:r>
                      <a:r>
                        <a:rPr lang="ja-JP" sz="180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800">
                          <a:latin typeface="Times New Roman"/>
                          <a:ea typeface="ＭＳ 明朝"/>
                          <a:cs typeface="Times New Roman"/>
                        </a:rPr>
                        <a:t>per half month</a:t>
                      </a:r>
                      <a:r>
                        <a:rPr lang="ja-JP" sz="180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60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800" dirty="0">
                          <a:latin typeface="Times New Roman"/>
                          <a:ea typeface="ＭＳ 明朝"/>
                          <a:cs typeface="Times New Roman"/>
                        </a:rPr>
                        <a:t>PHP 7543</a:t>
                      </a:r>
                      <a:r>
                        <a:rPr lang="ja-JP" sz="18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800" dirty="0">
                          <a:latin typeface="Times New Roman"/>
                          <a:ea typeface="ＭＳ 明朝"/>
                          <a:cs typeface="Times New Roman"/>
                        </a:rPr>
                        <a:t>per half month</a:t>
                      </a:r>
                      <a:r>
                        <a:rPr lang="ja-JP" sz="1800" dirty="0">
                          <a:latin typeface="Times New Roman"/>
                          <a:ea typeface="ＭＳ 明朝"/>
                          <a:cs typeface="Times New Roman"/>
                        </a:rPr>
                        <a:t>）（</a:t>
                      </a:r>
                      <a:r>
                        <a:rPr lang="en-PH" sz="1800" dirty="0">
                          <a:latin typeface="Times New Roman"/>
                          <a:ea typeface="ＭＳ 明朝"/>
                          <a:cs typeface="Times New Roman"/>
                        </a:rPr>
                        <a:t>317 responses; no answer = 3</a:t>
                      </a:r>
                      <a:r>
                        <a:rPr lang="ja-JP" sz="18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16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800">
                          <a:latin typeface="Times New Roman"/>
                          <a:ea typeface="ＭＳ 明朝"/>
                          <a:cs typeface="Times New Roman"/>
                        </a:rPr>
                        <a:t>Amount withdrawn on or the day after Pay day</a:t>
                      </a:r>
                      <a:endParaRPr lang="ja-JP" sz="160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800" dirty="0">
                          <a:latin typeface="Times New Roman"/>
                          <a:ea typeface="ＭＳ 明朝"/>
                          <a:cs typeface="Times New Roman"/>
                        </a:rPr>
                        <a:t>Average amount withdrawn: PHP 5583</a:t>
                      </a:r>
                      <a:r>
                        <a:rPr lang="ja-JP" sz="1800" dirty="0">
                          <a:latin typeface="Times New Roman"/>
                          <a:ea typeface="ＭＳ 明朝"/>
                          <a:cs typeface="Times New Roman"/>
                        </a:rPr>
                        <a:t>　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800" dirty="0">
                          <a:latin typeface="Times New Roman"/>
                          <a:ea typeface="ＭＳ 明朝"/>
                          <a:cs typeface="Times New Roman"/>
                        </a:rPr>
                        <a:t>Average share of the above amount in total salary</a:t>
                      </a:r>
                      <a:r>
                        <a:rPr lang="ja-JP" sz="1800" dirty="0">
                          <a:latin typeface="Times New Roman"/>
                          <a:ea typeface="ＭＳ 明朝"/>
                          <a:cs typeface="Times New Roman"/>
                        </a:rPr>
                        <a:t>：</a:t>
                      </a:r>
                      <a:r>
                        <a:rPr lang="en-PH" sz="1800" dirty="0">
                          <a:latin typeface="Times New Roman"/>
                          <a:ea typeface="ＭＳ 明朝"/>
                          <a:cs typeface="Times New Roman"/>
                        </a:rPr>
                        <a:t>65% of total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106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800">
                          <a:latin typeface="Times New Roman"/>
                          <a:ea typeface="ＭＳ 明朝"/>
                          <a:cs typeface="Times New Roman"/>
                        </a:rPr>
                        <a:t>Average amount of own allowance</a:t>
                      </a:r>
                      <a:endParaRPr lang="ja-JP" sz="160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800" dirty="0">
                          <a:latin typeface="Times New Roman"/>
                          <a:ea typeface="ＭＳ 明朝"/>
                          <a:cs typeface="Times New Roman"/>
                        </a:rPr>
                        <a:t>PHP 3061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800" dirty="0">
                          <a:latin typeface="Times New Roman"/>
                          <a:ea typeface="ＭＳ 明朝"/>
                          <a:cs typeface="Times New Roman"/>
                        </a:rPr>
                        <a:t>Average share of the above amount in total salary</a:t>
                      </a:r>
                      <a:r>
                        <a:rPr lang="ja-JP" sz="1800" dirty="0">
                          <a:latin typeface="Times New Roman"/>
                          <a:ea typeface="ＭＳ 明朝"/>
                          <a:cs typeface="Times New Roman"/>
                        </a:rPr>
                        <a:t>：</a:t>
                      </a:r>
                      <a:r>
                        <a:rPr lang="en-PH" sz="1800" dirty="0">
                          <a:latin typeface="Times New Roman"/>
                          <a:ea typeface="ＭＳ 明朝"/>
                          <a:cs typeface="Times New Roman"/>
                        </a:rPr>
                        <a:t>48%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26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800">
                          <a:latin typeface="Times New Roman"/>
                          <a:ea typeface="ＭＳ 明朝"/>
                          <a:cs typeface="Times New Roman"/>
                        </a:rPr>
                        <a:t>Own bank account other than salary account?</a:t>
                      </a:r>
                      <a:endParaRPr lang="ja-JP" sz="160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800" dirty="0">
                          <a:latin typeface="Times New Roman"/>
                          <a:ea typeface="ＭＳ 明朝"/>
                          <a:cs typeface="Times New Roman"/>
                        </a:rPr>
                        <a:t>Salary account (no interest) only</a:t>
                      </a:r>
                      <a:r>
                        <a:rPr lang="ja-JP" sz="1800" dirty="0">
                          <a:latin typeface="Times New Roman"/>
                          <a:ea typeface="ＭＳ 明朝"/>
                          <a:cs typeface="Times New Roman"/>
                        </a:rPr>
                        <a:t>：</a:t>
                      </a:r>
                      <a:r>
                        <a:rPr lang="en-PH" sz="1800" dirty="0">
                          <a:latin typeface="Times New Roman"/>
                          <a:ea typeface="ＭＳ 明朝"/>
                          <a:cs typeface="Times New Roman"/>
                        </a:rPr>
                        <a:t>234</a:t>
                      </a:r>
                      <a:r>
                        <a:rPr lang="ja-JP" sz="18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800" dirty="0">
                          <a:latin typeface="Times New Roman"/>
                          <a:ea typeface="ＭＳ 明朝"/>
                          <a:cs typeface="Times New Roman"/>
                        </a:rPr>
                        <a:t>73%</a:t>
                      </a:r>
                      <a:r>
                        <a:rPr lang="ja-JP" sz="18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800" dirty="0">
                          <a:latin typeface="Times New Roman"/>
                          <a:ea typeface="ＭＳ 明朝"/>
                          <a:cs typeface="Times New Roman"/>
                        </a:rPr>
                        <a:t>Own savings account</a:t>
                      </a:r>
                      <a:r>
                        <a:rPr lang="ja-JP" sz="1800" dirty="0">
                          <a:latin typeface="Times New Roman"/>
                          <a:ea typeface="ＭＳ 明朝"/>
                          <a:cs typeface="Times New Roman"/>
                        </a:rPr>
                        <a:t>：</a:t>
                      </a:r>
                      <a:r>
                        <a:rPr lang="en-PH" sz="1800" dirty="0">
                          <a:latin typeface="Times New Roman"/>
                          <a:ea typeface="ＭＳ 明朝"/>
                          <a:cs typeface="Times New Roman"/>
                        </a:rPr>
                        <a:t>82</a:t>
                      </a:r>
                      <a:r>
                        <a:rPr lang="ja-JP" sz="18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800" dirty="0">
                          <a:latin typeface="Times New Roman"/>
                          <a:ea typeface="ＭＳ 明朝"/>
                          <a:cs typeface="Times New Roman"/>
                        </a:rPr>
                        <a:t>26%</a:t>
                      </a:r>
                      <a:r>
                        <a:rPr lang="ja-JP" sz="18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800" dirty="0">
                          <a:latin typeface="Times New Roman"/>
                          <a:ea typeface="ＭＳ 明朝"/>
                          <a:cs typeface="Times New Roman"/>
                        </a:rPr>
                        <a:t>Own term-deposit account</a:t>
                      </a:r>
                      <a:r>
                        <a:rPr lang="ja-JP" sz="1800" dirty="0">
                          <a:latin typeface="Times New Roman"/>
                          <a:ea typeface="ＭＳ 明朝"/>
                          <a:cs typeface="Times New Roman"/>
                        </a:rPr>
                        <a:t>：</a:t>
                      </a:r>
                      <a:r>
                        <a:rPr lang="en-PH" sz="1800" dirty="0">
                          <a:latin typeface="Times New Roman"/>
                          <a:ea typeface="ＭＳ 明朝"/>
                          <a:cs typeface="Times New Roman"/>
                        </a:rPr>
                        <a:t>1</a:t>
                      </a:r>
                      <a:r>
                        <a:rPr lang="ja-JP" sz="18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800" dirty="0">
                          <a:latin typeface="Times New Roman"/>
                          <a:ea typeface="ＭＳ 明朝"/>
                          <a:cs typeface="Times New Roman"/>
                        </a:rPr>
                        <a:t>0.4%</a:t>
                      </a:r>
                      <a:r>
                        <a:rPr lang="ja-JP" sz="18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800" dirty="0">
                          <a:latin typeface="Times New Roman"/>
                          <a:ea typeface="ＭＳ 明朝"/>
                          <a:cs typeface="Times New Roman"/>
                        </a:rPr>
                        <a:t>Own trust account</a:t>
                      </a:r>
                      <a:r>
                        <a:rPr lang="ja-JP" sz="1800" dirty="0">
                          <a:latin typeface="Times New Roman"/>
                          <a:ea typeface="ＭＳ 明朝"/>
                          <a:cs typeface="Times New Roman"/>
                        </a:rPr>
                        <a:t>：</a:t>
                      </a:r>
                      <a:r>
                        <a:rPr lang="en-PH" sz="1800" dirty="0">
                          <a:latin typeface="Times New Roman"/>
                          <a:ea typeface="ＭＳ 明朝"/>
                          <a:cs typeface="Times New Roman"/>
                        </a:rPr>
                        <a:t>1</a:t>
                      </a:r>
                      <a:r>
                        <a:rPr lang="ja-JP" sz="18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800" dirty="0">
                          <a:latin typeface="Times New Roman"/>
                          <a:ea typeface="ＭＳ 明朝"/>
                          <a:cs typeface="Times New Roman"/>
                        </a:rPr>
                        <a:t>0.4%</a:t>
                      </a:r>
                      <a:r>
                        <a:rPr lang="ja-JP" sz="18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800" dirty="0">
                          <a:latin typeface="Times New Roman"/>
                          <a:ea typeface="ＭＳ 明朝"/>
                          <a:cs typeface="Times New Roman"/>
                        </a:rPr>
                        <a:t>Own current(checking) account</a:t>
                      </a:r>
                      <a:r>
                        <a:rPr lang="ja-JP" sz="1800" dirty="0">
                          <a:latin typeface="Times New Roman"/>
                          <a:ea typeface="ＭＳ 明朝"/>
                          <a:cs typeface="Times New Roman"/>
                        </a:rPr>
                        <a:t>；</a:t>
                      </a:r>
                      <a:r>
                        <a:rPr lang="en-PH" sz="1800" dirty="0">
                          <a:latin typeface="Times New Roman"/>
                          <a:ea typeface="ＭＳ 明朝"/>
                          <a:cs typeface="Times New Roman"/>
                        </a:rPr>
                        <a:t>2</a:t>
                      </a:r>
                      <a:r>
                        <a:rPr lang="ja-JP" sz="18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800" dirty="0">
                          <a:latin typeface="Times New Roman"/>
                          <a:ea typeface="ＭＳ 明朝"/>
                          <a:cs typeface="Times New Roman"/>
                        </a:rPr>
                        <a:t>0.6%</a:t>
                      </a:r>
                      <a:r>
                        <a:rPr lang="ja-JP" sz="18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106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800">
                          <a:latin typeface="Times New Roman"/>
                          <a:ea typeface="ＭＳ 明朝"/>
                          <a:cs typeface="Times New Roman"/>
                        </a:rPr>
                        <a:t>Average amount left in salary account</a:t>
                      </a:r>
                      <a:endParaRPr lang="ja-JP" sz="160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800" dirty="0">
                          <a:latin typeface="Times New Roman"/>
                          <a:ea typeface="ＭＳ 明朝"/>
                          <a:cs typeface="Times New Roman"/>
                        </a:rPr>
                        <a:t>PHP 52,821</a:t>
                      </a:r>
                      <a:r>
                        <a:rPr lang="ja-JP" sz="18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800" dirty="0">
                          <a:latin typeface="Times New Roman"/>
                          <a:ea typeface="ＭＳ 明朝"/>
                          <a:cs typeface="Times New Roman"/>
                        </a:rPr>
                        <a:t>84 responses</a:t>
                      </a:r>
                      <a:r>
                        <a:rPr lang="ja-JP" sz="18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57167-F415-4C48-9227-35616023A008}" type="slidenum">
              <a:rPr lang="en-US" altLang="ja-JP" smtClean="0"/>
              <a:pPr/>
              <a:t>36</a:t>
            </a:fld>
            <a:endParaRPr lang="en-US" altLang="ja-JP"/>
          </a:p>
        </p:txBody>
      </p:sp>
      <p:sp>
        <p:nvSpPr>
          <p:cNvPr id="4" name="タイトル 1"/>
          <p:cNvSpPr txBox="1">
            <a:spLocks/>
          </p:cNvSpPr>
          <p:nvPr/>
        </p:nvSpPr>
        <p:spPr bwMode="auto">
          <a:xfrm>
            <a:off x="323528" y="116632"/>
            <a:ext cx="8229600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PH" altLang="ja-JP" sz="3600" b="1" dirty="0" smtClean="0"/>
              <a:t>Utilization of </a:t>
            </a:r>
            <a:r>
              <a:rPr lang="en-PH" altLang="ja-JP" sz="3600" b="1" i="1" dirty="0" smtClean="0"/>
              <a:t>ATM </a:t>
            </a:r>
            <a:r>
              <a:rPr lang="en-PH" altLang="ja-JP" sz="3600" b="1" i="1" dirty="0" err="1" smtClean="0"/>
              <a:t>Sangla</a:t>
            </a:r>
            <a:r>
              <a:rPr lang="en-PH" altLang="ja-JP" sz="3600" b="1" dirty="0" smtClean="0"/>
              <a:t> 3</a:t>
            </a:r>
            <a:endParaRPr kumimoji="1" lang="ja-JP" altLang="en-US" sz="36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コンテンツ プレースホルダ 2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50000"/>
              <a:buFont typeface="Wingdings" pitchFamily="2" charset="2"/>
              <a:buChar char="l"/>
              <a:tabLst/>
              <a:defRPr/>
            </a:pPr>
            <a:endParaRPr kumimoji="1" lang="ja-JP" altLang="en-US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8" name="表 7"/>
          <p:cNvGraphicFramePr>
            <a:graphicFrameLocks noGrp="1"/>
          </p:cNvGraphicFramePr>
          <p:nvPr/>
        </p:nvGraphicFramePr>
        <p:xfrm>
          <a:off x="467544" y="980728"/>
          <a:ext cx="8424936" cy="2438400"/>
        </p:xfrm>
        <a:graphic>
          <a:graphicData uri="http://schemas.openxmlformats.org/drawingml/2006/table">
            <a:tbl>
              <a:tblPr/>
              <a:tblGrid>
                <a:gridCol w="2993136"/>
                <a:gridCol w="5431800"/>
              </a:tblGrid>
              <a:tr h="68731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Only for those who have never borrowed from </a:t>
                      </a:r>
                      <a:r>
                        <a:rPr lang="en-PH" sz="1600" i="1" dirty="0">
                          <a:latin typeface="Times New Roman"/>
                          <a:ea typeface="ＭＳ 明朝"/>
                          <a:cs typeface="Times New Roman"/>
                        </a:rPr>
                        <a:t>ATM </a:t>
                      </a:r>
                      <a:r>
                        <a:rPr lang="en-PH" sz="1600" i="1" dirty="0" err="1">
                          <a:latin typeface="Times New Roman"/>
                          <a:ea typeface="ＭＳ 明朝"/>
                          <a:cs typeface="Times New Roman"/>
                        </a:rPr>
                        <a:t>Sangla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Why have you not borrowed with </a:t>
                      </a:r>
                      <a:r>
                        <a:rPr lang="en-PH" sz="1600" i="1" dirty="0">
                          <a:latin typeface="Times New Roman"/>
                          <a:ea typeface="ＭＳ 明朝"/>
                          <a:cs typeface="Times New Roman"/>
                        </a:rPr>
                        <a:t>ATM </a:t>
                      </a:r>
                      <a:r>
                        <a:rPr lang="en-PH" sz="1600" i="1" dirty="0" err="1">
                          <a:latin typeface="Times New Roman"/>
                          <a:ea typeface="ＭＳ 明朝"/>
                          <a:cs typeface="Times New Roman"/>
                        </a:rPr>
                        <a:t>Sangla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? 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25004" marR="250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No need: 141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76%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Don’t want to be in debt: 23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12%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High interest rate: 16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9%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Can borrow from relatives with no interest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：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4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2%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others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：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likely to be denied of loan, don’t know a lender, etc. 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total responses: 186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25004" marR="250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903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Only for those who have never borrowed from </a:t>
                      </a:r>
                      <a:r>
                        <a:rPr lang="en-PH" sz="1600" i="1" dirty="0">
                          <a:latin typeface="Times New Roman"/>
                          <a:ea typeface="ＭＳ 明朝"/>
                          <a:cs typeface="Times New Roman"/>
                        </a:rPr>
                        <a:t>ATM </a:t>
                      </a:r>
                      <a:r>
                        <a:rPr lang="en-PH" sz="1600" i="1" dirty="0" err="1">
                          <a:latin typeface="Times New Roman"/>
                          <a:ea typeface="ＭＳ 明朝"/>
                          <a:cs typeface="Times New Roman"/>
                        </a:rPr>
                        <a:t>Sangla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Do you have any intention to borrow from </a:t>
                      </a:r>
                      <a:r>
                        <a:rPr lang="en-PH" sz="1600" i="1" dirty="0">
                          <a:latin typeface="Times New Roman"/>
                          <a:ea typeface="ＭＳ 明朝"/>
                          <a:cs typeface="Times New Roman"/>
                        </a:rPr>
                        <a:t>ATM </a:t>
                      </a:r>
                      <a:r>
                        <a:rPr lang="en-PH" sz="1600" i="1" dirty="0" err="1">
                          <a:latin typeface="Times New Roman"/>
                          <a:ea typeface="ＭＳ 明朝"/>
                          <a:cs typeface="Times New Roman"/>
                        </a:rPr>
                        <a:t>Sangla</a:t>
                      </a:r>
                      <a:r>
                        <a:rPr lang="en-PH" sz="1600" i="1" dirty="0">
                          <a:latin typeface="Times New Roman"/>
                          <a:ea typeface="ＭＳ 明朝"/>
                          <a:cs typeface="Times New Roman"/>
                        </a:rPr>
                        <a:t> 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in the future?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25004" marR="250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Yes 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：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65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35%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; No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：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121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（</a:t>
                      </a:r>
                      <a:r>
                        <a:rPr lang="en-PH" sz="1600" dirty="0">
                          <a:latin typeface="Times New Roman"/>
                          <a:ea typeface="ＭＳ 明朝"/>
                          <a:cs typeface="Times New Roman"/>
                        </a:rPr>
                        <a:t>65%</a:t>
                      </a:r>
                      <a:r>
                        <a:rPr lang="ja-JP" sz="1600" dirty="0">
                          <a:latin typeface="Times New Roman"/>
                          <a:ea typeface="ＭＳ 明朝"/>
                          <a:cs typeface="Times New Roman"/>
                        </a:rPr>
                        <a:t>）</a:t>
                      </a:r>
                      <a:endParaRPr lang="ja-JP" sz="16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25004" marR="250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57167-F415-4C48-9227-35616023A008}" type="slidenum">
              <a:rPr lang="en-US" altLang="ja-JP" smtClean="0"/>
              <a:pPr/>
              <a:t>37</a:t>
            </a:fld>
            <a:endParaRPr lang="en-US" altLang="ja-JP"/>
          </a:p>
        </p:txBody>
      </p:sp>
      <p:sp>
        <p:nvSpPr>
          <p:cNvPr id="4" name="タイトル 1"/>
          <p:cNvSpPr txBox="1">
            <a:spLocks/>
          </p:cNvSpPr>
          <p:nvPr/>
        </p:nvSpPr>
        <p:spPr bwMode="auto">
          <a:xfrm>
            <a:off x="277688" y="116632"/>
            <a:ext cx="8686800" cy="634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n-US" altLang="ja-JP" sz="2800" b="1" dirty="0" smtClean="0"/>
              <a:t>Time preference and financial behavior</a:t>
            </a:r>
            <a:endParaRPr kumimoji="1" lang="ja-JP" altLang="en-US" sz="28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8" name="表 7"/>
          <p:cNvGraphicFramePr>
            <a:graphicFrameLocks noGrp="1"/>
          </p:cNvGraphicFramePr>
          <p:nvPr/>
        </p:nvGraphicFramePr>
        <p:xfrm>
          <a:off x="755576" y="908720"/>
          <a:ext cx="7560839" cy="4160460"/>
        </p:xfrm>
        <a:graphic>
          <a:graphicData uri="http://schemas.openxmlformats.org/drawingml/2006/table">
            <a:tbl>
              <a:tblPr/>
              <a:tblGrid>
                <a:gridCol w="2348087"/>
                <a:gridCol w="1784546"/>
                <a:gridCol w="1714103"/>
                <a:gridCol w="1714103"/>
              </a:tblGrid>
              <a:tr h="416046">
                <a:tc>
                  <a:txBody>
                    <a:bodyPr/>
                    <a:lstStyle/>
                    <a:p>
                      <a:pPr algn="l" fontAlgn="ctr"/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time consistent</a:t>
                      </a: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hyperbolic</a:t>
                      </a: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patient</a:t>
                      </a:r>
                    </a:p>
                  </a:txBody>
                  <a:tcPr marL="9447" marR="9447" marT="9447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604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1" i="1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total debt (net)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1" i="1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21,377</a:t>
                      </a:r>
                      <a:endParaRPr lang="en-US" altLang="ja-JP" sz="1800" b="1" i="1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1" i="1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20,487</a:t>
                      </a:r>
                      <a:endParaRPr lang="en-US" altLang="ja-JP" sz="1800" b="1" i="1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1" i="1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4,022</a:t>
                      </a:r>
                      <a:endParaRPr lang="en-US" altLang="ja-JP" sz="1800" b="1" i="1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1604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total debt (gross)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41,086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35,676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19,522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1604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total receivables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3,658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2,666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3,832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1604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bank balance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19,708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15,189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15,501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16046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lending balance with: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800" b="0" i="0" u="none" strike="noStrike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1604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 </a:t>
                      </a:r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   relatives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31.7%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38.2%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40.8%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1604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 </a:t>
                      </a:r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   co-workers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21.6%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27.3%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31.0%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1604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 </a:t>
                      </a:r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   friends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22.3%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30.9%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23.9%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1604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 </a:t>
                      </a:r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   </a:t>
                      </a:r>
                      <a:r>
                        <a:rPr lang="en-GB" sz="1800" b="0" i="0" u="none" strike="noStrike" dirty="0" err="1" smtClean="0">
                          <a:solidFill>
                            <a:srgbClr val="000000"/>
                          </a:solidFill>
                          <a:latin typeface="ＭＳ Ｐゴシック"/>
                        </a:rPr>
                        <a:t>neighbors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1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13.7%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>
                          <a:solidFill>
                            <a:srgbClr val="000000"/>
                          </a:solidFill>
                          <a:latin typeface="ＭＳ Ｐゴシック"/>
                        </a:rPr>
                        <a:t>9.1%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latin typeface="ＭＳ Ｐゴシック"/>
                        </a:rPr>
                        <a:t>9.9%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正方形/長方形 5"/>
          <p:cNvSpPr/>
          <p:nvPr/>
        </p:nvSpPr>
        <p:spPr>
          <a:xfrm>
            <a:off x="3420270" y="5085182"/>
            <a:ext cx="504016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b="1" baseline="30000" dirty="0" smtClean="0">
                <a:solidFill>
                  <a:srgbClr val="000000"/>
                </a:solidFill>
                <a:latin typeface="ＭＳ Ｐゴシック"/>
              </a:rPr>
              <a:t>***</a:t>
            </a:r>
            <a:r>
              <a:rPr lang="en-US" altLang="ja-JP" sz="1600" dirty="0" smtClean="0">
                <a:solidFill>
                  <a:srgbClr val="000000"/>
                </a:solidFill>
                <a:latin typeface="ＭＳ Ｐゴシック"/>
              </a:rPr>
              <a:t>:significantly different from the time consistent at 1% </a:t>
            </a:r>
          </a:p>
          <a:p>
            <a:r>
              <a:rPr lang="en-US" altLang="ja-JP" sz="1600" b="1" baseline="30000" dirty="0" smtClean="0">
                <a:solidFill>
                  <a:srgbClr val="000000"/>
                </a:solidFill>
                <a:latin typeface="ＭＳ Ｐゴシック"/>
              </a:rPr>
              <a:t>**</a:t>
            </a:r>
            <a:r>
              <a:rPr lang="en-US" altLang="ja-JP" sz="1600" dirty="0" smtClean="0">
                <a:solidFill>
                  <a:srgbClr val="000000"/>
                </a:solidFill>
                <a:latin typeface="ＭＳ Ｐゴシック"/>
              </a:rPr>
              <a:t>:significantly different from the time consistent at 5%</a:t>
            </a:r>
            <a:endParaRPr lang="en-US" altLang="ja-JP" sz="1600" b="1" baseline="30000" dirty="0" smtClean="0">
              <a:solidFill>
                <a:srgbClr val="000000"/>
              </a:solidFill>
              <a:latin typeface="ＭＳ Ｐゴシック"/>
            </a:endParaRPr>
          </a:p>
          <a:p>
            <a:r>
              <a:rPr lang="en-US" altLang="ja-JP" sz="1600" b="1" baseline="30000" dirty="0" smtClean="0">
                <a:solidFill>
                  <a:srgbClr val="000000"/>
                </a:solidFill>
                <a:latin typeface="ＭＳ Ｐゴシック"/>
              </a:rPr>
              <a:t>*</a:t>
            </a:r>
            <a:r>
              <a:rPr lang="en-US" altLang="ja-JP" sz="1600" dirty="0" smtClean="0">
                <a:solidFill>
                  <a:srgbClr val="000000"/>
                </a:solidFill>
                <a:latin typeface="ＭＳ Ｐゴシック"/>
              </a:rPr>
              <a:t>:significantly different from the time consistent at 10%</a:t>
            </a:r>
            <a:endParaRPr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57167-F415-4C48-9227-35616023A008}" type="slidenum">
              <a:rPr lang="en-US" altLang="ja-JP" smtClean="0"/>
              <a:pPr/>
              <a:t>38</a:t>
            </a:fld>
            <a:endParaRPr lang="en-US" altLang="ja-JP"/>
          </a:p>
        </p:txBody>
      </p:sp>
      <p:sp>
        <p:nvSpPr>
          <p:cNvPr id="4" name="タイトル 1"/>
          <p:cNvSpPr txBox="1">
            <a:spLocks/>
          </p:cNvSpPr>
          <p:nvPr/>
        </p:nvSpPr>
        <p:spPr bwMode="auto">
          <a:xfrm>
            <a:off x="72008" y="908720"/>
            <a:ext cx="8964488" cy="634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PH" altLang="ja-JP" sz="2600" b="1" dirty="0" smtClean="0">
                <a:latin typeface="Times New Roman" pitchFamily="18" charset="0"/>
                <a:ea typeface="ＭＳ 明朝" pitchFamily="17" charset="-128"/>
                <a:cs typeface="Times New Roman" pitchFamily="18" charset="0"/>
              </a:rPr>
              <a:t>Rank of Informal Money Lender as a Source of Financing</a:t>
            </a:r>
            <a:endParaRPr lang="en-PH" altLang="ja-JP" sz="2600" dirty="0" smtClean="0">
              <a:latin typeface="Arial" pitchFamily="34" charset="0"/>
              <a:cs typeface="ＭＳ Ｐゴシック" pitchFamily="50" charset="-128"/>
            </a:endParaRPr>
          </a:p>
        </p:txBody>
      </p:sp>
      <p:graphicFrame>
        <p:nvGraphicFramePr>
          <p:cNvPr id="7" name="表 6"/>
          <p:cNvGraphicFramePr>
            <a:graphicFrameLocks noGrp="1"/>
          </p:cNvGraphicFramePr>
          <p:nvPr/>
        </p:nvGraphicFramePr>
        <p:xfrm>
          <a:off x="395536" y="2132857"/>
          <a:ext cx="8136903" cy="2161628"/>
        </p:xfrm>
        <a:graphic>
          <a:graphicData uri="http://schemas.openxmlformats.org/drawingml/2006/table">
            <a:tbl>
              <a:tblPr/>
              <a:tblGrid>
                <a:gridCol w="3528392"/>
                <a:gridCol w="1152128"/>
                <a:gridCol w="1199896"/>
                <a:gridCol w="1157392"/>
                <a:gridCol w="1099095"/>
              </a:tblGrid>
              <a:tr h="5040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PH" sz="1600" b="1" kern="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Type of Loan</a:t>
                      </a:r>
                      <a:endParaRPr lang="ja-JP" sz="1600" kern="1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PH" sz="1600" b="1" kern="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Rank </a:t>
                      </a:r>
                      <a:endParaRPr lang="ja-JP" sz="1600" kern="1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PH" sz="1600" b="1" kern="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Philippines</a:t>
                      </a:r>
                      <a:endParaRPr lang="ja-JP" sz="1600" kern="100">
                        <a:latin typeface="Calibri"/>
                        <a:ea typeface="ＭＳ 明朝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PH" sz="1600" kern="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(% Share)</a:t>
                      </a:r>
                      <a:endParaRPr lang="ja-JP" sz="1600" kern="10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PH" sz="1600" b="1" kern="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NCR</a:t>
                      </a:r>
                      <a:endParaRPr lang="ja-JP" sz="1600" kern="100">
                        <a:latin typeface="Calibri"/>
                        <a:ea typeface="ＭＳ 明朝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PH" sz="1600" kern="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(% Share)</a:t>
                      </a:r>
                      <a:endParaRPr lang="ja-JP" sz="1600" kern="10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PH" sz="1600" b="1" kern="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AONCR</a:t>
                      </a:r>
                      <a:endParaRPr lang="ja-JP" sz="1600" kern="100" dirty="0">
                        <a:latin typeface="Calibri"/>
                        <a:ea typeface="ＭＳ 明朝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PH" sz="1600" kern="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(% Share)</a:t>
                      </a:r>
                      <a:endParaRPr lang="ja-JP" sz="1600" kern="1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8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PH" sz="1400" kern="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Housing Loan</a:t>
                      </a:r>
                      <a:endParaRPr lang="ja-JP" sz="1800" kern="1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PH" sz="1400" kern="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4th out of 16</a:t>
                      </a:r>
                      <a:endParaRPr lang="ja-JP" sz="1800" kern="10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PH" sz="1600" kern="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9.6</a:t>
                      </a:r>
                      <a:endParaRPr lang="ja-JP" sz="2000" kern="1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PH" sz="1600" kern="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6.8</a:t>
                      </a:r>
                      <a:endParaRPr lang="ja-JP" sz="2000" kern="10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PH" sz="1600" kern="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15.8</a:t>
                      </a:r>
                      <a:endParaRPr lang="ja-JP" sz="2000" kern="10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688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PH" sz="1400" kern="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Other Real Property Loan (Aside from Residence)</a:t>
                      </a:r>
                      <a:endParaRPr lang="ja-JP" sz="1800" kern="1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PH" sz="1400" kern="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1st out of 12</a:t>
                      </a:r>
                      <a:endParaRPr lang="ja-JP" sz="1800" kern="10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PH" sz="1600" kern="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36.5</a:t>
                      </a:r>
                      <a:endParaRPr lang="ja-JP" sz="2000" kern="1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PH" sz="1600" kern="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28.3</a:t>
                      </a:r>
                      <a:endParaRPr lang="ja-JP" sz="2000" kern="10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PH" sz="1600" kern="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47.2</a:t>
                      </a:r>
                      <a:endParaRPr lang="ja-JP" sz="2000" kern="10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88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PH" sz="1400" kern="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Vehicle Loan</a:t>
                      </a:r>
                      <a:endParaRPr lang="ja-JP" sz="1800" kern="1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PH" sz="1400" kern="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5th out of 10</a:t>
                      </a:r>
                      <a:endParaRPr lang="ja-JP" sz="1800" kern="10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PH" sz="1600" kern="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ja-JP" sz="2000" kern="1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PH" sz="1600" kern="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4.8</a:t>
                      </a:r>
                      <a:endParaRPr lang="ja-JP" sz="2000" kern="10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PH" sz="1600" kern="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3.4</a:t>
                      </a:r>
                      <a:endParaRPr lang="ja-JP" sz="2000" kern="10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88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PH" sz="1400" kern="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Appliances/Equipment Loan</a:t>
                      </a:r>
                      <a:endParaRPr lang="ja-JP" sz="1800" kern="1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PH" sz="1400" kern="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4th out of 9</a:t>
                      </a:r>
                      <a:endParaRPr lang="ja-JP" sz="1800" kern="1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PH" sz="1600" kern="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ja-JP" sz="2000" kern="1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PH" sz="1600" kern="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ja-JP" sz="2000" kern="1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PH" sz="1600" kern="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5.3</a:t>
                      </a:r>
                      <a:endParaRPr lang="ja-JP" sz="2000" kern="1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820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PH" sz="900" kern="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Source: 2009 Consumer Finance Survey, </a:t>
                      </a:r>
                      <a:r>
                        <a:rPr lang="en-PH" sz="900" kern="1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Bangko</a:t>
                      </a:r>
                      <a:r>
                        <a:rPr lang="en-PH" sz="900" kern="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PH" sz="900" kern="1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Sentral</a:t>
                      </a:r>
                      <a:r>
                        <a:rPr lang="en-PH" sz="900" kern="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PH" sz="900" kern="1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ng</a:t>
                      </a:r>
                      <a:r>
                        <a:rPr lang="en-PH" sz="900" kern="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PH" sz="900" kern="1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Pilipinas</a:t>
                      </a:r>
                      <a:endParaRPr lang="ja-JP" sz="1100" kern="100" dirty="0"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57167-F415-4C48-9227-35616023A008}" type="slidenum">
              <a:rPr lang="en-US" altLang="ja-JP" smtClean="0"/>
              <a:pPr/>
              <a:t>4</a:t>
            </a:fld>
            <a:endParaRPr lang="en-US" altLang="ja-JP"/>
          </a:p>
        </p:txBody>
      </p:sp>
      <p:sp>
        <p:nvSpPr>
          <p:cNvPr id="4" name="タイトル 1"/>
          <p:cNvSpPr txBox="1">
            <a:spLocks/>
          </p:cNvSpPr>
          <p:nvPr/>
        </p:nvSpPr>
        <p:spPr bwMode="auto">
          <a:xfrm>
            <a:off x="277688" y="116632"/>
            <a:ext cx="8686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n-US" altLang="ja-JP" sz="3600" b="1" dirty="0" smtClean="0"/>
              <a:t>ATM </a:t>
            </a:r>
            <a:r>
              <a:rPr lang="en-US" altLang="ja-JP" sz="3600" b="1" i="1" dirty="0" err="1" smtClean="0"/>
              <a:t>sangla</a:t>
            </a:r>
            <a:r>
              <a:rPr lang="ja-JP" altLang="en-US" sz="3600" b="1" dirty="0" smtClean="0"/>
              <a:t> </a:t>
            </a:r>
            <a:r>
              <a:rPr lang="en-US" altLang="ja-JP" sz="3600" b="1" dirty="0" smtClean="0"/>
              <a:t>(debit card pawning) as an </a:t>
            </a:r>
            <a:r>
              <a:rPr lang="en-US" altLang="ja-JP" sz="3600" b="1" dirty="0" smtClean="0">
                <a:solidFill>
                  <a:srgbClr val="FF0000"/>
                </a:solidFill>
              </a:rPr>
              <a:t>induced institutional innovation </a:t>
            </a:r>
            <a:r>
              <a:rPr lang="en-US" altLang="ja-JP" sz="3600" b="1" dirty="0" smtClean="0"/>
              <a:t>2</a:t>
            </a:r>
            <a:endParaRPr kumimoji="1" lang="ja-JP" altLang="en-US" sz="36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コンテンツ プレースホルダ 2"/>
          <p:cNvSpPr txBox="1">
            <a:spLocks/>
          </p:cNvSpPr>
          <p:nvPr/>
        </p:nvSpPr>
        <p:spPr bwMode="auto">
          <a:xfrm>
            <a:off x="277688" y="1412057"/>
            <a:ext cx="8928992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Wingdings" pitchFamily="2" charset="2"/>
              <a:buChar char=""/>
            </a:pPr>
            <a:r>
              <a:rPr lang="en-US" altLang="ja-JP" sz="2400" dirty="0" smtClean="0"/>
              <a:t>An example of </a:t>
            </a:r>
            <a:r>
              <a:rPr lang="en-US" altLang="ja-JP" sz="2400" dirty="0" smtClean="0">
                <a:solidFill>
                  <a:srgbClr val="FF0000"/>
                </a:solidFill>
              </a:rPr>
              <a:t>‘induced institutional innovation’ </a:t>
            </a:r>
            <a:r>
              <a:rPr lang="en-US" altLang="ja-JP" sz="2000" dirty="0" smtClean="0"/>
              <a:t>(</a:t>
            </a:r>
            <a:r>
              <a:rPr lang="en-US" altLang="ja-JP" sz="2000" dirty="0" err="1" smtClean="0"/>
              <a:t>Hayami</a:t>
            </a:r>
            <a:r>
              <a:rPr lang="en-US" altLang="ja-JP" sz="2000" dirty="0" smtClean="0"/>
              <a:t> &amp; </a:t>
            </a:r>
            <a:r>
              <a:rPr lang="en-US" altLang="ja-JP" sz="2000" dirty="0" err="1" smtClean="0"/>
              <a:t>Godo</a:t>
            </a:r>
            <a:r>
              <a:rPr lang="en-US" altLang="ja-JP" sz="2000" dirty="0" smtClean="0"/>
              <a:t> 2005), </a:t>
            </a:r>
            <a:r>
              <a:rPr lang="en-US" altLang="ja-JP" sz="2400" dirty="0" smtClean="0"/>
              <a:t>arising from</a:t>
            </a:r>
            <a:r>
              <a:rPr lang="en-US" altLang="ja-JP" sz="2400" dirty="0" smtClean="0">
                <a:sym typeface="Wingdings" pitchFamily="2" charset="2"/>
              </a:rPr>
              <a:t> </a:t>
            </a:r>
            <a:r>
              <a:rPr lang="en-US" altLang="ja-JP" sz="2400" dirty="0" smtClean="0">
                <a:solidFill>
                  <a:srgbClr val="FF0000"/>
                </a:solidFill>
              </a:rPr>
              <a:t>unmet credit demand + new technology (ATM)</a:t>
            </a:r>
          </a:p>
          <a:p>
            <a:pPr>
              <a:buFont typeface="Wingdings" pitchFamily="2" charset="2"/>
              <a:buChar char=""/>
            </a:pPr>
            <a:endParaRPr lang="en-US" altLang="ja-JP" sz="1600" dirty="0" smtClean="0"/>
          </a:p>
          <a:p>
            <a:pPr>
              <a:buFont typeface="Wingdings" pitchFamily="2" charset="2"/>
              <a:buChar char=""/>
            </a:pPr>
            <a:r>
              <a:rPr lang="en-US" altLang="ja-JP" sz="2400" dirty="0" smtClean="0">
                <a:solidFill>
                  <a:srgbClr val="FF0000"/>
                </a:solidFill>
              </a:rPr>
              <a:t>Why is </a:t>
            </a:r>
            <a:r>
              <a:rPr lang="en-US" altLang="ja-JP" sz="2400" i="1" dirty="0" smtClean="0">
                <a:solidFill>
                  <a:srgbClr val="FF0000"/>
                </a:solidFill>
              </a:rPr>
              <a:t>ATM </a:t>
            </a:r>
            <a:r>
              <a:rPr lang="en-US" altLang="ja-JP" sz="2400" i="1" dirty="0" err="1" smtClean="0">
                <a:solidFill>
                  <a:srgbClr val="FF0000"/>
                </a:solidFill>
              </a:rPr>
              <a:t>sangla</a:t>
            </a:r>
            <a:r>
              <a:rPr lang="en-US" altLang="ja-JP" sz="2400" dirty="0" smtClean="0">
                <a:solidFill>
                  <a:srgbClr val="FF0000"/>
                </a:solidFill>
              </a:rPr>
              <a:t> unique? </a:t>
            </a:r>
          </a:p>
          <a:p>
            <a:pPr lvl="1">
              <a:buFont typeface="Wingdings" pitchFamily="2" charset="2"/>
              <a:buChar char=""/>
            </a:pPr>
            <a:r>
              <a:rPr lang="en-US" altLang="ja-JP" sz="2400" dirty="0" smtClean="0">
                <a:solidFill>
                  <a:srgbClr val="FF0000"/>
                </a:solidFill>
              </a:rPr>
              <a:t>Unlike existing collateralized loans </a:t>
            </a:r>
            <a:r>
              <a:rPr lang="en-US" altLang="ja-JP" sz="2400" dirty="0" smtClean="0"/>
              <a:t>(e.g., physical collateral, group liability, savings deposit, etc.) … </a:t>
            </a:r>
          </a:p>
          <a:p>
            <a:pPr lvl="1">
              <a:buFont typeface="Wingdings" pitchFamily="2" charset="2"/>
              <a:buChar char=""/>
            </a:pPr>
            <a:r>
              <a:rPr lang="en-US" altLang="ja-JP" sz="2400" dirty="0" smtClean="0">
                <a:solidFill>
                  <a:srgbClr val="FF0000"/>
                </a:solidFill>
              </a:rPr>
              <a:t>Future income stream as collateral with an ATM technology</a:t>
            </a:r>
          </a:p>
          <a:p>
            <a:pPr lvl="1"/>
            <a:r>
              <a:rPr lang="en-US" altLang="ja-JP" sz="2400" dirty="0" smtClean="0"/>
              <a:t> </a:t>
            </a:r>
            <a:r>
              <a:rPr lang="en-US" altLang="ja-JP" sz="2400" dirty="0" smtClean="0">
                <a:sym typeface="Wingdings" pitchFamily="2" charset="2"/>
              </a:rPr>
              <a:t> </a:t>
            </a:r>
            <a:r>
              <a:rPr lang="en-US" altLang="ja-JP" sz="2400" dirty="0" smtClean="0"/>
              <a:t>Somewhat similar to ‘payday loan’ in the US, but with potentially unlimited(?) cash access to the lender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57167-F415-4C48-9227-35616023A008}" type="slidenum">
              <a:rPr lang="en-US" altLang="ja-JP" smtClean="0"/>
              <a:pPr/>
              <a:t>5</a:t>
            </a:fld>
            <a:endParaRPr lang="en-US" altLang="ja-JP"/>
          </a:p>
        </p:txBody>
      </p:sp>
      <p:sp>
        <p:nvSpPr>
          <p:cNvPr id="4" name="タイトル 1"/>
          <p:cNvSpPr txBox="1">
            <a:spLocks/>
          </p:cNvSpPr>
          <p:nvPr/>
        </p:nvSpPr>
        <p:spPr bwMode="auto">
          <a:xfrm>
            <a:off x="0" y="116632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n-US" altLang="ja-JP" sz="3600" b="1" dirty="0" smtClean="0"/>
              <a:t>ATM </a:t>
            </a:r>
            <a:r>
              <a:rPr lang="en-US" altLang="ja-JP" sz="3600" b="1" i="1" dirty="0" err="1" smtClean="0"/>
              <a:t>sangla</a:t>
            </a:r>
            <a:r>
              <a:rPr lang="ja-JP" altLang="en-US" sz="3600" b="1" dirty="0" smtClean="0"/>
              <a:t> </a:t>
            </a:r>
            <a:r>
              <a:rPr lang="en-US" altLang="ja-JP" sz="3600" b="1" dirty="0" smtClean="0"/>
              <a:t>(pawning) in the Philippines: </a:t>
            </a:r>
            <a:r>
              <a:rPr lang="en-US" altLang="ja-JP" sz="3600" b="1" dirty="0" smtClean="0">
                <a:solidFill>
                  <a:srgbClr val="FF0000"/>
                </a:solidFill>
              </a:rPr>
              <a:t>The data 1: respondents characteristics</a:t>
            </a:r>
            <a:endParaRPr kumimoji="1" lang="ja-JP" altLang="en-US" sz="3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コンテンツ プレースホルダ 2"/>
          <p:cNvSpPr txBox="1">
            <a:spLocks/>
          </p:cNvSpPr>
          <p:nvPr/>
        </p:nvSpPr>
        <p:spPr bwMode="auto">
          <a:xfrm>
            <a:off x="179512" y="1340768"/>
            <a:ext cx="864096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Wingdings" pitchFamily="2" charset="2"/>
              <a:buChar char=""/>
            </a:pPr>
            <a:r>
              <a:rPr lang="en-US" altLang="ja-JP" sz="2400" dirty="0" smtClean="0">
                <a:solidFill>
                  <a:srgbClr val="FF0000"/>
                </a:solidFill>
              </a:rPr>
              <a:t>3 small scale factories </a:t>
            </a:r>
            <a:r>
              <a:rPr lang="en-US" altLang="ja-JP" sz="2400" dirty="0" smtClean="0"/>
              <a:t>in an industrial estate in Laguna province (south of Metro Manila) </a:t>
            </a:r>
          </a:p>
          <a:p>
            <a:pPr>
              <a:buFont typeface="Wingdings" pitchFamily="2" charset="2"/>
              <a:buChar char=""/>
            </a:pPr>
            <a:endParaRPr lang="en-US" altLang="ja-JP" sz="2400" dirty="0" smtClean="0"/>
          </a:p>
          <a:p>
            <a:pPr>
              <a:buFont typeface="Wingdings" pitchFamily="2" charset="2"/>
              <a:buChar char=""/>
            </a:pPr>
            <a:r>
              <a:rPr lang="en-US" altLang="ja-JP" sz="2400" dirty="0" smtClean="0"/>
              <a:t>Respondent profile: </a:t>
            </a:r>
            <a:r>
              <a:rPr lang="en-US" altLang="ja-JP" sz="2400" dirty="0" smtClean="0">
                <a:solidFill>
                  <a:srgbClr val="FF0000"/>
                </a:solidFill>
              </a:rPr>
              <a:t>320 respondents </a:t>
            </a:r>
            <a:r>
              <a:rPr lang="en-US" altLang="ja-JP" sz="2400" dirty="0" smtClean="0"/>
              <a:t>(60% male) </a:t>
            </a:r>
          </a:p>
          <a:p>
            <a:pPr lvl="1">
              <a:buFont typeface="Wingdings" pitchFamily="2" charset="2"/>
              <a:buChar char=""/>
            </a:pPr>
            <a:r>
              <a:rPr lang="en-US" altLang="ja-JP" sz="2400" dirty="0" smtClean="0"/>
              <a:t> </a:t>
            </a:r>
            <a:r>
              <a:rPr lang="en-US" altLang="ja-JP" sz="2400" dirty="0" smtClean="0">
                <a:solidFill>
                  <a:srgbClr val="FF0000"/>
                </a:solidFill>
              </a:rPr>
              <a:t>Average age: </a:t>
            </a:r>
            <a:r>
              <a:rPr lang="en-US" altLang="ja-JP" sz="2400" dirty="0" smtClean="0"/>
              <a:t>30 </a:t>
            </a:r>
            <a:r>
              <a:rPr lang="en-US" altLang="ja-JP" sz="2400" dirty="0" err="1" smtClean="0"/>
              <a:t>yrs</a:t>
            </a:r>
            <a:r>
              <a:rPr lang="en-US" altLang="ja-JP" sz="2400" dirty="0" smtClean="0"/>
              <a:t> old, with 7 year work exp.</a:t>
            </a:r>
          </a:p>
          <a:p>
            <a:pPr lvl="1">
              <a:buFont typeface="Wingdings" pitchFamily="2" charset="2"/>
              <a:buChar char=""/>
            </a:pPr>
            <a:r>
              <a:rPr lang="en-US" altLang="ja-JP" sz="2400" dirty="0" smtClean="0"/>
              <a:t> </a:t>
            </a:r>
            <a:r>
              <a:rPr lang="en-US" altLang="ja-JP" sz="2400" dirty="0" smtClean="0">
                <a:solidFill>
                  <a:srgbClr val="FF0000"/>
                </a:solidFill>
              </a:rPr>
              <a:t>Marital status</a:t>
            </a:r>
            <a:r>
              <a:rPr lang="en-US" altLang="ja-JP" sz="2400" dirty="0" smtClean="0"/>
              <a:t>: 53% married (49% with children)</a:t>
            </a:r>
          </a:p>
          <a:p>
            <a:pPr lvl="1">
              <a:buFont typeface="Wingdings" pitchFamily="2" charset="2"/>
              <a:buChar char=""/>
            </a:pPr>
            <a:r>
              <a:rPr lang="en-US" altLang="ja-JP" sz="2400" dirty="0" smtClean="0"/>
              <a:t> </a:t>
            </a:r>
            <a:r>
              <a:rPr lang="en-US" altLang="ja-JP" sz="2400" dirty="0" smtClean="0">
                <a:solidFill>
                  <a:srgbClr val="FF0000"/>
                </a:solidFill>
              </a:rPr>
              <a:t>Education</a:t>
            </a:r>
            <a:r>
              <a:rPr lang="en-US" altLang="ja-JP" sz="2400" dirty="0" smtClean="0"/>
              <a:t>: One third with college degree, 45% with  vocational or some collage training </a:t>
            </a:r>
          </a:p>
          <a:p>
            <a:pPr lvl="1">
              <a:buFont typeface="Wingdings" pitchFamily="2" charset="2"/>
              <a:buChar char=""/>
            </a:pPr>
            <a:r>
              <a:rPr lang="en-US" altLang="ja-JP" sz="2400" dirty="0" smtClean="0"/>
              <a:t> </a:t>
            </a:r>
            <a:r>
              <a:rPr lang="en-US" altLang="ja-JP" sz="2400" dirty="0" smtClean="0">
                <a:solidFill>
                  <a:srgbClr val="FF0000"/>
                </a:solidFill>
              </a:rPr>
              <a:t>Average salary</a:t>
            </a:r>
            <a:r>
              <a:rPr lang="en-US" altLang="ja-JP" sz="2400" dirty="0" smtClean="0"/>
              <a:t>: PhP15,000/month (~ US$350)   </a:t>
            </a:r>
          </a:p>
          <a:p>
            <a:pPr lvl="1">
              <a:buFont typeface="Wingdings" pitchFamily="2" charset="2"/>
              <a:buChar char=""/>
            </a:pPr>
            <a:r>
              <a:rPr lang="en-US" altLang="ja-JP" sz="2400" dirty="0" smtClean="0"/>
              <a:t> </a:t>
            </a:r>
            <a:r>
              <a:rPr lang="en-US" altLang="ja-JP" sz="2400" dirty="0" smtClean="0">
                <a:solidFill>
                  <a:srgbClr val="FF0000"/>
                </a:solidFill>
              </a:rPr>
              <a:t>Type of employment</a:t>
            </a:r>
            <a:r>
              <a:rPr lang="en-US" altLang="ja-JP" sz="2400" dirty="0" smtClean="0"/>
              <a:t>: regular (72%); contractual (23%); </a:t>
            </a:r>
          </a:p>
          <a:p>
            <a:pPr lvl="1"/>
            <a:r>
              <a:rPr lang="en-US" altLang="ja-JP" sz="2400" dirty="0" smtClean="0"/>
              <a:t>                                     probation(5%)  </a:t>
            </a:r>
          </a:p>
          <a:p>
            <a:pPr lvl="1">
              <a:buFont typeface="Arial" pitchFamily="34" charset="0"/>
              <a:buChar char="•"/>
            </a:pPr>
            <a:r>
              <a:rPr lang="en-US" altLang="ja-JP" sz="2400" dirty="0" smtClean="0"/>
              <a:t> </a:t>
            </a:r>
            <a:r>
              <a:rPr lang="en-US" altLang="ja-JP" sz="2400" dirty="0" smtClean="0">
                <a:solidFill>
                  <a:srgbClr val="FF0000"/>
                </a:solidFill>
              </a:rPr>
              <a:t>Mode of salary payment</a:t>
            </a:r>
            <a:r>
              <a:rPr lang="en-US" altLang="ja-JP" sz="2400" dirty="0" smtClean="0"/>
              <a:t>: bank deposit (99%); cash (1%)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57167-F415-4C48-9227-35616023A008}" type="slidenum">
              <a:rPr lang="en-US" altLang="ja-JP" smtClean="0"/>
              <a:pPr/>
              <a:t>6</a:t>
            </a:fld>
            <a:endParaRPr lang="en-US" altLang="ja-JP"/>
          </a:p>
        </p:txBody>
      </p:sp>
      <p:sp>
        <p:nvSpPr>
          <p:cNvPr id="5" name="コンテンツ プレースホルダ 2"/>
          <p:cNvSpPr txBox="1">
            <a:spLocks/>
          </p:cNvSpPr>
          <p:nvPr/>
        </p:nvSpPr>
        <p:spPr bwMode="auto">
          <a:xfrm>
            <a:off x="-108520" y="1412776"/>
            <a:ext cx="9180512" cy="6552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1">
              <a:spcBef>
                <a:spcPct val="20000"/>
              </a:spcBef>
              <a:buSzPct val="50000"/>
              <a:buFont typeface="Wingdings" pitchFamily="2" charset="2"/>
              <a:buChar char="l"/>
              <a:defRPr/>
            </a:pPr>
            <a:r>
              <a:rPr lang="en-US" altLang="ja-JP" sz="2400" noProof="0" dirty="0" smtClean="0"/>
              <a:t> </a:t>
            </a:r>
            <a:r>
              <a:rPr lang="en-US" altLang="ja-JP" sz="2400" noProof="0" dirty="0" smtClean="0">
                <a:solidFill>
                  <a:srgbClr val="FF0000"/>
                </a:solidFill>
              </a:rPr>
              <a:t>Know</a:t>
            </a:r>
            <a:r>
              <a:rPr lang="en-US" altLang="ja-JP" sz="2400" noProof="0" dirty="0" smtClean="0"/>
              <a:t> ATM </a:t>
            </a:r>
            <a:r>
              <a:rPr lang="en-US" altLang="ja-JP" sz="2400" i="1" noProof="0" dirty="0" err="1" smtClean="0"/>
              <a:t>sangla</a:t>
            </a:r>
            <a:r>
              <a:rPr lang="en-US" altLang="ja-JP" sz="2400" noProof="0" dirty="0" smtClean="0"/>
              <a:t>: 297 (93%) </a:t>
            </a:r>
          </a:p>
          <a:p>
            <a:pPr lvl="1">
              <a:spcBef>
                <a:spcPct val="20000"/>
              </a:spcBef>
              <a:buSzPct val="50000"/>
              <a:buFont typeface="Wingdings" pitchFamily="2" charset="2"/>
              <a:buChar char="l"/>
              <a:defRPr/>
            </a:pPr>
            <a:r>
              <a:rPr lang="en-US" altLang="ja-JP" sz="2400" kern="0" dirty="0" smtClean="0">
                <a:latin typeface="+mn-lt"/>
                <a:ea typeface="+mn-ea"/>
              </a:rPr>
              <a:t> </a:t>
            </a:r>
            <a:r>
              <a:rPr lang="en-US" altLang="ja-JP" sz="2400" kern="0" dirty="0" smtClean="0">
                <a:solidFill>
                  <a:srgbClr val="FF0000"/>
                </a:solidFill>
                <a:latin typeface="+mn-lt"/>
                <a:ea typeface="+mn-ea"/>
              </a:rPr>
              <a:t>Ever utilized </a:t>
            </a:r>
            <a:r>
              <a:rPr lang="en-US" altLang="ja-JP" sz="2400" kern="0" dirty="0" smtClean="0">
                <a:latin typeface="+mn-lt"/>
                <a:ea typeface="+mn-ea"/>
              </a:rPr>
              <a:t>ATM </a:t>
            </a:r>
            <a:r>
              <a:rPr lang="en-US" altLang="ja-JP" sz="2400" i="1" kern="0" dirty="0" err="1" smtClean="0">
                <a:latin typeface="+mn-lt"/>
                <a:ea typeface="+mn-ea"/>
              </a:rPr>
              <a:t>sangla</a:t>
            </a:r>
            <a:r>
              <a:rPr lang="en-US" altLang="ja-JP" sz="2400" kern="0" dirty="0" smtClean="0">
                <a:latin typeface="+mn-lt"/>
                <a:ea typeface="+mn-ea"/>
              </a:rPr>
              <a:t>: 134 (42%): male:33%; female:48%</a:t>
            </a:r>
          </a:p>
          <a:p>
            <a:pPr lvl="1">
              <a:spcBef>
                <a:spcPct val="20000"/>
              </a:spcBef>
              <a:buSzPct val="50000"/>
              <a:buFont typeface="Wingdings" pitchFamily="2" charset="2"/>
              <a:buChar char="l"/>
              <a:defRPr/>
            </a:pPr>
            <a:r>
              <a:rPr kumimoji="1" lang="en-US" altLang="ja-JP" sz="24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1" lang="en-US" altLang="ja-JP" sz="2400" b="0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ATM </a:t>
            </a:r>
            <a:r>
              <a:rPr kumimoji="1" lang="en-US" altLang="ja-JP" sz="2400" b="0" i="1" u="none" strike="noStrike" kern="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sangla</a:t>
            </a:r>
            <a:r>
              <a:rPr kumimoji="1" lang="en-US" altLang="ja-JP" sz="2400" b="0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loan balance </a:t>
            </a:r>
            <a:r>
              <a:rPr kumimoji="1" lang="en-US" altLang="ja-JP" sz="24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at the time of interview: 42</a:t>
            </a:r>
            <a:r>
              <a:rPr lang="ja-JP" altLang="en-US" sz="2400" kern="0" dirty="0" smtClean="0">
                <a:latin typeface="+mn-lt"/>
                <a:ea typeface="+mn-ea"/>
              </a:rPr>
              <a:t> </a:t>
            </a:r>
            <a:r>
              <a:rPr lang="en-US" altLang="ja-JP" sz="2000" kern="0" dirty="0" smtClean="0">
                <a:latin typeface="+mn-lt"/>
                <a:ea typeface="+mn-ea"/>
              </a:rPr>
              <a:t>(13%)</a:t>
            </a:r>
          </a:p>
          <a:p>
            <a:pPr lvl="1">
              <a:spcBef>
                <a:spcPct val="20000"/>
              </a:spcBef>
              <a:buSzPct val="50000"/>
              <a:buFont typeface="Wingdings" pitchFamily="2" charset="2"/>
              <a:buChar char="l"/>
              <a:defRPr/>
            </a:pPr>
            <a:r>
              <a:rPr kumimoji="1" lang="en-US" altLang="ja-JP" sz="24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1" lang="en-US" altLang="ja-JP" sz="2400" b="0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Average loan</a:t>
            </a:r>
            <a:r>
              <a:rPr kumimoji="1" lang="en-US" altLang="ja-JP" sz="24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PhP15,220 (~average monthly salary), for 5.2 months </a:t>
            </a:r>
          </a:p>
          <a:p>
            <a:pPr lvl="1">
              <a:spcBef>
                <a:spcPct val="20000"/>
              </a:spcBef>
              <a:buSzPct val="50000"/>
              <a:buFont typeface="Wingdings" pitchFamily="2" charset="2"/>
              <a:buChar char="l"/>
              <a:defRPr/>
            </a:pPr>
            <a:r>
              <a:rPr lang="en-US" altLang="ja-JP" sz="2400" kern="0" dirty="0" smtClean="0">
                <a:latin typeface="+mn-lt"/>
                <a:ea typeface="+mn-ea"/>
              </a:rPr>
              <a:t> </a:t>
            </a:r>
            <a:r>
              <a:rPr lang="en-US" altLang="ja-JP" sz="2400" kern="0" dirty="0" smtClean="0">
                <a:solidFill>
                  <a:srgbClr val="FF0000"/>
                </a:solidFill>
                <a:latin typeface="+mn-lt"/>
                <a:ea typeface="+mn-ea"/>
              </a:rPr>
              <a:t>Interest rates</a:t>
            </a:r>
            <a:r>
              <a:rPr lang="en-US" altLang="ja-JP" sz="2400" kern="0" dirty="0" smtClean="0">
                <a:latin typeface="+mn-lt"/>
                <a:ea typeface="+mn-ea"/>
              </a:rPr>
              <a:t>: 0~20%/month, average 3%/month (~ 40% PA)</a:t>
            </a:r>
            <a:r>
              <a:rPr kumimoji="1" lang="en-US" altLang="ja-JP" sz="24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lvl="1">
              <a:spcBef>
                <a:spcPct val="20000"/>
              </a:spcBef>
              <a:buSzPct val="50000"/>
              <a:buFont typeface="Wingdings" pitchFamily="2" charset="2"/>
              <a:buChar char="l"/>
              <a:defRPr/>
            </a:pPr>
            <a:r>
              <a:rPr lang="en-US" altLang="ja-JP" sz="2400" kern="0" dirty="0" smtClean="0">
                <a:latin typeface="+mn-lt"/>
                <a:ea typeface="+mn-ea"/>
              </a:rPr>
              <a:t> </a:t>
            </a:r>
            <a:r>
              <a:rPr lang="en-US" altLang="ja-JP" sz="2400" kern="0" dirty="0" smtClean="0">
                <a:solidFill>
                  <a:srgbClr val="FF0000"/>
                </a:solidFill>
                <a:latin typeface="+mn-lt"/>
                <a:ea typeface="+mn-ea"/>
              </a:rPr>
              <a:t>Deduction from salary</a:t>
            </a:r>
            <a:r>
              <a:rPr lang="en-US" altLang="ja-JP" sz="2400" kern="0" dirty="0" smtClean="0">
                <a:latin typeface="+mn-lt"/>
                <a:ea typeface="+mn-ea"/>
              </a:rPr>
              <a:t>: PhP2,700 (34% of average (semi-monthly) salary)</a:t>
            </a:r>
            <a:endParaRPr kumimoji="1" lang="en-US" altLang="ja-JP" sz="2400" b="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1">
              <a:spcBef>
                <a:spcPct val="20000"/>
              </a:spcBef>
              <a:buSzPct val="50000"/>
              <a:buFont typeface="Wingdings" pitchFamily="2" charset="2"/>
              <a:buChar char="l"/>
              <a:defRPr/>
            </a:pPr>
            <a:r>
              <a:rPr kumimoji="1" lang="en-US" altLang="ja-JP" sz="24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1" lang="en-US" altLang="ja-JP" sz="2400" b="0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Purpose</a:t>
            </a:r>
            <a:r>
              <a:rPr kumimoji="1" lang="en-US" altLang="ja-JP" sz="24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of borrowing: medical (21%), daily consumption </a:t>
            </a:r>
            <a:r>
              <a:rPr lang="en-US" altLang="ja-JP" sz="2400" kern="0" dirty="0" smtClean="0"/>
              <a:t>(19%), education (16%), house (9%), etc.</a:t>
            </a:r>
            <a:endParaRPr kumimoji="1" lang="en-US" altLang="ja-JP" sz="2400" b="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1">
              <a:spcBef>
                <a:spcPct val="20000"/>
              </a:spcBef>
              <a:buSzPct val="50000"/>
              <a:buFont typeface="Wingdings" pitchFamily="2" charset="2"/>
              <a:buChar char="l"/>
              <a:defRPr/>
            </a:pPr>
            <a:r>
              <a:rPr lang="en-US" altLang="ja-JP" sz="2400" kern="0" dirty="0" smtClean="0">
                <a:latin typeface="+mn-lt"/>
                <a:ea typeface="+mn-ea"/>
              </a:rPr>
              <a:t> </a:t>
            </a:r>
            <a:r>
              <a:rPr lang="en-US" altLang="ja-JP" sz="2400" kern="0" dirty="0" smtClean="0">
                <a:solidFill>
                  <a:srgbClr val="FF0000"/>
                </a:solidFill>
                <a:latin typeface="+mn-lt"/>
                <a:ea typeface="+mn-ea"/>
              </a:rPr>
              <a:t>Sources</a:t>
            </a:r>
            <a:r>
              <a:rPr lang="en-US" altLang="ja-JP" sz="2400" kern="0" dirty="0" smtClean="0">
                <a:latin typeface="+mn-lt"/>
                <a:ea typeface="+mn-ea"/>
              </a:rPr>
              <a:t> of ATM </a:t>
            </a:r>
            <a:r>
              <a:rPr lang="en-US" altLang="ja-JP" sz="2400" i="1" kern="0" dirty="0" err="1" smtClean="0">
                <a:latin typeface="+mn-lt"/>
                <a:ea typeface="+mn-ea"/>
              </a:rPr>
              <a:t>sangla</a:t>
            </a:r>
            <a:r>
              <a:rPr lang="en-US" altLang="ja-JP" sz="2400" kern="0" dirty="0" smtClean="0">
                <a:latin typeface="+mn-lt"/>
                <a:ea typeface="+mn-ea"/>
              </a:rPr>
              <a:t>: money lenders (54%), colleagues (21%), friends (16%) </a:t>
            </a:r>
            <a:endParaRPr kumimoji="1" lang="en-US" altLang="ja-JP" sz="2400" b="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1">
              <a:spcBef>
                <a:spcPct val="20000"/>
              </a:spcBef>
              <a:buSzPct val="50000"/>
              <a:buFont typeface="Wingdings" pitchFamily="2" charset="2"/>
              <a:buChar char="l"/>
              <a:defRPr/>
            </a:pPr>
            <a:endParaRPr kumimoji="1" lang="en-US" altLang="ja-JP" sz="2400" b="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タイトル 1"/>
          <p:cNvSpPr txBox="1">
            <a:spLocks/>
          </p:cNvSpPr>
          <p:nvPr/>
        </p:nvSpPr>
        <p:spPr bwMode="auto">
          <a:xfrm>
            <a:off x="0" y="116632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n-US" altLang="ja-JP" sz="3600" b="1" dirty="0" smtClean="0"/>
              <a:t>ATM </a:t>
            </a:r>
            <a:r>
              <a:rPr lang="en-US" altLang="ja-JP" sz="3600" b="1" i="1" dirty="0" err="1" smtClean="0"/>
              <a:t>sangla</a:t>
            </a:r>
            <a:r>
              <a:rPr lang="ja-JP" altLang="en-US" sz="3600" b="1" dirty="0" smtClean="0"/>
              <a:t> </a:t>
            </a:r>
            <a:r>
              <a:rPr lang="en-US" altLang="ja-JP" sz="3600" b="1" dirty="0" smtClean="0"/>
              <a:t>(pawning) in the Philippines: </a:t>
            </a:r>
            <a:r>
              <a:rPr lang="en-US" altLang="ja-JP" sz="3600" b="1" dirty="0" smtClean="0">
                <a:solidFill>
                  <a:srgbClr val="FF0000"/>
                </a:solidFill>
              </a:rPr>
              <a:t>The data 2: ATM </a:t>
            </a:r>
            <a:r>
              <a:rPr lang="en-US" altLang="ja-JP" sz="3600" b="1" i="1" dirty="0" err="1" smtClean="0">
                <a:solidFill>
                  <a:srgbClr val="FF0000"/>
                </a:solidFill>
              </a:rPr>
              <a:t>sangla</a:t>
            </a:r>
            <a:r>
              <a:rPr lang="en-US" altLang="ja-JP" sz="3600" b="1" dirty="0" smtClean="0">
                <a:solidFill>
                  <a:srgbClr val="FF0000"/>
                </a:solidFill>
              </a:rPr>
              <a:t> transactions</a:t>
            </a:r>
            <a:endParaRPr kumimoji="1" lang="ja-JP" altLang="en-US" sz="3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57167-F415-4C48-9227-35616023A008}" type="slidenum">
              <a:rPr lang="en-US" altLang="ja-JP" smtClean="0"/>
              <a:pPr/>
              <a:t>7</a:t>
            </a:fld>
            <a:endParaRPr lang="en-US" altLang="ja-JP"/>
          </a:p>
        </p:txBody>
      </p:sp>
      <p:sp>
        <p:nvSpPr>
          <p:cNvPr id="4" name="タイトル 1"/>
          <p:cNvSpPr txBox="1">
            <a:spLocks/>
          </p:cNvSpPr>
          <p:nvPr/>
        </p:nvSpPr>
        <p:spPr bwMode="auto">
          <a:xfrm>
            <a:off x="0" y="116632"/>
            <a:ext cx="9144000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n-US" altLang="ja-JP" sz="3600" b="1" dirty="0" smtClean="0">
                <a:solidFill>
                  <a:srgbClr val="FF0000"/>
                </a:solidFill>
              </a:rPr>
              <a:t>Distribution</a:t>
            </a:r>
            <a:r>
              <a:rPr lang="en-US" altLang="ja-JP" sz="3600" b="1" dirty="0" smtClean="0"/>
              <a:t> of Preference Type</a:t>
            </a:r>
          </a:p>
          <a:p>
            <a:pPr lvl="0" algn="ctr"/>
            <a:r>
              <a:rPr kumimoji="1" lang="en-US" altLang="ja-JP" sz="23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Based on hypothetical</a:t>
            </a:r>
            <a:r>
              <a:rPr kumimoji="1" lang="en-US" altLang="ja-JP" sz="2300" b="1" i="0" u="none" strike="noStrike" kern="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questions </a:t>
            </a:r>
            <a:r>
              <a:rPr kumimoji="1" lang="en-US" altLang="ja-JP" sz="2300" b="1" i="1" u="none" strike="noStrike" kern="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 la</a:t>
            </a:r>
            <a:r>
              <a:rPr kumimoji="1" lang="en-US" altLang="ja-JP" sz="2300" b="1" i="0" u="none" strike="noStrike" kern="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1" lang="en-US" altLang="ja-JP" sz="23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Ashraf, </a:t>
            </a:r>
            <a:r>
              <a:rPr kumimoji="1" lang="en-US" altLang="ja-JP" sz="2300" b="1" i="0" u="none" strike="noStrike" kern="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Karlan</a:t>
            </a:r>
            <a:r>
              <a:rPr kumimoji="1" lang="en-US" altLang="ja-JP" sz="23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&amp; Yin (2006)</a:t>
            </a:r>
            <a:r>
              <a:rPr kumimoji="1" lang="en-US" altLang="ja-JP" sz="2300" b="1" i="0" u="none" strike="noStrike" kern="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1" lang="ja-JP" altLang="en-US" sz="23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コンテンツ プレースホルダ 2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50000"/>
              <a:buFont typeface="Wingdings" pitchFamily="2" charset="2"/>
              <a:buChar char="l"/>
              <a:tabLst/>
              <a:defRPr/>
            </a:pPr>
            <a:endParaRPr kumimoji="1" lang="ja-JP" altLang="en-US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7" name="表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30637073"/>
              </p:ext>
            </p:extLst>
          </p:nvPr>
        </p:nvGraphicFramePr>
        <p:xfrm>
          <a:off x="670484" y="1379489"/>
          <a:ext cx="7560839" cy="1089504"/>
        </p:xfrm>
        <a:graphic>
          <a:graphicData uri="http://schemas.openxmlformats.org/drawingml/2006/table">
            <a:tbl>
              <a:tblPr/>
              <a:tblGrid>
                <a:gridCol w="1835155"/>
                <a:gridCol w="1651640"/>
                <a:gridCol w="1358015"/>
                <a:gridCol w="1541530"/>
                <a:gridCol w="1174499"/>
              </a:tblGrid>
              <a:tr h="3342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AU" sz="1600" kern="1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 </a:t>
                      </a:r>
                      <a:endParaRPr lang="ja-JP" sz="1600" kern="100" dirty="0"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AU" sz="1600" kern="100" dirty="0" smtClean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Hyperbolic/ Present-biased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AU" sz="1600" kern="1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Consistent</a:t>
                      </a:r>
                      <a:endParaRPr lang="ja-JP" sz="1600" kern="100" dirty="0"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AU" sz="1600" kern="100" dirty="0" smtClean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Patient/ Future-biased</a:t>
                      </a:r>
                      <a:endParaRPr lang="ja-JP" sz="1600" kern="100" dirty="0"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AU" sz="1600" kern="1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Total</a:t>
                      </a:r>
                      <a:endParaRPr lang="ja-JP" sz="1600" kern="100" dirty="0"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75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AU" sz="1600" kern="1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Count</a:t>
                      </a:r>
                      <a:endParaRPr lang="ja-JP" sz="1600" kern="100" dirty="0"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AU" sz="1600" kern="100" dirty="0" smtClean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Times New Roman"/>
                        </a:rPr>
                        <a:t>110</a:t>
                      </a:r>
                      <a:endParaRPr lang="ja-JP" sz="1600" kern="100" dirty="0">
                        <a:latin typeface="+mj-lt"/>
                        <a:ea typeface="+mn-ea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AU" altLang="ja-JP" sz="1600" kern="100" dirty="0" smtClean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Times New Roman"/>
                        </a:rPr>
                        <a:t>139</a:t>
                      </a:r>
                      <a:endParaRPr lang="ja-JP" sz="1600" kern="100" dirty="0">
                        <a:latin typeface="+mj-lt"/>
                        <a:ea typeface="+mn-ea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AU" sz="1600" kern="100" dirty="0" smtClean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Times New Roman"/>
                        </a:rPr>
                        <a:t>71</a:t>
                      </a:r>
                      <a:endParaRPr lang="ja-JP" sz="1600" kern="100" dirty="0">
                        <a:latin typeface="+mj-lt"/>
                        <a:ea typeface="+mn-ea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AU" sz="1600" kern="10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Times New Roman"/>
                        </a:rPr>
                        <a:t>320</a:t>
                      </a:r>
                      <a:endParaRPr lang="ja-JP" sz="1600" kern="100" dirty="0">
                        <a:latin typeface="+mj-lt"/>
                        <a:ea typeface="+mn-ea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342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AU" sz="1600" kern="1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Share (in %)</a:t>
                      </a:r>
                      <a:endParaRPr lang="ja-JP" sz="1600" kern="100" dirty="0"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AU" sz="1600" kern="100" dirty="0" smtClean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Times New Roman"/>
                        </a:rPr>
                        <a:t>34.4%</a:t>
                      </a:r>
                      <a:endParaRPr lang="ja-JP" sz="1600" kern="100" dirty="0">
                        <a:latin typeface="+mj-lt"/>
                        <a:ea typeface="+mn-ea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AU" sz="1600" kern="100" dirty="0" smtClean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Times New Roman"/>
                        </a:rPr>
                        <a:t>43.4%</a:t>
                      </a:r>
                      <a:endParaRPr lang="ja-JP" sz="1600" kern="100" dirty="0">
                        <a:latin typeface="+mj-lt"/>
                        <a:ea typeface="+mn-ea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AU" sz="1600" kern="100" dirty="0" smtClean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Times New Roman"/>
                        </a:rPr>
                        <a:t>22.2%</a:t>
                      </a:r>
                      <a:endParaRPr lang="ja-JP" sz="1600" kern="100" dirty="0">
                        <a:latin typeface="+mj-lt"/>
                        <a:ea typeface="+mn-ea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AU" sz="1600" kern="100" dirty="0" smtClean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Times New Roman"/>
                        </a:rPr>
                        <a:t>100%</a:t>
                      </a:r>
                      <a:endParaRPr lang="ja-JP" sz="1600" kern="100" dirty="0">
                        <a:latin typeface="+mj-lt"/>
                        <a:ea typeface="+mn-ea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" name="テキスト ボックス 9"/>
          <p:cNvSpPr txBox="1"/>
          <p:nvPr/>
        </p:nvSpPr>
        <p:spPr>
          <a:xfrm>
            <a:off x="670484" y="2636912"/>
            <a:ext cx="7560839" cy="58477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ja-JP" sz="1600" dirty="0" smtClean="0"/>
              <a:t>(Time) consistent discounters: </a:t>
            </a:r>
          </a:p>
          <a:p>
            <a:r>
              <a:rPr lang="en-US" altLang="ja-JP" sz="1600" dirty="0" smtClean="0"/>
              <a:t>          </a:t>
            </a:r>
            <a:r>
              <a:rPr lang="en-US" altLang="ja-JP" sz="1600" u="sng" dirty="0" smtClean="0"/>
              <a:t>current (now </a:t>
            </a:r>
            <a:r>
              <a:rPr lang="en-US" altLang="ja-JP" sz="1600" u="sng" dirty="0" err="1" smtClean="0"/>
              <a:t>vs</a:t>
            </a:r>
            <a:r>
              <a:rPr lang="en-US" altLang="ja-JP" sz="1600" u="sng" dirty="0" smtClean="0"/>
              <a:t> 1 mo) discount rate</a:t>
            </a:r>
            <a:r>
              <a:rPr lang="en-US" altLang="ja-JP" sz="1600" dirty="0" smtClean="0"/>
              <a:t> = </a:t>
            </a:r>
            <a:r>
              <a:rPr lang="en-US" altLang="ja-JP" sz="1600" u="sng" dirty="0" smtClean="0"/>
              <a:t>future(6mo </a:t>
            </a:r>
            <a:r>
              <a:rPr lang="en-US" altLang="ja-JP" sz="1600" u="sng" dirty="0" err="1" smtClean="0"/>
              <a:t>vs</a:t>
            </a:r>
            <a:r>
              <a:rPr lang="en-US" altLang="ja-JP" sz="1600" u="sng" dirty="0" smtClean="0"/>
              <a:t> 7mo) discount rate </a:t>
            </a: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670484" y="3212976"/>
            <a:ext cx="7560839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ja-JP" sz="1600" dirty="0" smtClean="0"/>
              <a:t>Hyperbolic (present-biased) discounters:</a:t>
            </a:r>
          </a:p>
          <a:p>
            <a:r>
              <a:rPr lang="en-US" altLang="ja-JP" sz="1600" dirty="0" smtClean="0"/>
              <a:t>         </a:t>
            </a:r>
            <a:r>
              <a:rPr lang="en-US" altLang="ja-JP" sz="1600" u="sng" dirty="0" smtClean="0"/>
              <a:t>current (now </a:t>
            </a:r>
            <a:r>
              <a:rPr lang="en-US" altLang="ja-JP" sz="1600" u="sng" dirty="0" err="1" smtClean="0"/>
              <a:t>vs</a:t>
            </a:r>
            <a:r>
              <a:rPr lang="en-US" altLang="ja-JP" sz="1600" u="sng" dirty="0" smtClean="0"/>
              <a:t> 1 mo) discount rate</a:t>
            </a:r>
            <a:r>
              <a:rPr lang="en-US" altLang="ja-JP" sz="1600" dirty="0" smtClean="0"/>
              <a:t> &gt; </a:t>
            </a:r>
            <a:r>
              <a:rPr lang="en-US" altLang="ja-JP" sz="1600" u="sng" dirty="0" smtClean="0"/>
              <a:t>future(6mo </a:t>
            </a:r>
            <a:r>
              <a:rPr lang="en-US" altLang="ja-JP" sz="1600" u="sng" dirty="0" err="1" smtClean="0"/>
              <a:t>vs</a:t>
            </a:r>
            <a:r>
              <a:rPr lang="en-US" altLang="ja-JP" sz="1600" u="sng" dirty="0" smtClean="0"/>
              <a:t> 7mo) discount rate </a:t>
            </a: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670484" y="3780329"/>
            <a:ext cx="75608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 smtClean="0"/>
              <a:t>patient (future-biased) discounters:  </a:t>
            </a:r>
          </a:p>
          <a:p>
            <a:r>
              <a:rPr lang="en-US" altLang="ja-JP" sz="1600" dirty="0" smtClean="0"/>
              <a:t>          </a:t>
            </a:r>
            <a:r>
              <a:rPr lang="en-US" altLang="ja-JP" sz="1600" u="sng" dirty="0" smtClean="0"/>
              <a:t>current (now </a:t>
            </a:r>
            <a:r>
              <a:rPr lang="en-US" altLang="ja-JP" sz="1600" u="sng" dirty="0" err="1" smtClean="0"/>
              <a:t>vs</a:t>
            </a:r>
            <a:r>
              <a:rPr lang="en-US" altLang="ja-JP" sz="1600" u="sng" dirty="0" smtClean="0"/>
              <a:t> 1 mo) discount rate</a:t>
            </a:r>
            <a:r>
              <a:rPr lang="en-US" altLang="ja-JP" sz="1600" dirty="0" smtClean="0"/>
              <a:t> &lt; </a:t>
            </a:r>
            <a:r>
              <a:rPr lang="en-US" altLang="ja-JP" sz="1600" u="sng" dirty="0" smtClean="0"/>
              <a:t>future(6mo </a:t>
            </a:r>
            <a:r>
              <a:rPr lang="en-US" altLang="ja-JP" sz="1600" u="sng" dirty="0" err="1" smtClean="0"/>
              <a:t>vs</a:t>
            </a:r>
            <a:r>
              <a:rPr lang="en-US" altLang="ja-JP" sz="1600" u="sng" dirty="0" smtClean="0"/>
              <a:t> 7mo) discount rate </a:t>
            </a: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179512" y="4449886"/>
            <a:ext cx="8964488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buFont typeface="Arial" charset="0"/>
              <a:buChar char="•"/>
            </a:pPr>
            <a:r>
              <a:rPr lang="en-US" altLang="ja-JP" dirty="0" smtClean="0"/>
              <a:t> Philippines: </a:t>
            </a:r>
            <a:r>
              <a:rPr lang="en-US" altLang="ja-JP" dirty="0" smtClean="0">
                <a:solidFill>
                  <a:srgbClr val="FF0000"/>
                </a:solidFill>
              </a:rPr>
              <a:t>Hyperbolic: 28% </a:t>
            </a:r>
            <a:r>
              <a:rPr lang="en-US" altLang="ja-JP" dirty="0" smtClean="0"/>
              <a:t>; Consistent 52% ; Patient 20% </a:t>
            </a:r>
            <a:r>
              <a:rPr lang="en-US" altLang="ja-JP" sz="1400" dirty="0" smtClean="0"/>
              <a:t>(Ashraf, </a:t>
            </a:r>
            <a:r>
              <a:rPr lang="en-US" altLang="ja-JP" sz="1400" dirty="0" err="1" smtClean="0"/>
              <a:t>Karlan</a:t>
            </a:r>
            <a:r>
              <a:rPr lang="en-US" altLang="ja-JP" sz="1400" dirty="0" smtClean="0"/>
              <a:t> &amp; Yin, 2006</a:t>
            </a:r>
            <a:r>
              <a:rPr lang="en-US" altLang="ja-JP" sz="1400" u="sng" dirty="0" smtClean="0"/>
              <a:t>)</a:t>
            </a:r>
            <a:endParaRPr lang="en-US" altLang="ja-JP" u="sng" dirty="0" smtClean="0"/>
          </a:p>
          <a:p>
            <a:pPr>
              <a:buFont typeface="Arial" charset="0"/>
              <a:buChar char="•"/>
            </a:pPr>
            <a:r>
              <a:rPr lang="en-US" altLang="ja-JP" dirty="0" smtClean="0"/>
              <a:t> India          : </a:t>
            </a:r>
            <a:r>
              <a:rPr lang="en-US" altLang="ja-JP" dirty="0" smtClean="0">
                <a:solidFill>
                  <a:srgbClr val="FF0000"/>
                </a:solidFill>
              </a:rPr>
              <a:t>Hyperbolic: 33% </a:t>
            </a:r>
            <a:r>
              <a:rPr lang="en-US" altLang="ja-JP" dirty="0" smtClean="0"/>
              <a:t>; Consistent 57% ; Patient 10% </a:t>
            </a:r>
            <a:r>
              <a:rPr lang="en-US" altLang="ja-JP" sz="1400" dirty="0" smtClean="0"/>
              <a:t>(Bauer, et al. 2012)</a:t>
            </a:r>
          </a:p>
          <a:p>
            <a:pPr>
              <a:buFont typeface="Arial" charset="0"/>
              <a:buChar char="•"/>
            </a:pPr>
            <a:r>
              <a:rPr lang="en-US" altLang="ja-JP" dirty="0" smtClean="0"/>
              <a:t> US             : </a:t>
            </a:r>
            <a:r>
              <a:rPr lang="en-US" altLang="ja-JP" dirty="0" smtClean="0">
                <a:solidFill>
                  <a:srgbClr val="FF0000"/>
                </a:solidFill>
              </a:rPr>
              <a:t>Hyperbolic: 36% </a:t>
            </a:r>
            <a:r>
              <a:rPr lang="en-US" altLang="ja-JP" dirty="0" smtClean="0"/>
              <a:t>; Consistent 55% ; Patient 9%</a:t>
            </a:r>
            <a:r>
              <a:rPr lang="en-US" altLang="ja-JP" sz="1400" dirty="0" smtClean="0"/>
              <a:t> (Meier &amp; </a:t>
            </a:r>
            <a:r>
              <a:rPr lang="en-US" altLang="ja-JP" sz="1400" dirty="0" err="1" smtClean="0"/>
              <a:t>Sprenger</a:t>
            </a:r>
            <a:r>
              <a:rPr lang="en-US" altLang="ja-JP" sz="1400" dirty="0" smtClean="0"/>
              <a:t> 2010)</a:t>
            </a:r>
            <a:endParaRPr lang="en-US" altLang="ja-JP" dirty="0" smtClean="0"/>
          </a:p>
        </p:txBody>
      </p:sp>
      <p:graphicFrame>
        <p:nvGraphicFramePr>
          <p:cNvPr id="14" name="表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91573651"/>
              </p:ext>
            </p:extLst>
          </p:nvPr>
        </p:nvGraphicFramePr>
        <p:xfrm>
          <a:off x="670484" y="5443040"/>
          <a:ext cx="7560840" cy="1008111"/>
        </p:xfrm>
        <a:graphic>
          <a:graphicData uri="http://schemas.openxmlformats.org/drawingml/2006/table">
            <a:tbl>
              <a:tblPr/>
              <a:tblGrid>
                <a:gridCol w="2348087"/>
                <a:gridCol w="1784547"/>
                <a:gridCol w="1714103"/>
                <a:gridCol w="1714103"/>
              </a:tblGrid>
              <a:tr h="33603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Gender composition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Hyperbolic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Time</a:t>
                      </a:r>
                      <a:r>
                        <a:rPr lang="en-GB" sz="1800" b="0" i="0" u="none" strike="noStrike" baseline="0" dirty="0" smtClean="0">
                          <a:solidFill>
                            <a:srgbClr val="000000"/>
                          </a:solidFill>
                          <a:latin typeface="+mj-lt"/>
                        </a:rPr>
                        <a:t> consistent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Patient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03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 male (total=195)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31.3%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45.1%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23.6%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3603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female (total=125)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39.2%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40.8%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20.0%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57167-F415-4C48-9227-35616023A008}" type="slidenum">
              <a:rPr lang="en-US" altLang="ja-JP" smtClean="0"/>
              <a:pPr/>
              <a:t>8</a:t>
            </a:fld>
            <a:endParaRPr lang="en-US" altLang="ja-JP"/>
          </a:p>
        </p:txBody>
      </p:sp>
      <p:sp>
        <p:nvSpPr>
          <p:cNvPr id="4" name="タイトル 1"/>
          <p:cNvSpPr txBox="1">
            <a:spLocks/>
          </p:cNvSpPr>
          <p:nvPr/>
        </p:nvSpPr>
        <p:spPr bwMode="auto">
          <a:xfrm>
            <a:off x="277688" y="116632"/>
            <a:ext cx="8686800" cy="634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n-US" altLang="ja-JP" sz="3600" b="1" dirty="0" smtClean="0"/>
              <a:t>Preference and </a:t>
            </a:r>
            <a:r>
              <a:rPr lang="en-US" altLang="ja-JP" sz="3600" b="1" dirty="0" smtClean="0">
                <a:solidFill>
                  <a:srgbClr val="FF0000"/>
                </a:solidFill>
              </a:rPr>
              <a:t>Borrowing Behavior</a:t>
            </a:r>
            <a:endParaRPr kumimoji="1" lang="ja-JP" altLang="en-US" sz="3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65808445"/>
              </p:ext>
            </p:extLst>
          </p:nvPr>
        </p:nvGraphicFramePr>
        <p:xfrm>
          <a:off x="216024" y="772249"/>
          <a:ext cx="8820473" cy="5156885"/>
        </p:xfrm>
        <a:graphic>
          <a:graphicData uri="http://schemas.openxmlformats.org/drawingml/2006/table">
            <a:tbl>
              <a:tblPr/>
              <a:tblGrid>
                <a:gridCol w="3563888"/>
                <a:gridCol w="1752195"/>
                <a:gridCol w="1752195"/>
                <a:gridCol w="1752195"/>
              </a:tblGrid>
              <a:tr h="271415">
                <a:tc>
                  <a:txBody>
                    <a:bodyPr/>
                    <a:lstStyle/>
                    <a:p>
                      <a:pPr algn="l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time consistent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hyperbolic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patient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41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6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Has outstanding </a:t>
                      </a:r>
                      <a:r>
                        <a:rPr lang="en-GB" sz="16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balance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b="1" dirty="0">
                        <a:latin typeface="+mj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0" i="0" u="none" strike="noStrike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7141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600" b="0" i="0" u="none" strike="noStrike" dirty="0" smtClean="0">
                          <a:solidFill>
                            <a:srgbClr val="FF0000"/>
                          </a:solidFill>
                          <a:latin typeface="+mj-lt"/>
                        </a:rPr>
                        <a:t>   ATM </a:t>
                      </a:r>
                      <a:r>
                        <a:rPr lang="en-GB" sz="1600" b="0" i="0" u="none" strike="noStrike" dirty="0" err="1">
                          <a:solidFill>
                            <a:srgbClr val="FF0000"/>
                          </a:solidFill>
                          <a:latin typeface="+mj-lt"/>
                        </a:rPr>
                        <a:t>sangla</a:t>
                      </a:r>
                      <a:endParaRPr lang="en-GB" sz="1600" b="0" i="0" u="none" strike="noStrike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>
                          <a:solidFill>
                            <a:srgbClr val="FF0000"/>
                          </a:solidFill>
                          <a:latin typeface="+mj-lt"/>
                        </a:rPr>
                        <a:t>8.6%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i="0" u="none" strike="noStrike" dirty="0">
                          <a:solidFill>
                            <a:srgbClr val="FF0000"/>
                          </a:solidFill>
                          <a:latin typeface="+mj-lt"/>
                        </a:rPr>
                        <a:t>16.4</a:t>
                      </a:r>
                      <a:r>
                        <a:rPr lang="en-US" altLang="ja-JP" sz="1600" b="1" i="0" u="none" strike="noStrike" dirty="0" smtClean="0">
                          <a:solidFill>
                            <a:srgbClr val="FF0000"/>
                          </a:solidFill>
                          <a:latin typeface="+mj-lt"/>
                        </a:rPr>
                        <a:t>%</a:t>
                      </a:r>
                      <a:r>
                        <a:rPr lang="en-US" altLang="ja-JP" sz="1600" b="1" i="0" u="none" strike="noStrike" baseline="30000" dirty="0" smtClean="0">
                          <a:solidFill>
                            <a:srgbClr val="FF0000"/>
                          </a:solidFill>
                          <a:latin typeface="+mj-lt"/>
                        </a:rPr>
                        <a:t>*</a:t>
                      </a:r>
                      <a:endParaRPr lang="en-US" altLang="ja-JP" sz="1600" b="1" i="0" u="none" strike="noStrike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i="0" u="none" strike="noStrike" dirty="0">
                          <a:solidFill>
                            <a:srgbClr val="FF0000"/>
                          </a:solidFill>
                          <a:latin typeface="+mj-lt"/>
                        </a:rPr>
                        <a:t>16.9</a:t>
                      </a:r>
                      <a:r>
                        <a:rPr lang="en-US" altLang="ja-JP" sz="1600" b="1" i="0" u="none" strike="noStrike" dirty="0" smtClean="0">
                          <a:solidFill>
                            <a:srgbClr val="FF0000"/>
                          </a:solidFill>
                          <a:latin typeface="+mj-lt"/>
                        </a:rPr>
                        <a:t>%</a:t>
                      </a:r>
                      <a:r>
                        <a:rPr lang="en-US" altLang="ja-JP" sz="1600" b="1" i="0" u="none" strike="noStrike" baseline="30000" dirty="0" smtClean="0">
                          <a:solidFill>
                            <a:srgbClr val="FF0000"/>
                          </a:solidFill>
                          <a:latin typeface="+mj-lt"/>
                        </a:rPr>
                        <a:t>*</a:t>
                      </a:r>
                      <a:endParaRPr lang="en-US" altLang="ja-JP" sz="1600" b="1" i="0" u="none" strike="noStrike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141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   bank, coops., NGOs, MFIs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5.0%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4.2%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4.2%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141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   </a:t>
                      </a:r>
                      <a:r>
                        <a:rPr lang="en-GB" sz="1600" b="0" i="0" u="none" strike="noStrike" dirty="0" err="1" smtClean="0">
                          <a:solidFill>
                            <a:srgbClr val="000000"/>
                          </a:solidFill>
                          <a:latin typeface="+mj-lt"/>
                        </a:rPr>
                        <a:t>gov't</a:t>
                      </a:r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 </a:t>
                      </a:r>
                      <a:r>
                        <a:rPr lang="en-GB" sz="1600" b="0" i="0" u="none" strike="noStrike" dirty="0" err="1" smtClean="0">
                          <a:solidFill>
                            <a:srgbClr val="000000"/>
                          </a:solidFill>
                          <a:latin typeface="+mj-lt"/>
                        </a:rPr>
                        <a:t>Fis</a:t>
                      </a:r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 (Soc. Sec. Sys./</a:t>
                      </a:r>
                      <a:r>
                        <a:rPr lang="en-GB" sz="1600" b="0" i="1" u="none" strike="noStrike" dirty="0" err="1" smtClean="0">
                          <a:solidFill>
                            <a:srgbClr val="000000"/>
                          </a:solidFill>
                          <a:latin typeface="+mj-lt"/>
                        </a:rPr>
                        <a:t>Pag-ibig</a:t>
                      </a:r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)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46.0%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43.7%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43.7%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141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   pawnshop/private</a:t>
                      </a:r>
                      <a:r>
                        <a:rPr lang="en-GB" sz="1600" b="0" i="0" u="none" strike="noStrike" baseline="0" dirty="0" smtClean="0">
                          <a:solidFill>
                            <a:srgbClr val="000000"/>
                          </a:solidFill>
                          <a:latin typeface="+mj-lt"/>
                        </a:rPr>
                        <a:t> money lender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4.3%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1.8%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9.9</a:t>
                      </a:r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% 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141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600" b="0" i="0" u="none" strike="noStrike" baseline="0" dirty="0" smtClean="0">
                          <a:solidFill>
                            <a:srgbClr val="000000"/>
                          </a:solidFill>
                          <a:latin typeface="+mj-lt"/>
                        </a:rPr>
                        <a:t>   relatives/friends/others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13.6%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21.8</a:t>
                      </a:r>
                      <a:r>
                        <a:rPr lang="en-US" altLang="ja-JP" sz="16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%</a:t>
                      </a:r>
                      <a:r>
                        <a:rPr lang="en-US" altLang="ja-JP" sz="1600" b="1" i="0" u="none" strike="noStrike" baseline="30000" dirty="0" smtClean="0">
                          <a:solidFill>
                            <a:srgbClr val="000000"/>
                          </a:solidFill>
                          <a:latin typeface="+mj-lt"/>
                        </a:rPr>
                        <a:t>*</a:t>
                      </a:r>
                      <a:endParaRPr lang="en-US" altLang="ja-JP" sz="1600" b="1" i="0" u="none" strike="noStrike" baseline="30000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15.5%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415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n-GB" sz="1600" b="1" i="1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Outstanding balance (peso) [average across all obs.]</a:t>
                      </a:r>
                      <a:endParaRPr lang="en-GB" sz="1600" b="1" i="1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</a:tr>
              <a:tr h="27141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600" b="0" i="0" u="none" strike="noStrike" dirty="0" smtClean="0">
                          <a:solidFill>
                            <a:srgbClr val="FF0000"/>
                          </a:solidFill>
                          <a:latin typeface="+mj-lt"/>
                        </a:rPr>
                        <a:t>   ATM </a:t>
                      </a:r>
                      <a:r>
                        <a:rPr lang="en-GB" sz="1600" b="0" i="0" u="none" strike="noStrike" dirty="0" err="1">
                          <a:solidFill>
                            <a:srgbClr val="FF0000"/>
                          </a:solidFill>
                          <a:latin typeface="+mj-lt"/>
                        </a:rPr>
                        <a:t>sangla</a:t>
                      </a:r>
                      <a:endParaRPr lang="en-GB" sz="1600" b="0" i="0" u="none" strike="noStrike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 smtClean="0">
                          <a:solidFill>
                            <a:srgbClr val="FF0000"/>
                          </a:solidFill>
                          <a:latin typeface="+mj-lt"/>
                        </a:rPr>
                        <a:t>1,200</a:t>
                      </a:r>
                      <a:endParaRPr lang="en-US" altLang="ja-JP" sz="1600" b="0" i="0" u="none" strike="noStrike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i="0" u="none" strike="noStrike" dirty="0" smtClean="0">
                          <a:solidFill>
                            <a:srgbClr val="FF0000"/>
                          </a:solidFill>
                          <a:latin typeface="+mj-lt"/>
                        </a:rPr>
                        <a:t>2,400</a:t>
                      </a:r>
                      <a:endParaRPr lang="en-US" altLang="ja-JP" sz="1600" b="1" i="0" u="none" strike="noStrike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i="0" u="none" strike="noStrike" dirty="0" smtClean="0">
                          <a:solidFill>
                            <a:srgbClr val="FF0000"/>
                          </a:solidFill>
                          <a:latin typeface="+mj-lt"/>
                        </a:rPr>
                        <a:t>2,550</a:t>
                      </a:r>
                      <a:endParaRPr lang="en-US" altLang="ja-JP" sz="1600" b="1" i="0" u="none" strike="noStrike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141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   bank, coops., NGOs, MFIs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7,080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280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870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141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   </a:t>
                      </a:r>
                      <a:r>
                        <a:rPr lang="en-GB" sz="1600" b="0" i="0" u="none" strike="noStrike" dirty="0" err="1" smtClean="0">
                          <a:solidFill>
                            <a:srgbClr val="000000"/>
                          </a:solidFill>
                          <a:latin typeface="+mj-lt"/>
                        </a:rPr>
                        <a:t>gov't</a:t>
                      </a:r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 </a:t>
                      </a:r>
                      <a:r>
                        <a:rPr lang="en-GB" sz="1600" b="0" i="0" u="none" strike="noStrike" dirty="0" err="1" smtClean="0">
                          <a:solidFill>
                            <a:srgbClr val="000000"/>
                          </a:solidFill>
                          <a:latin typeface="+mj-lt"/>
                        </a:rPr>
                        <a:t>Fis</a:t>
                      </a:r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 (Soc. Sec. Sys./</a:t>
                      </a:r>
                      <a:r>
                        <a:rPr lang="en-GB" sz="1600" b="0" i="1" u="none" strike="noStrike" dirty="0" err="1" smtClean="0">
                          <a:solidFill>
                            <a:srgbClr val="000000"/>
                          </a:solidFill>
                          <a:latin typeface="+mj-lt"/>
                        </a:rPr>
                        <a:t>Pag-ibig</a:t>
                      </a:r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)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29,960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30,750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13,180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141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   pawnshop/private</a:t>
                      </a:r>
                      <a:r>
                        <a:rPr lang="en-GB" sz="1600" b="0" i="0" u="none" strike="noStrike" baseline="0" dirty="0" smtClean="0">
                          <a:solidFill>
                            <a:srgbClr val="000000"/>
                          </a:solidFill>
                          <a:latin typeface="+mj-lt"/>
                        </a:rPr>
                        <a:t> money lender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530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330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1,780</a:t>
                      </a:r>
                      <a:r>
                        <a:rPr lang="en-US" altLang="ja-JP" sz="1600" b="1" i="0" u="none" strike="noStrike" baseline="30000" dirty="0" smtClean="0">
                          <a:solidFill>
                            <a:srgbClr val="000000"/>
                          </a:solidFill>
                          <a:latin typeface="+mj-lt"/>
                        </a:rPr>
                        <a:t>*</a:t>
                      </a:r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141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600" b="0" i="0" u="none" strike="noStrike" baseline="0" dirty="0" smtClean="0">
                          <a:solidFill>
                            <a:srgbClr val="000000"/>
                          </a:solidFill>
                          <a:latin typeface="+mj-lt"/>
                        </a:rPr>
                        <a:t>   relatives/friends/others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2,320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1,930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1,130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1415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n-GB" sz="16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Outstanding balance (peso) [average across</a:t>
                      </a:r>
                      <a:r>
                        <a:rPr lang="en-GB" sz="1600" b="1" i="0" u="none" strike="noStrike" baseline="0" dirty="0" smtClean="0">
                          <a:solidFill>
                            <a:srgbClr val="000000"/>
                          </a:solidFill>
                          <a:latin typeface="+mj-lt"/>
                        </a:rPr>
                        <a:t> non-zero obs. only</a:t>
                      </a:r>
                      <a:r>
                        <a:rPr lang="en-GB" sz="16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]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ja-JP" altLang="en-US" sz="1800" b="0" i="0" u="none" strike="noStrike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latin typeface="ＭＳ Ｐゴシック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141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600" b="0" i="0" u="none" strike="noStrike" dirty="0" smtClean="0">
                          <a:solidFill>
                            <a:srgbClr val="FF0000"/>
                          </a:solidFill>
                          <a:latin typeface="+mj-lt"/>
                        </a:rPr>
                        <a:t>   ATM </a:t>
                      </a:r>
                      <a:r>
                        <a:rPr lang="en-GB" sz="1600" b="0" i="0" u="none" strike="noStrike" dirty="0" err="1">
                          <a:solidFill>
                            <a:srgbClr val="FF0000"/>
                          </a:solidFill>
                          <a:latin typeface="+mj-lt"/>
                        </a:rPr>
                        <a:t>sangla</a:t>
                      </a:r>
                      <a:endParaRPr lang="en-GB" sz="1600" b="0" i="0" u="none" strike="noStrike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 smtClean="0">
                          <a:solidFill>
                            <a:srgbClr val="FF0000"/>
                          </a:solidFill>
                          <a:latin typeface="+mj-lt"/>
                        </a:rPr>
                        <a:t>13,950</a:t>
                      </a:r>
                      <a:endParaRPr lang="en-US" altLang="ja-JP" sz="1600" b="0" i="0" u="none" strike="noStrike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 smtClean="0">
                          <a:solidFill>
                            <a:srgbClr val="FF0000"/>
                          </a:solidFill>
                          <a:latin typeface="+mj-lt"/>
                        </a:rPr>
                        <a:t>14,650</a:t>
                      </a:r>
                      <a:endParaRPr lang="en-US" altLang="ja-JP" sz="1600" b="0" i="0" u="none" strike="noStrike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 smtClean="0">
                          <a:solidFill>
                            <a:srgbClr val="FF0000"/>
                          </a:solidFill>
                          <a:latin typeface="+mj-lt"/>
                        </a:rPr>
                        <a:t>15,100</a:t>
                      </a:r>
                      <a:endParaRPr lang="en-US" altLang="ja-JP" sz="1600" b="0" i="0" u="none" strike="noStrike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141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   bank, coops., NGOs, MFIs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140,540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15,200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20,670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141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   </a:t>
                      </a:r>
                      <a:r>
                        <a:rPr lang="en-GB" sz="1600" b="0" i="0" u="none" strike="noStrike" dirty="0" err="1" smtClean="0">
                          <a:solidFill>
                            <a:srgbClr val="000000"/>
                          </a:solidFill>
                          <a:latin typeface="+mj-lt"/>
                        </a:rPr>
                        <a:t>gov't</a:t>
                      </a:r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 </a:t>
                      </a:r>
                      <a:r>
                        <a:rPr lang="en-GB" sz="1600" b="0" i="0" u="none" strike="noStrike" dirty="0" err="1" smtClean="0">
                          <a:solidFill>
                            <a:srgbClr val="000000"/>
                          </a:solidFill>
                          <a:latin typeface="+mj-lt"/>
                        </a:rPr>
                        <a:t>Fis</a:t>
                      </a:r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 (Soc. Sec. Sys./</a:t>
                      </a:r>
                      <a:r>
                        <a:rPr lang="en-GB" sz="1600" b="0" i="1" u="none" strike="noStrike" dirty="0" err="1" smtClean="0">
                          <a:solidFill>
                            <a:srgbClr val="000000"/>
                          </a:solidFill>
                          <a:latin typeface="+mj-lt"/>
                        </a:rPr>
                        <a:t>Pag-ibig</a:t>
                      </a:r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)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67,170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61,490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30,200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141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   pawnshop/private</a:t>
                      </a:r>
                      <a:r>
                        <a:rPr lang="en-GB" sz="1600" b="0" i="0" u="none" strike="noStrike" baseline="0" dirty="0" smtClean="0">
                          <a:solidFill>
                            <a:srgbClr val="000000"/>
                          </a:solidFill>
                          <a:latin typeface="+mj-lt"/>
                        </a:rPr>
                        <a:t> money lender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12,200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17,900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18,100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141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600" b="0" i="0" u="none" strike="noStrike" baseline="0" dirty="0" smtClean="0">
                          <a:solidFill>
                            <a:srgbClr val="000000"/>
                          </a:solidFill>
                          <a:latin typeface="+mj-lt"/>
                        </a:rPr>
                        <a:t>   relatives/friends/others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16,940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8,850</a:t>
                      </a:r>
                      <a:r>
                        <a:rPr lang="en-US" altLang="ja-JP" sz="1600" b="1" i="0" u="none" strike="noStrike" baseline="30000" dirty="0" smtClean="0">
                          <a:solidFill>
                            <a:srgbClr val="000000"/>
                          </a:solidFill>
                          <a:latin typeface="+mj-lt"/>
                        </a:rPr>
                        <a:t>*</a:t>
                      </a:r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7,270</a:t>
                      </a:r>
                      <a:r>
                        <a:rPr lang="en-US" altLang="ja-JP" sz="1600" b="1" i="0" u="none" strike="noStrike" baseline="30000" dirty="0" smtClean="0">
                          <a:solidFill>
                            <a:srgbClr val="000000"/>
                          </a:solidFill>
                          <a:latin typeface="+mj-lt"/>
                        </a:rPr>
                        <a:t>*</a:t>
                      </a:r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正方形/長方形 7"/>
          <p:cNvSpPr/>
          <p:nvPr/>
        </p:nvSpPr>
        <p:spPr>
          <a:xfrm>
            <a:off x="1907704" y="6165304"/>
            <a:ext cx="568863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400" b="1" baseline="30000" dirty="0" smtClean="0">
                <a:solidFill>
                  <a:srgbClr val="000000"/>
                </a:solidFill>
                <a:latin typeface="ＭＳ Ｐゴシック"/>
              </a:rPr>
              <a:t>*** </a:t>
            </a:r>
            <a:r>
              <a:rPr lang="en-US" altLang="ja-JP" sz="1400" dirty="0" smtClean="0">
                <a:solidFill>
                  <a:srgbClr val="000000"/>
                </a:solidFill>
                <a:latin typeface="ＭＳ Ｐゴシック"/>
              </a:rPr>
              <a:t>:significantly different from the time consistent at 1%; </a:t>
            </a:r>
            <a:r>
              <a:rPr lang="en-US" altLang="ja-JP" sz="1400" b="1" baseline="30000" dirty="0" smtClean="0">
                <a:solidFill>
                  <a:srgbClr val="000000"/>
                </a:solidFill>
                <a:latin typeface="ＭＳ Ｐゴシック"/>
              </a:rPr>
              <a:t>**</a:t>
            </a:r>
            <a:r>
              <a:rPr lang="en-US" altLang="ja-JP" sz="1400" dirty="0" smtClean="0">
                <a:solidFill>
                  <a:srgbClr val="000000"/>
                </a:solidFill>
                <a:latin typeface="ＭＳ Ｐゴシック"/>
              </a:rPr>
              <a:t> at 5%; </a:t>
            </a:r>
            <a:r>
              <a:rPr lang="en-US" altLang="ja-JP" sz="1400" b="1" baseline="30000" dirty="0" smtClean="0">
                <a:solidFill>
                  <a:srgbClr val="000000"/>
                </a:solidFill>
                <a:latin typeface="ＭＳ Ｐゴシック"/>
              </a:rPr>
              <a:t>*</a:t>
            </a:r>
            <a:r>
              <a:rPr lang="en-US" altLang="ja-JP" sz="1400" dirty="0" smtClean="0">
                <a:solidFill>
                  <a:srgbClr val="000000"/>
                </a:solidFill>
                <a:latin typeface="ＭＳ Ｐゴシック"/>
              </a:rPr>
              <a:t>:10%</a:t>
            </a:r>
            <a:endParaRPr lang="ja-JP" alt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524625"/>
            <a:ext cx="91440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57167-F415-4C48-9227-35616023A008}" type="slidenum">
              <a:rPr lang="en-US" altLang="ja-JP" smtClean="0"/>
              <a:pPr/>
              <a:t>9</a:t>
            </a:fld>
            <a:endParaRPr lang="en-US" altLang="ja-JP"/>
          </a:p>
        </p:txBody>
      </p:sp>
      <p:sp>
        <p:nvSpPr>
          <p:cNvPr id="5" name="コンテンツ プレースホルダ 2"/>
          <p:cNvSpPr txBox="1">
            <a:spLocks/>
          </p:cNvSpPr>
          <p:nvPr/>
        </p:nvSpPr>
        <p:spPr bwMode="auto">
          <a:xfrm>
            <a:off x="179512" y="1484065"/>
            <a:ext cx="8964488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Wingdings" pitchFamily="2" charset="2"/>
              <a:buChar char=""/>
            </a:pPr>
            <a:r>
              <a:rPr lang="en-US" altLang="ja-JP" sz="2400" dirty="0" smtClean="0">
                <a:solidFill>
                  <a:srgbClr val="FF0000"/>
                </a:solidFill>
              </a:rPr>
              <a:t>ATM </a:t>
            </a:r>
            <a:r>
              <a:rPr lang="en-US" altLang="ja-JP" sz="2400" i="1" dirty="0" err="1" smtClean="0">
                <a:solidFill>
                  <a:srgbClr val="FF0000"/>
                </a:solidFill>
              </a:rPr>
              <a:t>sangla</a:t>
            </a:r>
            <a:r>
              <a:rPr lang="en-US" altLang="ja-JP" sz="2400" dirty="0" smtClean="0">
                <a:solidFill>
                  <a:srgbClr val="FF0000"/>
                </a:solidFill>
              </a:rPr>
              <a:t> appears to expand credit access to hyperbolic discounters</a:t>
            </a:r>
            <a:r>
              <a:rPr lang="en-US" altLang="ja-JP" sz="2400" dirty="0" smtClean="0"/>
              <a:t>, but does it mean:</a:t>
            </a:r>
          </a:p>
          <a:p>
            <a:pPr>
              <a:buFont typeface="Wingdings" pitchFamily="2" charset="2"/>
              <a:buChar char="à"/>
            </a:pPr>
            <a:r>
              <a:rPr lang="en-US" altLang="ja-JP" sz="2400" dirty="0" smtClean="0">
                <a:solidFill>
                  <a:srgbClr val="FF0000"/>
                </a:solidFill>
                <a:sym typeface="Wingdings" pitchFamily="2" charset="2"/>
              </a:rPr>
              <a:t>  more </a:t>
            </a:r>
            <a:r>
              <a:rPr lang="en-US" altLang="ja-JP" sz="2400" dirty="0" smtClean="0">
                <a:solidFill>
                  <a:srgbClr val="FF0000"/>
                </a:solidFill>
                <a:sym typeface="Wingdings" pitchFamily="2" charset="2"/>
              </a:rPr>
              <a:t>easy </a:t>
            </a:r>
            <a:r>
              <a:rPr lang="en-US" altLang="ja-JP" sz="2400" dirty="0" smtClean="0">
                <a:solidFill>
                  <a:srgbClr val="FF0000"/>
                </a:solidFill>
                <a:sym typeface="Wingdings" pitchFamily="2" charset="2"/>
              </a:rPr>
              <a:t>money, </a:t>
            </a:r>
            <a:r>
              <a:rPr lang="en-US" altLang="ja-JP" sz="2400" dirty="0" smtClean="0">
                <a:sym typeface="Wingdings" pitchFamily="2" charset="2"/>
              </a:rPr>
              <a:t>possibly </a:t>
            </a:r>
            <a:r>
              <a:rPr lang="en-US" altLang="ja-JP" sz="2400" dirty="0" smtClean="0">
                <a:sym typeface="Wingdings" pitchFamily="2" charset="2"/>
              </a:rPr>
              <a:t>leading to </a:t>
            </a:r>
            <a:r>
              <a:rPr lang="en-US" altLang="ja-JP" sz="2400" dirty="0" smtClean="0">
                <a:sym typeface="Wingdings" pitchFamily="2" charset="2"/>
              </a:rPr>
              <a:t>over-borrowing </a:t>
            </a:r>
            <a:r>
              <a:rPr lang="en-US" altLang="ja-JP" sz="2000" dirty="0" smtClean="0">
                <a:sym typeface="Wingdings" pitchFamily="2" charset="2"/>
              </a:rPr>
              <a:t>(</a:t>
            </a:r>
            <a:r>
              <a:rPr lang="en-US" altLang="ja-JP" sz="2000" i="1" dirty="0" smtClean="0">
                <a:sym typeface="Wingdings" pitchFamily="2" charset="2"/>
              </a:rPr>
              <a:t>a la</a:t>
            </a:r>
            <a:r>
              <a:rPr lang="en-US" altLang="ja-JP" sz="2000" dirty="0" smtClean="0">
                <a:sym typeface="Wingdings" pitchFamily="2" charset="2"/>
              </a:rPr>
              <a:t> </a:t>
            </a:r>
          </a:p>
          <a:p>
            <a:r>
              <a:rPr lang="en-US" altLang="ja-JP" sz="2000" dirty="0" smtClean="0">
                <a:sym typeface="Wingdings" pitchFamily="2" charset="2"/>
              </a:rPr>
              <a:t> </a:t>
            </a:r>
            <a:r>
              <a:rPr lang="en-US" altLang="ja-JP" sz="2000" dirty="0" smtClean="0">
                <a:sym typeface="Wingdings" pitchFamily="2" charset="2"/>
              </a:rPr>
              <a:t>      </a:t>
            </a:r>
            <a:r>
              <a:rPr lang="en-US" altLang="ja-JP" sz="2000" dirty="0" smtClean="0"/>
              <a:t>Meier </a:t>
            </a:r>
            <a:r>
              <a:rPr lang="en-US" altLang="ja-JP" sz="2000" dirty="0" smtClean="0"/>
              <a:t>&amp; </a:t>
            </a:r>
            <a:r>
              <a:rPr lang="en-US" altLang="ja-JP" sz="2000" dirty="0" err="1" smtClean="0"/>
              <a:t>Sprenger</a:t>
            </a:r>
            <a:r>
              <a:rPr lang="en-US" altLang="ja-JP" sz="2000" dirty="0" smtClean="0"/>
              <a:t> 2010</a:t>
            </a:r>
            <a:r>
              <a:rPr lang="en-US" altLang="ja-JP" sz="2000" dirty="0" smtClean="0">
                <a:sym typeface="Wingdings" pitchFamily="2" charset="2"/>
              </a:rPr>
              <a:t>)</a:t>
            </a:r>
            <a:r>
              <a:rPr lang="en-US" altLang="ja-JP" sz="2400" dirty="0" smtClean="0">
                <a:sym typeface="Wingdings" pitchFamily="2" charset="2"/>
              </a:rPr>
              <a:t>?, </a:t>
            </a:r>
          </a:p>
          <a:p>
            <a:r>
              <a:rPr lang="en-US" altLang="ja-JP" sz="2400" dirty="0" smtClean="0">
                <a:sym typeface="Wingdings" pitchFamily="2" charset="2"/>
              </a:rPr>
              <a:t> </a:t>
            </a:r>
            <a:r>
              <a:rPr lang="en-US" altLang="ja-JP" sz="2400" dirty="0" smtClean="0">
                <a:sym typeface="Wingdings" pitchFamily="2" charset="2"/>
              </a:rPr>
              <a:t>     </a:t>
            </a:r>
          </a:p>
          <a:p>
            <a:r>
              <a:rPr lang="en-US" altLang="ja-JP" sz="2400" dirty="0" smtClean="0">
                <a:sym typeface="Wingdings" pitchFamily="2" charset="2"/>
              </a:rPr>
              <a:t>      </a:t>
            </a:r>
            <a:r>
              <a:rPr lang="en-US" altLang="ja-JP" sz="2400" dirty="0" smtClean="0">
                <a:sym typeface="Wingdings" pitchFamily="2" charset="2"/>
              </a:rPr>
              <a:t>OR </a:t>
            </a:r>
            <a:endParaRPr lang="en-US" altLang="ja-JP" sz="2400" dirty="0" smtClean="0">
              <a:sym typeface="Wingdings" pitchFamily="2" charset="2"/>
            </a:endParaRPr>
          </a:p>
          <a:p>
            <a:pPr lvl="1">
              <a:tabLst>
                <a:tab pos="355600" algn="l"/>
              </a:tabLst>
            </a:pPr>
            <a:r>
              <a:rPr lang="en-US" altLang="ja-JP" sz="2400" dirty="0" smtClean="0">
                <a:sym typeface="Wingdings" pitchFamily="2" charset="2"/>
              </a:rPr>
              <a:t> </a:t>
            </a:r>
          </a:p>
          <a:p>
            <a:pPr lvl="1">
              <a:tabLst>
                <a:tab pos="355600" algn="l"/>
              </a:tabLst>
            </a:pPr>
            <a:r>
              <a:rPr lang="en-US" altLang="ja-JP" sz="2400" dirty="0" smtClean="0">
                <a:sym typeface="Wingdings" pitchFamily="2" charset="2"/>
              </a:rPr>
              <a:t>Can </a:t>
            </a:r>
            <a:r>
              <a:rPr lang="en-US" altLang="ja-JP" sz="2400" dirty="0" smtClean="0">
                <a:sym typeface="Wingdings" pitchFamily="2" charset="2"/>
              </a:rPr>
              <a:t>ATM </a:t>
            </a:r>
            <a:r>
              <a:rPr lang="en-US" altLang="ja-JP" sz="2400" i="1" dirty="0" err="1" smtClean="0">
                <a:sym typeface="Wingdings" pitchFamily="2" charset="2"/>
              </a:rPr>
              <a:t>sangla</a:t>
            </a:r>
            <a:r>
              <a:rPr lang="en-US" altLang="ja-JP" sz="2400" dirty="0" smtClean="0">
                <a:sym typeface="Wingdings" pitchFamily="2" charset="2"/>
              </a:rPr>
              <a:t> be a </a:t>
            </a:r>
            <a:r>
              <a:rPr lang="en-US" altLang="ja-JP" sz="2400" dirty="0" smtClean="0">
                <a:solidFill>
                  <a:srgbClr val="FF0000"/>
                </a:solidFill>
                <a:sym typeface="Wingdings" pitchFamily="2" charset="2"/>
              </a:rPr>
              <a:t>commitment </a:t>
            </a:r>
            <a:r>
              <a:rPr lang="en-US" altLang="ja-JP" sz="2400" dirty="0" smtClean="0">
                <a:solidFill>
                  <a:srgbClr val="FF0000"/>
                </a:solidFill>
                <a:sym typeface="Wingdings" pitchFamily="2" charset="2"/>
              </a:rPr>
              <a:t>device </a:t>
            </a:r>
            <a:r>
              <a:rPr lang="en-US" altLang="ja-JP" sz="2000" dirty="0" smtClean="0">
                <a:sym typeface="Wingdings" pitchFamily="2" charset="2"/>
              </a:rPr>
              <a:t>(</a:t>
            </a:r>
            <a:r>
              <a:rPr lang="en-US" altLang="ja-JP" sz="2000" i="1" dirty="0" smtClean="0"/>
              <a:t>a la</a:t>
            </a:r>
            <a:r>
              <a:rPr lang="en-US" altLang="ja-JP" sz="2000" dirty="0" smtClean="0"/>
              <a:t> Bauer,</a:t>
            </a:r>
          </a:p>
          <a:p>
            <a:pPr lvl="1">
              <a:tabLst>
                <a:tab pos="355600" algn="l"/>
              </a:tabLst>
            </a:pPr>
            <a:r>
              <a:rPr lang="en-US" altLang="ja-JP" sz="2000" dirty="0" smtClean="0"/>
              <a:t>              </a:t>
            </a:r>
            <a:r>
              <a:rPr lang="en-US" altLang="ja-JP" sz="2000" dirty="0" err="1" smtClean="0"/>
              <a:t>Chytilová</a:t>
            </a:r>
            <a:r>
              <a:rPr lang="en-US" altLang="ja-JP" sz="2000" dirty="0" smtClean="0"/>
              <a:t>, and </a:t>
            </a:r>
            <a:r>
              <a:rPr lang="en-US" altLang="ja-JP" sz="2000" dirty="0" err="1" smtClean="0"/>
              <a:t>Morduch</a:t>
            </a:r>
            <a:r>
              <a:rPr lang="en-US" altLang="ja-JP" sz="2000" dirty="0" smtClean="0"/>
              <a:t>, 2012</a:t>
            </a:r>
            <a:r>
              <a:rPr lang="en-US" altLang="ja-JP" sz="2000" dirty="0" smtClean="0">
                <a:sym typeface="Wingdings" pitchFamily="2" charset="2"/>
              </a:rPr>
              <a:t>)</a:t>
            </a:r>
            <a:r>
              <a:rPr lang="en-US" altLang="ja-JP" sz="2400" dirty="0" smtClean="0">
                <a:sym typeface="Wingdings" pitchFamily="2" charset="2"/>
              </a:rPr>
              <a:t>?  </a:t>
            </a:r>
            <a:endParaRPr lang="en-US" altLang="ja-JP" sz="2400" dirty="0" smtClean="0">
              <a:sym typeface="Wingdings" pitchFamily="2" charset="2"/>
            </a:endParaRPr>
          </a:p>
        </p:txBody>
      </p:sp>
      <p:sp>
        <p:nvSpPr>
          <p:cNvPr id="6" name="タイトル 1"/>
          <p:cNvSpPr txBox="1">
            <a:spLocks/>
          </p:cNvSpPr>
          <p:nvPr/>
        </p:nvSpPr>
        <p:spPr bwMode="auto">
          <a:xfrm>
            <a:off x="277688" y="274638"/>
            <a:ext cx="8686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n-US" altLang="ja-JP" sz="4000" b="1" i="1" dirty="0" smtClean="0"/>
              <a:t>ATM </a:t>
            </a:r>
            <a:r>
              <a:rPr lang="en-US" altLang="ja-JP" sz="4000" b="1" i="1" dirty="0" err="1" smtClean="0"/>
              <a:t>sangla</a:t>
            </a:r>
            <a:r>
              <a:rPr lang="ja-JP" altLang="en-US" sz="4000" b="1" dirty="0" smtClean="0"/>
              <a:t> </a:t>
            </a:r>
            <a:r>
              <a:rPr lang="en-US" altLang="ja-JP" sz="4000" b="1" dirty="0" smtClean="0"/>
              <a:t>and time-inconsistent discounters: </a:t>
            </a:r>
            <a:r>
              <a:rPr lang="en-US" altLang="ja-JP" sz="4000" b="1" dirty="0" smtClean="0">
                <a:solidFill>
                  <a:srgbClr val="FF0000"/>
                </a:solidFill>
              </a:rPr>
              <a:t>empirical result 1</a:t>
            </a:r>
            <a:endParaRPr kumimoji="1" lang="ja-JP" alt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16987</TotalTime>
  <Words>6241</Words>
  <Application>Microsoft Office PowerPoint</Application>
  <PresentationFormat>画面に合わせる (4:3)</PresentationFormat>
  <Paragraphs>1354</Paragraphs>
  <Slides>38</Slides>
  <Notes>1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38</vt:i4>
      </vt:variant>
    </vt:vector>
  </HeadingPairs>
  <TitlesOfParts>
    <vt:vector size="39" baseType="lpstr">
      <vt:lpstr>標準デザイン</vt:lpstr>
      <vt:lpstr>スライド 1</vt:lpstr>
      <vt:lpstr>スライド 2</vt:lpstr>
      <vt:lpstr>スライド 3</vt:lpstr>
      <vt:lpstr>スライド 4</vt:lpstr>
      <vt:lpstr>スライド 5</vt:lpstr>
      <vt:lpstr>スライド 6</vt:lpstr>
      <vt:lpstr>スライド 7</vt:lpstr>
      <vt:lpstr>スライド 8</vt:lpstr>
      <vt:lpstr>スライド 9</vt:lpstr>
      <vt:lpstr>スライド 10</vt:lpstr>
      <vt:lpstr>スライド 11</vt:lpstr>
      <vt:lpstr>スライド 12</vt:lpstr>
      <vt:lpstr>スライド 13</vt:lpstr>
      <vt:lpstr>スライド 14</vt:lpstr>
      <vt:lpstr>スライド 15</vt:lpstr>
      <vt:lpstr>スライド 16</vt:lpstr>
      <vt:lpstr>スライド 17</vt:lpstr>
      <vt:lpstr>スライド 18</vt:lpstr>
      <vt:lpstr>スライド 19</vt:lpstr>
      <vt:lpstr>スライド 20</vt:lpstr>
      <vt:lpstr>スライド 21</vt:lpstr>
      <vt:lpstr>スライド 22</vt:lpstr>
      <vt:lpstr>スライド 23</vt:lpstr>
      <vt:lpstr>スライド 24</vt:lpstr>
      <vt:lpstr>スライド 25</vt:lpstr>
      <vt:lpstr>スライド 26</vt:lpstr>
      <vt:lpstr>スライド 27</vt:lpstr>
      <vt:lpstr>スライド 28</vt:lpstr>
      <vt:lpstr>スライド 29</vt:lpstr>
      <vt:lpstr>スライド 30</vt:lpstr>
      <vt:lpstr>スライド 31</vt:lpstr>
      <vt:lpstr>スライド 32</vt:lpstr>
      <vt:lpstr>スライド 33</vt:lpstr>
      <vt:lpstr>スライド 34</vt:lpstr>
      <vt:lpstr>スライド 35</vt:lpstr>
      <vt:lpstr>スライド 36</vt:lpstr>
      <vt:lpstr>スライド 37</vt:lpstr>
      <vt:lpstr>スライド 38</vt:lpstr>
    </vt:vector>
  </TitlesOfParts>
  <Company>WASEDA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WASEDA</dc:creator>
  <cp:lastModifiedBy>nfuwa</cp:lastModifiedBy>
  <cp:revision>1313</cp:revision>
  <dcterms:created xsi:type="dcterms:W3CDTF">2008-10-30T12:37:06Z</dcterms:created>
  <dcterms:modified xsi:type="dcterms:W3CDTF">2016-01-05T07:27:28Z</dcterms:modified>
</cp:coreProperties>
</file>