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60" r:id="rId2"/>
    <p:sldId id="341" r:id="rId3"/>
    <p:sldId id="278" r:id="rId4"/>
    <p:sldId id="342" r:id="rId5"/>
    <p:sldId id="280" r:id="rId6"/>
    <p:sldId id="300" r:id="rId7"/>
    <p:sldId id="273" r:id="rId8"/>
    <p:sldId id="309" r:id="rId9"/>
    <p:sldId id="286" r:id="rId10"/>
    <p:sldId id="350" r:id="rId11"/>
    <p:sldId id="311" r:id="rId12"/>
    <p:sldId id="274" r:id="rId13"/>
    <p:sldId id="329" r:id="rId14"/>
    <p:sldId id="330" r:id="rId15"/>
    <p:sldId id="331" r:id="rId16"/>
    <p:sldId id="332" r:id="rId17"/>
    <p:sldId id="337" r:id="rId18"/>
    <p:sldId id="334" r:id="rId19"/>
    <p:sldId id="288" r:id="rId20"/>
    <p:sldId id="333" r:id="rId21"/>
    <p:sldId id="320" r:id="rId22"/>
    <p:sldId id="353" r:id="rId23"/>
    <p:sldId id="343" r:id="rId24"/>
    <p:sldId id="344" r:id="rId25"/>
    <p:sldId id="345" r:id="rId26"/>
    <p:sldId id="349" r:id="rId27"/>
    <p:sldId id="346" r:id="rId28"/>
    <p:sldId id="347" r:id="rId29"/>
    <p:sldId id="352" r:id="rId30"/>
    <p:sldId id="348" r:id="rId31"/>
    <p:sldId id="351" r:id="rId32"/>
    <p:sldId id="339" r:id="rId33"/>
    <p:sldId id="340" r:id="rId34"/>
    <p:sldId id="317" r:id="rId35"/>
    <p:sldId id="318" r:id="rId36"/>
    <p:sldId id="319" r:id="rId37"/>
    <p:sldId id="338" r:id="rId38"/>
    <p:sldId id="316" r:id="rId39"/>
  </p:sldIdLst>
  <p:sldSz cx="9144000" cy="6858000" type="screen4x3"/>
  <p:notesSz cx="9926638" cy="67976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A5B5A"/>
    <a:srgbClr val="00AFAD"/>
    <a:srgbClr val="00AEAD"/>
    <a:srgbClr val="119C88"/>
    <a:srgbClr val="C0E6D7"/>
    <a:srgbClr val="119C9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262" autoAdjust="0"/>
  </p:normalViewPr>
  <p:slideViewPr>
    <p:cSldViewPr>
      <p:cViewPr varScale="1">
        <p:scale>
          <a:sx n="77" d="100"/>
          <a:sy n="77" d="100"/>
        </p:scale>
        <p:origin x="-1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302402" cy="340157"/>
          </a:xfrm>
          <a:prstGeom prst="rect">
            <a:avLst/>
          </a:prstGeom>
        </p:spPr>
        <p:txBody>
          <a:bodyPr vert="horz" lIns="92086" tIns="46044" rIns="92086" bIns="460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1897" y="3"/>
            <a:ext cx="4302400" cy="340157"/>
          </a:xfrm>
          <a:prstGeom prst="rect">
            <a:avLst/>
          </a:prstGeom>
        </p:spPr>
        <p:txBody>
          <a:bodyPr vert="horz" lIns="92086" tIns="46044" rIns="92086" bIns="46044" rtlCol="0"/>
          <a:lstStyle>
            <a:lvl1pPr algn="r">
              <a:defRPr sz="1200"/>
            </a:lvl1pPr>
          </a:lstStyle>
          <a:p>
            <a:fld id="{C06C3371-1FEF-459B-9984-D22ADCF9EF84}" type="datetimeFigureOut">
              <a:rPr kumimoji="1" lang="ja-JP" altLang="en-US" smtClean="0"/>
              <a:pPr/>
              <a:t>2016/1/4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6456425"/>
            <a:ext cx="4302402" cy="340157"/>
          </a:xfrm>
          <a:prstGeom prst="rect">
            <a:avLst/>
          </a:prstGeom>
        </p:spPr>
        <p:txBody>
          <a:bodyPr vert="horz" lIns="92086" tIns="46044" rIns="92086" bIns="460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1897" y="6456425"/>
            <a:ext cx="4302400" cy="340157"/>
          </a:xfrm>
          <a:prstGeom prst="rect">
            <a:avLst/>
          </a:prstGeom>
        </p:spPr>
        <p:txBody>
          <a:bodyPr vert="horz" lIns="92086" tIns="46044" rIns="92086" bIns="46044" rtlCol="0" anchor="b"/>
          <a:lstStyle>
            <a:lvl1pPr algn="r">
              <a:defRPr sz="1200"/>
            </a:lvl1pPr>
          </a:lstStyle>
          <a:p>
            <a:fld id="{85FBB686-854D-4BC0-A993-8A165B1C99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81680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302402" cy="340157"/>
          </a:xfrm>
          <a:prstGeom prst="rect">
            <a:avLst/>
          </a:prstGeom>
        </p:spPr>
        <p:txBody>
          <a:bodyPr vert="horz" lIns="92086" tIns="46044" rIns="92086" bIns="460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1897" y="3"/>
            <a:ext cx="4302400" cy="340157"/>
          </a:xfrm>
          <a:prstGeom prst="rect">
            <a:avLst/>
          </a:prstGeom>
        </p:spPr>
        <p:txBody>
          <a:bodyPr vert="horz" lIns="92086" tIns="46044" rIns="92086" bIns="46044" rtlCol="0"/>
          <a:lstStyle>
            <a:lvl1pPr algn="r">
              <a:defRPr sz="1200"/>
            </a:lvl1pPr>
          </a:lstStyle>
          <a:p>
            <a:fld id="{25738F96-6278-4B9A-B7DC-BEFD9A716F15}" type="datetimeFigureOut">
              <a:rPr kumimoji="1" lang="ja-JP" altLang="en-US" smtClean="0"/>
              <a:pPr/>
              <a:t>2016/1/4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2012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6" tIns="46044" rIns="92086" bIns="4604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1964" y="3228761"/>
            <a:ext cx="7942714" cy="3059227"/>
          </a:xfrm>
          <a:prstGeom prst="rect">
            <a:avLst/>
          </a:prstGeom>
        </p:spPr>
        <p:txBody>
          <a:bodyPr vert="horz" lIns="92086" tIns="46044" rIns="92086" bIns="4604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6456425"/>
            <a:ext cx="4302402" cy="340157"/>
          </a:xfrm>
          <a:prstGeom prst="rect">
            <a:avLst/>
          </a:prstGeom>
        </p:spPr>
        <p:txBody>
          <a:bodyPr vert="horz" lIns="92086" tIns="46044" rIns="92086" bIns="460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1897" y="6456425"/>
            <a:ext cx="4302400" cy="340157"/>
          </a:xfrm>
          <a:prstGeom prst="rect">
            <a:avLst/>
          </a:prstGeom>
        </p:spPr>
        <p:txBody>
          <a:bodyPr vert="horz" lIns="92086" tIns="46044" rIns="92086" bIns="46044" rtlCol="0" anchor="b"/>
          <a:lstStyle>
            <a:lvl1pPr algn="r">
              <a:defRPr sz="1200"/>
            </a:lvl1pPr>
          </a:lstStyle>
          <a:p>
            <a:fld id="{9D5A0259-3795-4E0B-893D-2E94744DAC2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8648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A0259-3795-4E0B-893D-2E94744DAC2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3101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57167-F415-4C48-9227-35616023A00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5E1CE-A90D-43C5-87B7-236B49405B6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AA535-1865-4238-8D67-83A1D619A70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CE4CA-458A-4F20-8146-89C587F6B40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30C14-B9CF-44D4-AF0E-94D1AE6C8F7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95C16-2D7D-4BA2-80FF-5A396FA0F62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F8E76-5610-4229-8401-4B1E9BA260B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3455A-8592-4956-82C2-1F2A7FF17D4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32D2E-8902-4660-8155-87DAD6AA677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0A91-93A6-422C-8FDA-335BE2D3864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65DA0-D668-442F-A54C-35E281D06DC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FBBF98-FA5E-4ACD-9D3A-C66AE927D6B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38931" y="908720"/>
            <a:ext cx="81375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ja-JP" sz="4000" b="1" dirty="0" smtClean="0"/>
              <a:t>Hyperbolic Discounting and Induced Informal Credit Transactions: A Case of Debit Card Pawning in the Philippines</a:t>
            </a:r>
            <a:endParaRPr lang="en-US" altLang="ja-JP" sz="40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02456" y="3356992"/>
            <a:ext cx="79299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altLang="ja-JP" sz="2000" i="1" dirty="0" smtClean="0"/>
          </a:p>
          <a:p>
            <a:pPr algn="ctr"/>
            <a:r>
              <a:rPr lang="en-US" altLang="ja-JP" sz="2800" b="1" dirty="0" smtClean="0"/>
              <a:t>Nobuhiko </a:t>
            </a:r>
            <a:r>
              <a:rPr lang="en-US" altLang="ja-JP" sz="2800" b="1" dirty="0" err="1" smtClean="0"/>
              <a:t>Fuwa</a:t>
            </a:r>
            <a:r>
              <a:rPr lang="en-US" altLang="ja-JP" sz="2800" b="1" dirty="0" smtClean="0"/>
              <a:t>, </a:t>
            </a:r>
            <a:r>
              <a:rPr lang="en-US" altLang="ja-JP" sz="2800" b="1" i="1" dirty="0" err="1" smtClean="0"/>
              <a:t>Waseda</a:t>
            </a:r>
            <a:r>
              <a:rPr lang="en-US" altLang="ja-JP" sz="2800" b="1" i="1" dirty="0" smtClean="0"/>
              <a:t> University</a:t>
            </a:r>
            <a:r>
              <a:rPr lang="en-US" altLang="ja-JP" sz="2800" b="1" dirty="0" smtClean="0"/>
              <a:t> </a:t>
            </a:r>
          </a:p>
          <a:p>
            <a:pPr algn="ctr"/>
            <a:r>
              <a:rPr lang="en-US" altLang="ja-JP" sz="2800" dirty="0" smtClean="0"/>
              <a:t>Kei Kajisa, </a:t>
            </a:r>
            <a:r>
              <a:rPr lang="en-US" altLang="ja-JP" sz="2800" i="1" dirty="0" smtClean="0"/>
              <a:t>Aoyama </a:t>
            </a:r>
            <a:r>
              <a:rPr lang="en-US" altLang="ja-JP" sz="2800" i="1" dirty="0" err="1" smtClean="0"/>
              <a:t>Gakuin</a:t>
            </a:r>
            <a:r>
              <a:rPr lang="en-US" altLang="ja-JP" sz="2800" i="1" dirty="0" smtClean="0"/>
              <a:t> University</a:t>
            </a:r>
            <a:r>
              <a:rPr lang="en-US" altLang="ja-JP" sz="2800" dirty="0" smtClean="0"/>
              <a:t> </a:t>
            </a:r>
          </a:p>
          <a:p>
            <a:pPr algn="ctr"/>
            <a:r>
              <a:rPr lang="en-US" altLang="ja-JP" sz="2800" dirty="0" smtClean="0"/>
              <a:t>Eduardo </a:t>
            </a:r>
            <a:r>
              <a:rPr lang="en-US" altLang="ja-JP" sz="2800" dirty="0" err="1" smtClean="0"/>
              <a:t>Lucio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University of Queensland</a:t>
            </a:r>
            <a:r>
              <a:rPr lang="en-US" altLang="ja-JP" sz="2800" dirty="0" smtClean="0"/>
              <a:t> </a:t>
            </a:r>
          </a:p>
          <a:p>
            <a:pPr algn="ctr"/>
            <a:r>
              <a:rPr lang="en-US" altLang="ja-JP" sz="2800" dirty="0" smtClean="0"/>
              <a:t>Sharon Faye </a:t>
            </a:r>
            <a:r>
              <a:rPr lang="en-US" altLang="ja-JP" sz="2800" dirty="0" err="1" smtClean="0"/>
              <a:t>Piza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World Bank</a:t>
            </a:r>
            <a:endParaRPr lang="en-US" altLang="ja-JP" sz="2800" dirty="0" smtClean="0"/>
          </a:p>
          <a:p>
            <a:pPr algn="ctr"/>
            <a:r>
              <a:rPr lang="en-US" altLang="ja-JP" sz="2800" dirty="0" err="1" smtClean="0"/>
              <a:t>Yasuyuki</a:t>
            </a:r>
            <a:r>
              <a:rPr lang="en-US" altLang="ja-JP" sz="2800" dirty="0" smtClean="0"/>
              <a:t> Sawada, </a:t>
            </a:r>
            <a:r>
              <a:rPr lang="en-US" altLang="ja-JP" sz="2800" i="1" dirty="0" smtClean="0"/>
              <a:t>University of Tokyo</a:t>
            </a:r>
            <a:endParaRPr lang="en-US" altLang="ja-JP" sz="2800" i="1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0682" y="6455618"/>
            <a:ext cx="40195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</a:t>
            </a:fld>
            <a:endParaRPr lang="en-US" altLang="ja-JP"/>
          </a:p>
        </p:txBody>
      </p:sp>
      <p:grpSp>
        <p:nvGrpSpPr>
          <p:cNvPr id="11" name="グループ化 10"/>
          <p:cNvGrpSpPr/>
          <p:nvPr/>
        </p:nvGrpSpPr>
        <p:grpSpPr>
          <a:xfrm>
            <a:off x="467544" y="260648"/>
            <a:ext cx="1343025" cy="838200"/>
            <a:chOff x="4067944" y="4509120"/>
            <a:chExt cx="1343025" cy="838200"/>
          </a:xfrm>
        </p:grpSpPr>
        <p:sp>
          <p:nvSpPr>
            <p:cNvPr id="12" name="ひし形 11"/>
            <p:cNvSpPr/>
            <p:nvPr/>
          </p:nvSpPr>
          <p:spPr>
            <a:xfrm>
              <a:off x="4748213" y="4631531"/>
              <a:ext cx="615875" cy="61436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3" name="Picture 8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67944" y="4509120"/>
              <a:ext cx="1343025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179512" y="1340768"/>
            <a:ext cx="910952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Testing for behavioral implications (following </a:t>
            </a:r>
            <a:r>
              <a:rPr lang="en-US" altLang="ja-JP" sz="2400" dirty="0" smtClean="0">
                <a:solidFill>
                  <a:srgbClr val="FF0000"/>
                </a:solidFill>
              </a:rPr>
              <a:t>Bauer,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Chytilová</a:t>
            </a:r>
            <a:r>
              <a:rPr lang="en-US" altLang="ja-JP" sz="2400" dirty="0" smtClean="0">
                <a:solidFill>
                  <a:srgbClr val="FF0000"/>
                </a:solidFill>
              </a:rPr>
              <a:t> &amp; Morduch, 2012</a:t>
            </a:r>
            <a:r>
              <a:rPr lang="en-US" altLang="ja-JP" sz="2400" dirty="0" smtClean="0"/>
              <a:t>) : </a:t>
            </a:r>
          </a:p>
          <a:p>
            <a:pPr>
              <a:buFont typeface="Wingdings" pitchFamily="2" charset="2"/>
              <a:buChar char=""/>
            </a:pPr>
            <a:endParaRPr lang="en-US" altLang="ja-JP" sz="800" dirty="0" smtClean="0"/>
          </a:p>
          <a:p>
            <a:r>
              <a:rPr lang="en-US" altLang="ja-JP" sz="2400" dirty="0" smtClean="0"/>
              <a:t> </a:t>
            </a:r>
            <a:r>
              <a:rPr lang="en-US" altLang="ja-JP" sz="2800" dirty="0" smtClean="0"/>
              <a:t>     Y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1</a:t>
            </a:r>
            <a:r>
              <a:rPr lang="en-US" altLang="ja-JP" sz="28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8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800" b="1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H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3</a:t>
            </a:r>
            <a:r>
              <a:rPr lang="en-US" altLang="ja-JP" sz="2800" dirty="0" smtClean="0"/>
              <a:t>P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+ </a:t>
            </a:r>
            <a:r>
              <a:rPr lang="en-US" altLang="ja-JP" sz="2800" b="1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4</a:t>
            </a:r>
            <a:r>
              <a:rPr lang="en-US" altLang="ja-JP" sz="2800" b="1" dirty="0" smtClean="0"/>
              <a:t>X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dirty="0" err="1" smtClean="0">
                <a:latin typeface="Symbol" pitchFamily="18" charset="2"/>
              </a:rPr>
              <a:t>e</a:t>
            </a:r>
            <a:r>
              <a:rPr lang="en-US" altLang="ja-JP" sz="2800" baseline="-25000" dirty="0" err="1" smtClean="0"/>
              <a:t>i</a:t>
            </a:r>
            <a:r>
              <a:rPr lang="en-US" altLang="ja-JP" sz="2800" dirty="0" smtClean="0"/>
              <a:t>             (1) </a:t>
            </a:r>
            <a:endParaRPr lang="ja-JP" altLang="ja-JP" sz="2800" dirty="0" smtClean="0"/>
          </a:p>
          <a:p>
            <a:r>
              <a:rPr lang="en-US" altLang="ja-JP" sz="2800" dirty="0" smtClean="0"/>
              <a:t>      Y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1</a:t>
            </a:r>
            <a:r>
              <a:rPr lang="en-US" altLang="ja-JP" sz="28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8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800" b="1" baseline="30000" dirty="0" smtClean="0">
                <a:solidFill>
                  <a:srgbClr val="FF0000"/>
                </a:solidFill>
              </a:rPr>
              <a:t>1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H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3</a:t>
            </a:r>
            <a:r>
              <a:rPr lang="en-US" altLang="ja-JP" sz="2800" dirty="0" smtClean="0"/>
              <a:t>P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+ </a:t>
            </a:r>
            <a:r>
              <a:rPr lang="en-US" altLang="ja-JP" sz="2800" b="1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4</a:t>
            </a:r>
            <a:r>
              <a:rPr lang="en-US" altLang="ja-JP" sz="2800" b="1" dirty="0" smtClean="0"/>
              <a:t>X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dirty="0" err="1" smtClean="0">
                <a:latin typeface="Symbol" pitchFamily="18" charset="2"/>
              </a:rPr>
              <a:t>e</a:t>
            </a:r>
            <a:r>
              <a:rPr lang="en-US" altLang="ja-JP" sz="2800" baseline="-25000" dirty="0" err="1" smtClean="0"/>
              <a:t>i</a:t>
            </a:r>
            <a:r>
              <a:rPr lang="en-US" altLang="ja-JP" sz="2800" dirty="0" smtClean="0"/>
              <a:t>             (2)</a:t>
            </a:r>
            <a:endParaRPr lang="ja-JP" altLang="ja-JP" sz="2800" dirty="0" smtClean="0"/>
          </a:p>
          <a:p>
            <a:endParaRPr lang="en-US" altLang="ja-JP" sz="800" b="1" u="sng" dirty="0" smtClean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 bwMode="auto">
          <a:xfrm>
            <a:off x="0" y="18864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time-inconsistent discounters: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naïve or sophisticated? 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251520" y="3140968"/>
            <a:ext cx="8784976" cy="38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FF0000"/>
                </a:solidFill>
              </a:rPr>
              <a:t>Y</a:t>
            </a:r>
            <a:r>
              <a:rPr lang="en-US" altLang="ja-JP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/>
              <a:t>: borrowing from ATM </a:t>
            </a:r>
            <a:r>
              <a:rPr lang="en-US" altLang="ja-JP" sz="2000" i="1" dirty="0" err="1" smtClean="0"/>
              <a:t>sangla</a:t>
            </a:r>
            <a:r>
              <a:rPr lang="en-US" altLang="ja-JP" sz="2000" i="1" dirty="0" smtClean="0"/>
              <a:t>,</a:t>
            </a:r>
            <a:r>
              <a:rPr lang="en-US" altLang="ja-JP" sz="2000" dirty="0" smtClean="0"/>
              <a:t> as well as from other sources: </a:t>
            </a:r>
          </a:p>
          <a:p>
            <a:r>
              <a:rPr lang="en-US" altLang="ja-JP" sz="2000" dirty="0" smtClean="0"/>
              <a:t>             * dummy (1 if nonzero balance from a particular source) </a:t>
            </a:r>
          </a:p>
          <a:p>
            <a:r>
              <a:rPr lang="en-US" altLang="ja-JP" sz="2000" dirty="0" smtClean="0"/>
              <a:t>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0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b="1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, </a:t>
            </a:r>
            <a:r>
              <a:rPr lang="en-US" altLang="ja-JP" sz="20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0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b="1" baseline="30000" dirty="0" smtClean="0">
                <a:solidFill>
                  <a:srgbClr val="FF0000"/>
                </a:solidFill>
              </a:rPr>
              <a:t>1</a:t>
            </a:r>
            <a:r>
              <a:rPr lang="en-US" altLang="ja-JP" sz="2000" b="1" baseline="30000" dirty="0" smtClean="0"/>
              <a:t> </a:t>
            </a:r>
            <a:r>
              <a:rPr lang="en-US" altLang="ja-JP" sz="2000" dirty="0" smtClean="0"/>
              <a:t>: ‘current’ and ‘future’ discount rate dummy, respectively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FF0000"/>
                </a:solidFill>
              </a:rPr>
              <a:t>H</a:t>
            </a:r>
            <a:r>
              <a:rPr lang="en-US" altLang="ja-JP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/>
              <a:t>: hyperbolic discounter (dummy)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FF0000"/>
                </a:solidFill>
              </a:rPr>
              <a:t>P</a:t>
            </a:r>
            <a:r>
              <a:rPr lang="en-US" altLang="ja-JP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/>
              <a:t>: future biased/’patient’ (dummy)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solidFill>
                  <a:srgbClr val="FF0000"/>
                </a:solidFill>
              </a:rPr>
              <a:t>X</a:t>
            </a:r>
            <a:r>
              <a:rPr lang="en-US" altLang="ja-JP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dirty="0" smtClean="0"/>
              <a:t>: borrower characteristics: age, age-squared, female (dummy), married (dummy), number of children, living with parents (dummy), regular status, salary amount, college level education (dummy), vocational education (dummy), loan application rejected (dummy) , number of years working (dummy) </a:t>
            </a:r>
          </a:p>
          <a:p>
            <a:pPr>
              <a:buFont typeface="Wingdings" pitchFamily="2" charset="2"/>
              <a:buChar char=""/>
            </a:pPr>
            <a:endParaRPr lang="en-US" altLang="ja-JP" sz="2000" dirty="0" smtClean="0">
              <a:sym typeface="Wingdings" pitchFamily="2" charset="2"/>
            </a:endParaRPr>
          </a:p>
          <a:p>
            <a:endParaRPr lang="en-US" altLang="ja-JP" sz="20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179512" y="1340768"/>
            <a:ext cx="910952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Testing for behavioral implications (following </a:t>
            </a:r>
            <a:r>
              <a:rPr lang="en-US" altLang="ja-JP" sz="2400" dirty="0" smtClean="0">
                <a:solidFill>
                  <a:srgbClr val="FF0000"/>
                </a:solidFill>
              </a:rPr>
              <a:t>Bauer,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Chytilová</a:t>
            </a:r>
            <a:r>
              <a:rPr lang="en-US" altLang="ja-JP" sz="2400" dirty="0" smtClean="0">
                <a:solidFill>
                  <a:srgbClr val="FF0000"/>
                </a:solidFill>
              </a:rPr>
              <a:t> &amp; Morduch, 2012</a:t>
            </a:r>
            <a:r>
              <a:rPr lang="en-US" altLang="ja-JP" sz="2400" dirty="0" smtClean="0"/>
              <a:t>) : </a:t>
            </a:r>
          </a:p>
          <a:p>
            <a:pPr>
              <a:buFont typeface="Wingdings" pitchFamily="2" charset="2"/>
              <a:buChar char=""/>
            </a:pPr>
            <a:endParaRPr lang="en-US" altLang="ja-JP" sz="800" dirty="0" smtClean="0"/>
          </a:p>
          <a:p>
            <a:r>
              <a:rPr lang="en-US" altLang="ja-JP" sz="2400" dirty="0" smtClean="0"/>
              <a:t> </a:t>
            </a:r>
            <a:r>
              <a:rPr lang="en-US" altLang="ja-JP" sz="2800" dirty="0" smtClean="0"/>
              <a:t>     Y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1</a:t>
            </a:r>
            <a:r>
              <a:rPr lang="en-US" altLang="ja-JP" sz="28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8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800" b="1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H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3</a:t>
            </a:r>
            <a:r>
              <a:rPr lang="en-US" altLang="ja-JP" sz="2800" dirty="0" smtClean="0"/>
              <a:t>P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+ </a:t>
            </a:r>
            <a:r>
              <a:rPr lang="en-US" altLang="ja-JP" sz="2800" b="1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4</a:t>
            </a:r>
            <a:r>
              <a:rPr lang="en-US" altLang="ja-JP" sz="2800" b="1" dirty="0" smtClean="0"/>
              <a:t>X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dirty="0" err="1" smtClean="0">
                <a:latin typeface="Symbol" pitchFamily="18" charset="2"/>
              </a:rPr>
              <a:t>e</a:t>
            </a:r>
            <a:r>
              <a:rPr lang="en-US" altLang="ja-JP" sz="2800" baseline="-25000" dirty="0" err="1" smtClean="0"/>
              <a:t>i</a:t>
            </a:r>
            <a:r>
              <a:rPr lang="en-US" altLang="ja-JP" sz="2800" dirty="0" smtClean="0"/>
              <a:t>             (1) </a:t>
            </a:r>
            <a:endParaRPr lang="ja-JP" altLang="ja-JP" sz="2800" dirty="0" smtClean="0"/>
          </a:p>
          <a:p>
            <a:r>
              <a:rPr lang="en-US" altLang="ja-JP" sz="2800" dirty="0" smtClean="0"/>
              <a:t>      Y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1</a:t>
            </a:r>
            <a:r>
              <a:rPr lang="en-US" altLang="ja-JP" sz="28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8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800" b="1" baseline="30000" dirty="0" smtClean="0">
                <a:solidFill>
                  <a:srgbClr val="FF0000"/>
                </a:solidFill>
              </a:rPr>
              <a:t>1</a:t>
            </a:r>
            <a:r>
              <a:rPr lang="en-US" altLang="ja-JP" sz="2800" dirty="0" smtClean="0"/>
              <a:t> 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H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3</a:t>
            </a:r>
            <a:r>
              <a:rPr lang="en-US" altLang="ja-JP" sz="2800" dirty="0" smtClean="0"/>
              <a:t>P</a:t>
            </a:r>
            <a:r>
              <a:rPr lang="en-US" altLang="ja-JP" sz="2800" baseline="-25000" dirty="0" smtClean="0"/>
              <a:t>i</a:t>
            </a:r>
            <a:r>
              <a:rPr lang="en-US" altLang="ja-JP" sz="2800" dirty="0" smtClean="0"/>
              <a:t>+ </a:t>
            </a:r>
            <a:r>
              <a:rPr lang="en-US" altLang="ja-JP" sz="2800" b="1" i="1" dirty="0" smtClean="0">
                <a:latin typeface="Symbol" pitchFamily="18" charset="2"/>
              </a:rPr>
              <a:t>b</a:t>
            </a:r>
            <a:r>
              <a:rPr lang="en-US" altLang="ja-JP" sz="2800" baseline="-25000" dirty="0" smtClean="0"/>
              <a:t>4</a:t>
            </a:r>
            <a:r>
              <a:rPr lang="en-US" altLang="ja-JP" sz="2800" b="1" dirty="0" smtClean="0"/>
              <a:t>X</a:t>
            </a:r>
            <a:r>
              <a:rPr lang="en-US" altLang="ja-JP" sz="2800" baseline="-25000" dirty="0" smtClean="0"/>
              <a:t>i </a:t>
            </a:r>
            <a:r>
              <a:rPr lang="en-US" altLang="ja-JP" sz="2800" dirty="0" smtClean="0"/>
              <a:t>+ </a:t>
            </a:r>
            <a:r>
              <a:rPr lang="en-US" altLang="ja-JP" sz="2800" dirty="0" err="1" smtClean="0">
                <a:latin typeface="Symbol" pitchFamily="18" charset="2"/>
              </a:rPr>
              <a:t>e</a:t>
            </a:r>
            <a:r>
              <a:rPr lang="en-US" altLang="ja-JP" sz="2800" baseline="-25000" dirty="0" err="1" smtClean="0"/>
              <a:t>i</a:t>
            </a:r>
            <a:r>
              <a:rPr lang="en-US" altLang="ja-JP" sz="2800" dirty="0" smtClean="0"/>
              <a:t>             (2)</a:t>
            </a:r>
            <a:endParaRPr lang="ja-JP" altLang="ja-JP" sz="2800" dirty="0" smtClean="0"/>
          </a:p>
          <a:p>
            <a:endParaRPr lang="en-US" altLang="ja-JP" sz="800" b="1" u="sng" dirty="0" smtClean="0">
              <a:solidFill>
                <a:srgbClr val="FF0000"/>
              </a:solidFill>
              <a:latin typeface="Symbol" pitchFamily="18" charset="2"/>
            </a:endParaRP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0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b="1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: ‘current’ (now vs. 1month) discount rate dummy; 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000" b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000" b="1" baseline="30000" dirty="0" smtClean="0">
                <a:solidFill>
                  <a:srgbClr val="FF0000"/>
                </a:solidFill>
              </a:rPr>
              <a:t>1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: ‘future’ (6month vs. 7month) discount rate dummy; </a:t>
            </a:r>
          </a:p>
          <a:p>
            <a:endParaRPr lang="en-US" altLang="ja-JP" sz="2100" i="1" dirty="0" smtClean="0">
              <a:latin typeface="Symbol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100" b="1" i="1" dirty="0" smtClean="0">
                <a:latin typeface="Symbol" pitchFamily="18" charset="2"/>
              </a:rPr>
              <a:t>b</a:t>
            </a:r>
            <a:r>
              <a:rPr lang="en-US" altLang="ja-JP" sz="2100" b="1" baseline="-25000" dirty="0" smtClean="0"/>
              <a:t>2</a:t>
            </a:r>
            <a:r>
              <a:rPr lang="en-US" altLang="ja-JP" sz="2100" dirty="0" smtClean="0">
                <a:sym typeface="Wingdings" pitchFamily="2" charset="2"/>
              </a:rPr>
              <a:t> in </a:t>
            </a:r>
            <a:r>
              <a:rPr lang="en-US" altLang="ja-JP" sz="2100" b="1" dirty="0" smtClean="0">
                <a:solidFill>
                  <a:srgbClr val="FF0000"/>
                </a:solidFill>
                <a:sym typeface="Wingdings" pitchFamily="2" charset="2"/>
              </a:rPr>
              <a:t>(1)</a:t>
            </a:r>
            <a:r>
              <a:rPr lang="en-US" altLang="ja-JP" sz="2100" dirty="0" smtClean="0">
                <a:sym typeface="Wingdings" pitchFamily="2" charset="2"/>
              </a:rPr>
              <a:t>: difference between hyperbolic vs </a:t>
            </a:r>
            <a:r>
              <a:rPr lang="en-US" altLang="ja-JP" sz="2100" b="1" dirty="0" smtClean="0">
                <a:solidFill>
                  <a:srgbClr val="FF0000"/>
                </a:solidFill>
                <a:sym typeface="Wingdings" pitchFamily="2" charset="2"/>
              </a:rPr>
              <a:t>high</a:t>
            </a:r>
            <a:r>
              <a:rPr lang="en-US" altLang="ja-JP" sz="2100" dirty="0" smtClean="0">
                <a:sym typeface="Wingdings" pitchFamily="2" charset="2"/>
              </a:rPr>
              <a:t> (consistent) discounter </a:t>
            </a:r>
            <a:r>
              <a:rPr lang="en-US" altLang="ja-JP" dirty="0" smtClean="0">
                <a:sym typeface="Wingdings" pitchFamily="2" charset="2"/>
              </a:rPr>
              <a:t>     </a:t>
            </a:r>
          </a:p>
          <a:p>
            <a:r>
              <a:rPr lang="en-US" altLang="ja-JP" dirty="0" smtClean="0">
                <a:sym typeface="Wingdings" pitchFamily="2" charset="2"/>
              </a:rPr>
              <a:t>     H</a:t>
            </a:r>
            <a:r>
              <a:rPr lang="en-US" altLang="ja-JP" baseline="-25000" dirty="0" smtClean="0">
                <a:sym typeface="Wingdings" pitchFamily="2" charset="2"/>
              </a:rPr>
              <a:t>0</a:t>
            </a:r>
            <a:r>
              <a:rPr lang="en-US" altLang="ja-JP" dirty="0" smtClean="0">
                <a:sym typeface="Wingdings" pitchFamily="2" charset="2"/>
              </a:rPr>
              <a:t>: </a:t>
            </a:r>
            <a:r>
              <a:rPr lang="en-US" altLang="ja-JP" i="1" dirty="0" smtClean="0">
                <a:latin typeface="Symbol" pitchFamily="18" charset="2"/>
              </a:rPr>
              <a:t>b</a:t>
            </a:r>
            <a:r>
              <a:rPr lang="en-US" altLang="ja-JP" baseline="-25000" dirty="0" smtClean="0"/>
              <a:t>2</a:t>
            </a:r>
            <a:r>
              <a:rPr lang="en-US" altLang="ja-JP" dirty="0" smtClean="0">
                <a:sym typeface="Wingdings" pitchFamily="2" charset="2"/>
              </a:rPr>
              <a:t> =0 in </a:t>
            </a:r>
            <a:r>
              <a:rPr lang="en-US" altLang="ja-JP" b="1" dirty="0" smtClean="0">
                <a:solidFill>
                  <a:srgbClr val="FF0000"/>
                </a:solidFill>
                <a:sym typeface="Wingdings" pitchFamily="2" charset="2"/>
              </a:rPr>
              <a:t>(1)</a:t>
            </a:r>
            <a:r>
              <a:rPr lang="en-US" altLang="ja-JP" dirty="0" smtClean="0">
                <a:sym typeface="Wingdings" pitchFamily="2" charset="2"/>
              </a:rPr>
              <a:t>: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naïve hyperbolic </a:t>
            </a:r>
            <a:r>
              <a:rPr lang="en-US" altLang="ja-JP" dirty="0" smtClean="0">
                <a:sym typeface="Wingdings" pitchFamily="2" charset="2"/>
              </a:rPr>
              <a:t>(or,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sophisticated without commitment device</a:t>
            </a:r>
            <a:r>
              <a:rPr lang="en-US" altLang="ja-JP" dirty="0" smtClean="0">
                <a:sym typeface="Wingdings" pitchFamily="2" charset="2"/>
              </a:rPr>
              <a:t>)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100" dirty="0" smtClean="0">
                <a:sym typeface="Wingdings" pitchFamily="2" charset="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100" b="1" i="1" dirty="0" smtClean="0">
                <a:latin typeface="Symbol" pitchFamily="18" charset="2"/>
              </a:rPr>
              <a:t>b</a:t>
            </a:r>
            <a:r>
              <a:rPr lang="en-US" altLang="ja-JP" sz="2100" b="1" baseline="-25000" dirty="0" smtClean="0"/>
              <a:t>2</a:t>
            </a:r>
            <a:r>
              <a:rPr lang="en-US" altLang="ja-JP" sz="2100" dirty="0" smtClean="0">
                <a:sym typeface="Wingdings" pitchFamily="2" charset="2"/>
              </a:rPr>
              <a:t> in </a:t>
            </a:r>
            <a:r>
              <a:rPr lang="en-US" altLang="ja-JP" sz="2100" b="1" dirty="0" smtClean="0">
                <a:solidFill>
                  <a:srgbClr val="FF0000"/>
                </a:solidFill>
                <a:sym typeface="Wingdings" pitchFamily="2" charset="2"/>
              </a:rPr>
              <a:t>(2)</a:t>
            </a:r>
            <a:r>
              <a:rPr lang="en-US" altLang="ja-JP" sz="2100" dirty="0" smtClean="0">
                <a:sym typeface="Wingdings" pitchFamily="2" charset="2"/>
              </a:rPr>
              <a:t>: difference between hyperbolic vs </a:t>
            </a:r>
            <a:r>
              <a:rPr lang="en-US" altLang="ja-JP" sz="2100" b="1" dirty="0" smtClean="0">
                <a:solidFill>
                  <a:srgbClr val="FF0000"/>
                </a:solidFill>
                <a:sym typeface="Wingdings" pitchFamily="2" charset="2"/>
              </a:rPr>
              <a:t>low</a:t>
            </a:r>
            <a:r>
              <a:rPr lang="en-US" altLang="ja-JP" sz="2100" dirty="0" smtClean="0">
                <a:sym typeface="Wingdings" pitchFamily="2" charset="2"/>
              </a:rPr>
              <a:t> (consistent) discounter </a:t>
            </a:r>
          </a:p>
          <a:p>
            <a:pPr marL="0" lvl="1"/>
            <a:r>
              <a:rPr lang="en-US" altLang="ja-JP" sz="2100" dirty="0" smtClean="0">
                <a:sym typeface="Wingdings" pitchFamily="2" charset="2"/>
              </a:rPr>
              <a:t>     </a:t>
            </a:r>
            <a:r>
              <a:rPr lang="en-US" altLang="ja-JP" dirty="0" smtClean="0">
                <a:sym typeface="Wingdings" pitchFamily="2" charset="2"/>
              </a:rPr>
              <a:t>H</a:t>
            </a:r>
            <a:r>
              <a:rPr lang="en-US" altLang="ja-JP" baseline="-25000" dirty="0" smtClean="0">
                <a:sym typeface="Wingdings" pitchFamily="2" charset="2"/>
              </a:rPr>
              <a:t>0</a:t>
            </a:r>
            <a:r>
              <a:rPr lang="en-US" altLang="ja-JP" dirty="0" smtClean="0">
                <a:sym typeface="Wingdings" pitchFamily="2" charset="2"/>
              </a:rPr>
              <a:t>: </a:t>
            </a:r>
            <a:r>
              <a:rPr lang="en-US" altLang="ja-JP" i="1" dirty="0" smtClean="0">
                <a:latin typeface="Symbol" pitchFamily="18" charset="2"/>
              </a:rPr>
              <a:t>b</a:t>
            </a:r>
            <a:r>
              <a:rPr lang="en-US" altLang="ja-JP" baseline="-25000" dirty="0" smtClean="0"/>
              <a:t>2</a:t>
            </a:r>
            <a:r>
              <a:rPr lang="en-US" altLang="ja-JP" dirty="0" smtClean="0">
                <a:sym typeface="Wingdings" pitchFamily="2" charset="2"/>
              </a:rPr>
              <a:t> =0 in </a:t>
            </a:r>
            <a:r>
              <a:rPr lang="en-US" altLang="ja-JP" b="1" dirty="0" smtClean="0">
                <a:solidFill>
                  <a:srgbClr val="FF0000"/>
                </a:solidFill>
                <a:sym typeface="Wingdings" pitchFamily="2" charset="2"/>
              </a:rPr>
              <a:t>(2)</a:t>
            </a:r>
            <a:r>
              <a:rPr lang="en-US" altLang="ja-JP" dirty="0" smtClean="0">
                <a:sym typeface="Wingdings" pitchFamily="2" charset="2"/>
              </a:rPr>
              <a:t>: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sophisticated with commitment device</a:t>
            </a:r>
            <a:r>
              <a:rPr lang="en-US" altLang="ja-JP" dirty="0" smtClean="0">
                <a:sym typeface="Wingdings" pitchFamily="2" charset="2"/>
              </a:rPr>
              <a:t>, </a:t>
            </a:r>
            <a:r>
              <a:rPr lang="en-US" altLang="ja-JP" i="1" dirty="0" smtClean="0">
                <a:latin typeface="Symbol" pitchFamily="18" charset="2"/>
              </a:rPr>
              <a:t>b</a:t>
            </a:r>
            <a:r>
              <a:rPr lang="en-US" altLang="ja-JP" baseline="-25000" dirty="0" smtClean="0"/>
              <a:t>2</a:t>
            </a:r>
            <a:r>
              <a:rPr lang="en-US" altLang="ja-JP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  <a:sym typeface="Wingdings" pitchFamily="2" charset="2"/>
              </a:rPr>
              <a:t>≠ </a:t>
            </a:r>
            <a:r>
              <a:rPr lang="en-US" altLang="ja-JP" dirty="0" smtClean="0">
                <a:sym typeface="Wingdings" pitchFamily="2" charset="2"/>
              </a:rPr>
              <a:t>0 if naïve </a:t>
            </a:r>
          </a:p>
          <a:p>
            <a:endParaRPr lang="en-US" altLang="ja-JP" sz="2100" dirty="0" smtClean="0">
              <a:sym typeface="Wingdings" pitchFamily="2" charset="2"/>
            </a:endParaRPr>
          </a:p>
          <a:p>
            <a:endParaRPr lang="en-US" altLang="ja-JP" sz="2000" dirty="0" smtClean="0">
              <a:sym typeface="Wingdings" pitchFamily="2" charset="2"/>
            </a:endParaRPr>
          </a:p>
          <a:p>
            <a:endParaRPr lang="en-US" altLang="ja-JP" sz="2000" dirty="0" smtClean="0">
              <a:sym typeface="Wingdings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565071"/>
            <a:ext cx="928903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(</a:t>
            </a:r>
            <a:r>
              <a:rPr lang="en-US" altLang="ja-JP" sz="1400" dirty="0" smtClean="0"/>
              <a:t>Time) consistent discounters: </a:t>
            </a:r>
            <a:r>
              <a:rPr lang="en-US" altLang="ja-JP" sz="1400" u="sng" dirty="0" smtClean="0"/>
              <a:t>current (now vs 1 </a:t>
            </a:r>
            <a:r>
              <a:rPr lang="en-US" altLang="ja-JP" sz="1400" u="sng" dirty="0" err="1" smtClean="0"/>
              <a:t>mo</a:t>
            </a:r>
            <a:r>
              <a:rPr lang="en-US" altLang="ja-JP" sz="1400" u="sng" dirty="0" smtClean="0"/>
              <a:t>) discount rate</a:t>
            </a:r>
            <a:r>
              <a:rPr lang="en-US" altLang="ja-JP" sz="1400" dirty="0" smtClean="0"/>
              <a:t> = </a:t>
            </a:r>
            <a:r>
              <a:rPr lang="en-US" altLang="ja-JP" sz="1400" u="sng" dirty="0" smtClean="0"/>
              <a:t>future(6mo vs 7mo) discount rate </a:t>
            </a:r>
          </a:p>
          <a:p>
            <a:r>
              <a:rPr lang="en-US" altLang="ja-JP" sz="1400" dirty="0" smtClean="0"/>
              <a:t>Hyperbolic (present-biased) discounters: </a:t>
            </a:r>
            <a:r>
              <a:rPr lang="en-US" altLang="ja-JP" sz="1400" u="sng" dirty="0" smtClean="0"/>
              <a:t>current (now vs 1 </a:t>
            </a:r>
            <a:r>
              <a:rPr lang="en-US" altLang="ja-JP" sz="1400" u="sng" dirty="0" err="1" smtClean="0"/>
              <a:t>mo</a:t>
            </a:r>
            <a:r>
              <a:rPr lang="en-US" altLang="ja-JP" sz="1400" u="sng" dirty="0" smtClean="0"/>
              <a:t>) discount rate</a:t>
            </a:r>
            <a:r>
              <a:rPr lang="en-US" altLang="ja-JP" sz="1400" dirty="0" smtClean="0"/>
              <a:t> &gt; </a:t>
            </a:r>
            <a:r>
              <a:rPr lang="en-US" altLang="ja-JP" sz="1400" u="sng" dirty="0" smtClean="0"/>
              <a:t>future(6mo vs 7mo) discount rate </a:t>
            </a:r>
          </a:p>
          <a:p>
            <a:r>
              <a:rPr lang="en-US" altLang="ja-JP" sz="1400" dirty="0" smtClean="0"/>
              <a:t>Patient </a:t>
            </a:r>
            <a:r>
              <a:rPr lang="en-US" altLang="ja-JP" sz="1400" dirty="0"/>
              <a:t>(future-biased) discounters:  </a:t>
            </a:r>
            <a:r>
              <a:rPr lang="en-US" altLang="ja-JP" sz="1400" u="sng" dirty="0" smtClean="0"/>
              <a:t>current </a:t>
            </a:r>
            <a:r>
              <a:rPr lang="en-US" altLang="ja-JP" sz="1400" u="sng" dirty="0"/>
              <a:t>(now vs 1 </a:t>
            </a:r>
            <a:r>
              <a:rPr lang="en-US" altLang="ja-JP" sz="1400" u="sng" dirty="0" err="1"/>
              <a:t>mo</a:t>
            </a:r>
            <a:r>
              <a:rPr lang="en-US" altLang="ja-JP" sz="1400" u="sng" dirty="0"/>
              <a:t>) discount rate</a:t>
            </a:r>
            <a:r>
              <a:rPr lang="en-US" altLang="ja-JP" sz="1400" dirty="0"/>
              <a:t> &lt; </a:t>
            </a:r>
            <a:r>
              <a:rPr lang="en-US" altLang="ja-JP" sz="1400" u="sng" dirty="0"/>
              <a:t>future(6mo vs 7mo) discount rate </a:t>
            </a:r>
          </a:p>
          <a:p>
            <a:endParaRPr lang="en-US" altLang="ja-JP" sz="1400" u="sng" dirty="0"/>
          </a:p>
          <a:p>
            <a:endParaRPr lang="en-US" altLang="ja-JP" sz="1400" u="sng" dirty="0"/>
          </a:p>
          <a:p>
            <a:endParaRPr lang="en-US" altLang="ja-JP" sz="1400" u="sng" dirty="0" smtClean="0"/>
          </a:p>
        </p:txBody>
      </p:sp>
      <p:sp>
        <p:nvSpPr>
          <p:cNvPr id="10" name="タイトル 1"/>
          <p:cNvSpPr txBox="1">
            <a:spLocks/>
          </p:cNvSpPr>
          <p:nvPr/>
        </p:nvSpPr>
        <p:spPr bwMode="auto">
          <a:xfrm>
            <a:off x="0" y="18864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time-inconsistent discounters: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naïve or sophisticated? 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66960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107504" y="188640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2800" b="1" dirty="0" smtClean="0"/>
              <a:t>Reduced Form Equation with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current 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[</a:t>
            </a:r>
            <a:r>
              <a:rPr lang="en-US" altLang="ja-JP" sz="2800" b="1" u="sng" dirty="0" err="1" smtClean="0">
                <a:solidFill>
                  <a:srgbClr val="FF0000"/>
                </a:solidFill>
              </a:rPr>
              <a:t>Eq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(1)] vs. future [</a:t>
            </a:r>
            <a:r>
              <a:rPr lang="en-US" altLang="ja-JP" sz="2800" b="1" u="sng" dirty="0" err="1" smtClean="0">
                <a:solidFill>
                  <a:srgbClr val="FF0000"/>
                </a:solidFill>
              </a:rPr>
              <a:t>Eq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(2)]</a:t>
            </a:r>
            <a:r>
              <a:rPr lang="en-US" altLang="ja-JP" sz="2800" b="1" dirty="0" smtClean="0"/>
              <a:t> discount rates controlled 1 (OLS)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522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6006780"/>
              </p:ext>
            </p:extLst>
          </p:nvPr>
        </p:nvGraphicFramePr>
        <p:xfrm>
          <a:off x="251520" y="1340758"/>
          <a:ext cx="8424934" cy="720090"/>
        </p:xfrm>
        <a:graphic>
          <a:graphicData uri="http://schemas.openxmlformats.org/drawingml/2006/table">
            <a:tbl>
              <a:tblPr/>
              <a:tblGrid>
                <a:gridCol w="1503140"/>
                <a:gridCol w="1186689"/>
                <a:gridCol w="1424027"/>
                <a:gridCol w="1424027"/>
                <a:gridCol w="1598997"/>
                <a:gridCol w="1288054"/>
              </a:tblGrid>
              <a:tr h="24686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　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Dep. </a:t>
                      </a:r>
                      <a:r>
                        <a:rPr lang="en-US" altLang="ja-JP" sz="1800" b="1" i="0" u="none" strike="noStrike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Var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 = Have outstanding loan with  (dummy):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9409"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ATM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Sangla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banks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Coops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NGOs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MFI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Gov’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FIs (SSS/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Pag-ibig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Pawnshop/private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Money Lender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Rels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/Friends/ </a:t>
                      </a: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Others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79512" y="6165304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Additional covariates: age, age-sq, female, married, number of children, living with parents, regular employee, </a:t>
            </a:r>
          </a:p>
          <a:p>
            <a:r>
              <a:rPr kumimoji="1" lang="en-US" altLang="ja-JP" sz="1200" b="1" dirty="0" smtClean="0"/>
              <a:t>salary, college level, vocational level, rejected for a loan, live in hometown, firm dummy, number of years employed</a:t>
            </a:r>
            <a:endParaRPr kumimoji="1" lang="ja-JP" altLang="en-US" sz="1200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8843367"/>
              </p:ext>
            </p:extLst>
          </p:nvPr>
        </p:nvGraphicFramePr>
        <p:xfrm>
          <a:off x="251517" y="4368130"/>
          <a:ext cx="8496946" cy="1581150"/>
        </p:xfrm>
        <a:graphic>
          <a:graphicData uri="http://schemas.openxmlformats.org/drawingml/2006/table">
            <a:tbl>
              <a:tblPr/>
              <a:tblGrid>
                <a:gridCol w="1508803"/>
                <a:gridCol w="1191160"/>
                <a:gridCol w="1429392"/>
                <a:gridCol w="1429392"/>
                <a:gridCol w="1588214"/>
                <a:gridCol w="1349985"/>
              </a:tblGrid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0.0801*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-0.0151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0.00347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0.101*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097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(-0.70)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(0.13)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Patient </a:t>
                      </a:r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Preference</a:t>
                      </a:r>
                    </a:p>
                    <a:p>
                      <a:pPr algn="ctr" fontAlgn="b"/>
                      <a:endParaRPr lang="en-GB" sz="13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-0.00104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(-0.03)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(0.22)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Future Disc. Rate, Med.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-0.00236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(-0.03)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(-1.00)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Future Disc. Rate, Low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0.00906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0.0590*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(-1.64)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251520" y="4067780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err="1" smtClean="0">
                <a:solidFill>
                  <a:srgbClr val="FF0000"/>
                </a:solidFill>
                <a:latin typeface="+mj-lt"/>
              </a:rPr>
              <a:t>Eq</a:t>
            </a:r>
            <a:r>
              <a:rPr lang="en-US" altLang="ja-JP" sz="1600" b="1" dirty="0" smtClean="0">
                <a:solidFill>
                  <a:srgbClr val="FF0000"/>
                </a:solidFill>
                <a:latin typeface="+mj-lt"/>
              </a:rPr>
              <a:t> (2)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 (</a:t>
            </a:r>
            <a:r>
              <a:rPr lang="en-US" altLang="ja-JP" b="1" dirty="0" smtClean="0">
                <a:solidFill>
                  <a:srgbClr val="FF0000"/>
                </a:solidFill>
                <a:latin typeface="+mj-lt"/>
              </a:rPr>
              <a:t>future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 disc. rate controlled) </a:t>
            </a:r>
            <a:endParaRPr lang="ja-JP" altLang="en-US" sz="1600" dirty="0">
              <a:latin typeface="+mj-lt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3064368"/>
              </p:ext>
            </p:extLst>
          </p:nvPr>
        </p:nvGraphicFramePr>
        <p:xfrm>
          <a:off x="251520" y="2433206"/>
          <a:ext cx="8496946" cy="1581150"/>
        </p:xfrm>
        <a:graphic>
          <a:graphicData uri="http://schemas.openxmlformats.org/drawingml/2006/table">
            <a:tbl>
              <a:tblPr/>
              <a:tblGrid>
                <a:gridCol w="1508803"/>
                <a:gridCol w="1191160"/>
                <a:gridCol w="1429392"/>
                <a:gridCol w="1429392"/>
                <a:gridCol w="1588214"/>
                <a:gridCol w="1349985"/>
              </a:tblGrid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0.0477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-0.0263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-0.0406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0.132**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097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(-0.99)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(1.38)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(-1.35)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(2.33)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Patient </a:t>
                      </a:r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Preference</a:t>
                      </a:r>
                    </a:p>
                    <a:p>
                      <a:pPr algn="ctr" fontAlgn="b"/>
                      <a:endParaRPr lang="en-GB" sz="13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0.0844*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0.00618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-0.0117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(-0.52)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Current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Disc. Rate, Med.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0.0634*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(0.38)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(0.25)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(1.86)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Current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Disc. Rate, Low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0.00481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0.00567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(0.46)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(0.15)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51523" y="2060848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err="1" smtClean="0">
                <a:solidFill>
                  <a:srgbClr val="FF0000"/>
                </a:solidFill>
                <a:latin typeface="+mj-lt"/>
              </a:rPr>
              <a:t>Eq</a:t>
            </a:r>
            <a:r>
              <a:rPr lang="en-US" altLang="ja-JP" sz="1600" b="1" dirty="0" smtClean="0">
                <a:solidFill>
                  <a:srgbClr val="FF0000"/>
                </a:solidFill>
                <a:latin typeface="+mj-lt"/>
              </a:rPr>
              <a:t> (1)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 (</a:t>
            </a:r>
            <a:r>
              <a:rPr lang="en-US" altLang="ja-JP" b="1" dirty="0" smtClean="0">
                <a:solidFill>
                  <a:srgbClr val="FF0000"/>
                </a:solidFill>
                <a:latin typeface="+mj-lt"/>
              </a:rPr>
              <a:t>current</a:t>
            </a:r>
            <a:r>
              <a:rPr lang="en-US" altLang="ja-JP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disc. rate controlled)</a:t>
            </a:r>
            <a:endParaRPr lang="ja-JP" alt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340768"/>
            <a:ext cx="889248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Our results are in </a:t>
            </a:r>
            <a:r>
              <a:rPr lang="en-US" altLang="ja-JP" sz="2400" dirty="0" smtClean="0">
                <a:solidFill>
                  <a:srgbClr val="FF0000"/>
                </a:solidFill>
              </a:rPr>
              <a:t>sharp contrast with Bauer,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Chytilová</a:t>
            </a:r>
            <a:r>
              <a:rPr lang="en-US" altLang="ja-JP" sz="2400" dirty="0" smtClean="0">
                <a:solidFill>
                  <a:srgbClr val="FF0000"/>
                </a:solidFill>
              </a:rPr>
              <a:t> &amp;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Morduch</a:t>
            </a:r>
            <a:r>
              <a:rPr lang="en-US" altLang="ja-JP" sz="2400" dirty="0" smtClean="0">
                <a:solidFill>
                  <a:srgbClr val="FF0000"/>
                </a:solidFill>
              </a:rPr>
              <a:t> (2012)</a:t>
            </a:r>
            <a:r>
              <a:rPr lang="en-US" altLang="ja-JP" sz="2400" dirty="0" smtClean="0"/>
              <a:t>’s results from microfinance borrowers in India: female hyperbolic discounters are sophisticated and use microcredit as a commitment device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ja-JP" sz="2000" dirty="0" smtClean="0">
                <a:solidFill>
                  <a:srgbClr val="FF0000"/>
                </a:solidFill>
              </a:rPr>
              <a:t>Hyperbolic discounters among factory workers in Metro Manila are naïve</a:t>
            </a:r>
            <a:r>
              <a:rPr lang="en-US" altLang="ja-JP" sz="2000" dirty="0" smtClean="0"/>
              <a:t>, unlike female hyperbolic discounters in India (but similar to hyperbolic discounters in the US who accumulate credit card debts?), Or,  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ja-JP" sz="2000" dirty="0" smtClean="0">
                <a:solidFill>
                  <a:srgbClr val="FF0000"/>
                </a:solidFill>
              </a:rPr>
              <a:t>(Hyperbolic discounters in our sample may be sophisticated, but) ‘ATM 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2000" dirty="0" smtClean="0">
                <a:solidFill>
                  <a:srgbClr val="FF0000"/>
                </a:solidFill>
              </a:rPr>
              <a:t>’, unlike microfinance, does not function as a substitute for commitment savings</a:t>
            </a:r>
            <a:r>
              <a:rPr lang="en-US" altLang="ja-JP" sz="2000" dirty="0" smtClean="0"/>
              <a:t>, despite some similarities –e.g., frequent and regular repayment: </a:t>
            </a:r>
          </a:p>
          <a:p>
            <a:pPr lvl="1">
              <a:buFont typeface="Wingdings"/>
              <a:buChar char="ß"/>
            </a:pPr>
            <a:r>
              <a:rPr lang="en-US" altLang="ja-JP" sz="2000" dirty="0" smtClean="0">
                <a:sym typeface="Wingdings" pitchFamily="2" charset="2"/>
              </a:rPr>
              <a:t>no group meeting? </a:t>
            </a:r>
          </a:p>
          <a:p>
            <a:pPr lvl="1">
              <a:buFont typeface="Wingdings"/>
              <a:buChar char="ß"/>
            </a:pPr>
            <a:r>
              <a:rPr lang="en-US" altLang="ja-JP" sz="2000" dirty="0" smtClean="0">
                <a:sym typeface="Wingdings" pitchFamily="2" charset="2"/>
              </a:rPr>
              <a:t>Not continuous borrowing </a:t>
            </a:r>
          </a:p>
          <a:p>
            <a:pPr lvl="1">
              <a:buFont typeface="Wingdings"/>
              <a:buChar char="ß"/>
            </a:pPr>
            <a:r>
              <a:rPr lang="en-US" altLang="ja-JP" sz="2000" dirty="0" smtClean="0">
                <a:sym typeface="Wingdings" pitchFamily="2" charset="2"/>
              </a:rPr>
              <a:t>Loan proceeds not used for investment purposes </a:t>
            </a:r>
          </a:p>
          <a:p>
            <a:pPr lvl="1">
              <a:buFont typeface="Wingdings"/>
              <a:buChar char="ß"/>
            </a:pPr>
            <a:endParaRPr lang="en-US" altLang="ja-JP" dirty="0" smtClean="0"/>
          </a:p>
          <a:p>
            <a:pPr>
              <a:buFont typeface="Wingdings" pitchFamily="2" charset="2"/>
              <a:buChar char=""/>
            </a:pPr>
            <a:endParaRPr lang="en-US" altLang="ja-JP" sz="24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0" y="18864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time-inconsistent discounters: naïve or sophisticated?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628800"/>
            <a:ext cx="889248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600" dirty="0" smtClean="0">
                <a:solidFill>
                  <a:srgbClr val="FF0000"/>
                </a:solidFill>
              </a:rPr>
              <a:t>‘Future-biased’ discounters</a:t>
            </a:r>
            <a:r>
              <a:rPr lang="en-US" altLang="ja-JP" sz="2600" dirty="0" smtClean="0"/>
              <a:t>: borrow more from ATM </a:t>
            </a:r>
            <a:r>
              <a:rPr lang="en-US" altLang="ja-JP" sz="2600" i="1" dirty="0" err="1" smtClean="0"/>
              <a:t>sangla</a:t>
            </a:r>
            <a:r>
              <a:rPr lang="en-US" altLang="ja-JP" sz="2600" dirty="0" smtClean="0"/>
              <a:t>, compared to time-consistent discounters? </a:t>
            </a:r>
          </a:p>
          <a:p>
            <a:pPr>
              <a:buFont typeface="Wingdings" pitchFamily="2" charset="2"/>
              <a:buChar char=""/>
            </a:pPr>
            <a:endParaRPr lang="en-US" altLang="ja-JP" sz="800" dirty="0" smtClean="0"/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‘Future-biased’ have drawn relatively less attention</a:t>
            </a:r>
          </a:p>
          <a:p>
            <a:pPr lvl="1">
              <a:buFont typeface="Wingdings" pitchFamily="2" charset="2"/>
              <a:buChar char=""/>
            </a:pPr>
            <a:endParaRPr lang="en-US" altLang="ja-JP" sz="800" dirty="0" smtClean="0"/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But 10% ~ 20% have been identified as ‘future-biased’ </a:t>
            </a:r>
          </a:p>
          <a:p>
            <a:pPr lvl="1">
              <a:buFont typeface="Wingdings" pitchFamily="2" charset="2"/>
              <a:buChar char=""/>
            </a:pPr>
            <a:endParaRPr lang="en-US" altLang="ja-JP" sz="800" dirty="0" smtClean="0"/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Their behavior has often been found to be not significantly different from time-consistent discounters</a:t>
            </a:r>
            <a:r>
              <a:rPr lang="en-US" altLang="ja-JP" sz="2000" dirty="0" smtClean="0"/>
              <a:t> (e.g., Ashraf et al, Bauer et al, Meier &amp; </a:t>
            </a:r>
            <a:r>
              <a:rPr lang="en-US" altLang="ja-JP" sz="2000" dirty="0" err="1" smtClean="0"/>
              <a:t>Sprenger</a:t>
            </a:r>
            <a:r>
              <a:rPr lang="en-US" altLang="ja-JP" sz="2000" dirty="0" smtClean="0"/>
              <a:t>)</a:t>
            </a:r>
            <a:r>
              <a:rPr lang="en-US" altLang="ja-JP" sz="2400" dirty="0" smtClean="0"/>
              <a:t> </a:t>
            </a:r>
          </a:p>
          <a:p>
            <a:pPr lvl="1">
              <a:buFont typeface="Wingdings" pitchFamily="2" charset="2"/>
              <a:buChar char=""/>
            </a:pPr>
            <a:endParaRPr lang="en-US" altLang="ja-JP" sz="800" dirty="0" smtClean="0"/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Our findings are somewhat different: </a:t>
            </a:r>
          </a:p>
          <a:p>
            <a:pPr lvl="1">
              <a:buFont typeface="Wingdings" pitchFamily="2" charset="2"/>
              <a:buChar char=""/>
            </a:pPr>
            <a:endParaRPr lang="en-US" altLang="ja-JP" sz="800" dirty="0" smtClean="0"/>
          </a:p>
          <a:p>
            <a:pPr lvl="1">
              <a:buFont typeface="Wingdings" pitchFamily="2" charset="2"/>
              <a:buChar char="è"/>
            </a:pPr>
            <a:r>
              <a:rPr lang="en-US" altLang="ja-JP" sz="2200" dirty="0" smtClean="0"/>
              <a:t>‘future-biased’ discounters appear to borrow more from ATM </a:t>
            </a:r>
            <a:r>
              <a:rPr lang="en-US" altLang="ja-JP" sz="2200" i="1" dirty="0" err="1" smtClean="0"/>
              <a:t>sangla</a:t>
            </a:r>
            <a:r>
              <a:rPr lang="en-US" altLang="ja-JP" sz="2200" dirty="0" smtClean="0"/>
              <a:t> (than do time-consistent discounters)</a:t>
            </a:r>
            <a:endParaRPr lang="en-US" altLang="ja-JP" sz="24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179512" y="188640"/>
            <a:ext cx="8866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future-biased discounters? 1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340768"/>
            <a:ext cx="889248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600" dirty="0" smtClean="0">
                <a:solidFill>
                  <a:srgbClr val="FF0000"/>
                </a:solidFill>
              </a:rPr>
              <a:t>‘Future-biased’ discounters</a:t>
            </a:r>
            <a:r>
              <a:rPr lang="en-US" altLang="ja-JP" sz="2600" dirty="0" smtClean="0"/>
              <a:t>: borrow more from ATM </a:t>
            </a:r>
            <a:r>
              <a:rPr lang="en-US" altLang="ja-JP" sz="2600" i="1" dirty="0" err="1" smtClean="0"/>
              <a:t>sangla</a:t>
            </a:r>
            <a:r>
              <a:rPr lang="en-US" altLang="ja-JP" sz="2600" dirty="0" smtClean="0"/>
              <a:t>, compared to time-consistent discounters? (cont’d)</a:t>
            </a:r>
          </a:p>
          <a:p>
            <a:pPr lvl="1">
              <a:buFont typeface="Wingdings" pitchFamily="2" charset="2"/>
              <a:buChar char=""/>
            </a:pPr>
            <a:endParaRPr lang="en-US" altLang="ja-JP" sz="2400" dirty="0" smtClean="0"/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There are some theories of ‘future-biased’: e.g., “</a:t>
            </a:r>
            <a:r>
              <a:rPr lang="en-US" altLang="ja-JP" sz="2400" dirty="0" err="1" smtClean="0"/>
              <a:t>anticipal</a:t>
            </a:r>
            <a:r>
              <a:rPr lang="en-US" altLang="ja-JP" sz="2400" dirty="0" smtClean="0"/>
              <a:t> pleasure (or pain)” (= instantaneous pleasure from anticipating future consumption) </a:t>
            </a:r>
            <a:r>
              <a:rPr lang="en-US" altLang="ja-JP" sz="2400" dirty="0" smtClean="0">
                <a:sym typeface="Wingdings" pitchFamily="2" charset="2"/>
              </a:rPr>
              <a:t> plan to consume after some delay but then delay again when the planned moment of consumption arrives</a:t>
            </a:r>
            <a:r>
              <a:rPr lang="en-US" altLang="ja-JP" sz="2400" dirty="0" smtClean="0"/>
              <a:t> (</a:t>
            </a:r>
            <a:r>
              <a:rPr lang="en-US" altLang="ja-JP" sz="2400" dirty="0" err="1" smtClean="0"/>
              <a:t>Loewenstein</a:t>
            </a:r>
            <a:r>
              <a:rPr lang="en-US" altLang="ja-JP" sz="2400" dirty="0" smtClean="0"/>
              <a:t> 1987)</a:t>
            </a:r>
          </a:p>
          <a:p>
            <a:pPr lvl="1"/>
            <a:endParaRPr lang="en-US" altLang="ja-JP" sz="2400" dirty="0" smtClean="0">
              <a:sym typeface="Wingdings" pitchFamily="2" charset="2"/>
            </a:endParaRPr>
          </a:p>
          <a:p>
            <a:pPr lvl="1"/>
            <a:r>
              <a:rPr lang="en-US" altLang="ja-JP" sz="2400" dirty="0" smtClean="0">
                <a:sym typeface="Wingdings" pitchFamily="2" charset="2"/>
              </a:rPr>
              <a:t> can lead (naïve) future-biased to under-consumption, over-saving, under-borrowing? </a:t>
            </a:r>
            <a:r>
              <a:rPr lang="en-US" altLang="ja-JP" sz="2400" dirty="0" smtClean="0"/>
              <a:t> 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179512" y="188640"/>
            <a:ext cx="8866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future-biased discounters? 2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340768"/>
            <a:ext cx="889248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600" dirty="0" smtClean="0">
                <a:solidFill>
                  <a:srgbClr val="FF0000"/>
                </a:solidFill>
              </a:rPr>
              <a:t>‘Future-biased’ discounters</a:t>
            </a:r>
            <a:r>
              <a:rPr lang="en-US" altLang="ja-JP" sz="2600" dirty="0" smtClean="0"/>
              <a:t>: borrow more from ATM </a:t>
            </a:r>
            <a:r>
              <a:rPr lang="en-US" altLang="ja-JP" sz="2600" i="1" dirty="0" err="1" smtClean="0"/>
              <a:t>sangla</a:t>
            </a:r>
            <a:r>
              <a:rPr lang="en-US" altLang="ja-JP" sz="2600" dirty="0" smtClean="0"/>
              <a:t>, compared to time-consistent discounters? (cont’d)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Sophisticated future-biased?: “a sophisticated person is correctly pessimistic about her future behavior” 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ja-JP" sz="2200" dirty="0" smtClean="0"/>
              <a:t>“preemptive </a:t>
            </a:r>
            <a:r>
              <a:rPr lang="en-US" altLang="ja-JP" sz="2200" dirty="0" err="1" smtClean="0"/>
              <a:t>overcontrol</a:t>
            </a:r>
            <a:r>
              <a:rPr lang="en-US" altLang="ja-JP" sz="2200" dirty="0" smtClean="0"/>
              <a:t>”:sophistication effect can even outweigh the effect of time-inconsistent preferences </a:t>
            </a:r>
            <a:r>
              <a:rPr lang="en-US" altLang="ja-JP" sz="2200" dirty="0" smtClean="0">
                <a:sym typeface="Wingdings" pitchFamily="2" charset="2"/>
              </a:rPr>
              <a:t> “a sophisticated, present-biased person can save more than time-consistent </a:t>
            </a:r>
            <a:r>
              <a:rPr lang="en-US" altLang="ja-JP" sz="2200" dirty="0" smtClean="0"/>
              <a:t>(</a:t>
            </a:r>
            <a:r>
              <a:rPr lang="en-US" altLang="ja-JP" sz="2200" dirty="0" err="1" smtClean="0"/>
              <a:t>O’Donoghue</a:t>
            </a:r>
            <a:r>
              <a:rPr lang="en-US" altLang="ja-JP" sz="2200" dirty="0" smtClean="0"/>
              <a:t> &amp; Rabin 1999)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ja-JP" sz="2200" dirty="0" smtClean="0"/>
              <a:t>For the same reasons, sophisticated ‘future-biased’ discounters could borrow more from ATM </a:t>
            </a:r>
            <a:r>
              <a:rPr lang="en-US" altLang="ja-JP" sz="2200" i="1" dirty="0" err="1" smtClean="0"/>
              <a:t>sangla</a:t>
            </a:r>
            <a:r>
              <a:rPr lang="en-US" altLang="ja-JP" sz="2200" dirty="0" smtClean="0"/>
              <a:t> (than do time-consistent discounters)…?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400" dirty="0" smtClean="0"/>
              <a:t>Or, time-discounting profile could be S-shaped?? (future-biased in very-short-run, present-biased in longer-run) 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179512" y="188640"/>
            <a:ext cx="8866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future-biased discounters? 3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412776"/>
            <a:ext cx="871296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‘luxury goods’: use of smart phone; eating at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Jollibee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restaurants; accessing </a:t>
            </a:r>
            <a:r>
              <a:rPr lang="en-US" altLang="ja-JP" sz="2400" i="1" dirty="0" err="1" smtClean="0">
                <a:solidFill>
                  <a:srgbClr val="FF0000"/>
                </a:solidFill>
              </a:rPr>
              <a:t>Facebook</a:t>
            </a:r>
            <a:endParaRPr lang="en-US" altLang="ja-JP" sz="2400" i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"/>
            </a:pPr>
            <a:endParaRPr lang="en-US" altLang="ja-JP" sz="2000" dirty="0" smtClean="0">
              <a:sym typeface="Wingdings" pitchFamily="2" charset="2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Additional results: time-consistency vs. consumption behavior (of luxury goods)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nfuwa1\Desktop\jollib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475" y="2395196"/>
            <a:ext cx="6757942" cy="3992903"/>
          </a:xfrm>
          <a:prstGeom prst="rect">
            <a:avLst/>
          </a:prstGeom>
          <a:noFill/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96204" y="2024779"/>
            <a:ext cx="3619500" cy="4000500"/>
          </a:xfrm>
          <a:prstGeom prst="rect">
            <a:avLst/>
          </a:prstGeom>
          <a:ln w="5080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960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-288032" y="1268760"/>
            <a:ext cx="946854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"/>
            </a:pPr>
            <a:r>
              <a:rPr lang="en-US" altLang="ja-JP" sz="2000" dirty="0" smtClean="0">
                <a:sym typeface="Wingdings" pitchFamily="2" charset="2"/>
              </a:rPr>
              <a:t>Women tend to eat more frequently at </a:t>
            </a:r>
            <a:r>
              <a:rPr lang="en-US" altLang="ja-JP" sz="2000" i="1" dirty="0" smtClean="0">
                <a:solidFill>
                  <a:srgbClr val="FF0000"/>
                </a:solidFill>
                <a:sym typeface="Wingdings" pitchFamily="2" charset="2"/>
              </a:rPr>
              <a:t>Jollibee</a:t>
            </a:r>
            <a:r>
              <a:rPr lang="en-US" altLang="ja-JP" sz="20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000" dirty="0" smtClean="0">
                <a:sym typeface="Wingdings" pitchFamily="2" charset="2"/>
              </a:rPr>
              <a:t>hamburger restaurants than do men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000" dirty="0" smtClean="0">
                <a:solidFill>
                  <a:srgbClr val="FF0000"/>
                </a:solidFill>
                <a:sym typeface="Wingdings" pitchFamily="2" charset="2"/>
              </a:rPr>
              <a:t>Present-biased men eat more (than time-consistent men) at </a:t>
            </a:r>
            <a:r>
              <a:rPr lang="en-US" altLang="ja-JP" sz="2000" i="1" dirty="0" smtClean="0">
                <a:solidFill>
                  <a:srgbClr val="FF0000"/>
                </a:solidFill>
                <a:sym typeface="Wingdings" pitchFamily="2" charset="2"/>
              </a:rPr>
              <a:t>Jollibee</a:t>
            </a:r>
            <a:r>
              <a:rPr lang="en-US" altLang="ja-JP" sz="2000" dirty="0" smtClean="0">
                <a:solidFill>
                  <a:srgbClr val="FF0000"/>
                </a:solidFill>
                <a:sym typeface="Wingdings" pitchFamily="2" charset="2"/>
              </a:rPr>
              <a:t>, but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000" dirty="0" smtClean="0">
                <a:solidFill>
                  <a:srgbClr val="FF0000"/>
                </a:solidFill>
                <a:sym typeface="Wingdings" pitchFamily="2" charset="2"/>
              </a:rPr>
              <a:t>Present-biased women may be sophisticated enough to eat less (than time-consistent women) at </a:t>
            </a:r>
            <a:r>
              <a:rPr lang="en-US" altLang="ja-JP" sz="2000" i="1" dirty="0" smtClean="0">
                <a:solidFill>
                  <a:srgbClr val="FF0000"/>
                </a:solidFill>
                <a:sym typeface="Wingdings" pitchFamily="2" charset="2"/>
              </a:rPr>
              <a:t>Jollibee</a:t>
            </a:r>
            <a:endParaRPr lang="en-US" altLang="ja-JP" sz="2000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"/>
            </a:pPr>
            <a:r>
              <a:rPr lang="en-US" altLang="ja-JP" sz="2000" dirty="0" smtClean="0">
                <a:sym typeface="Wingdings" pitchFamily="2" charset="2"/>
              </a:rPr>
              <a:t>Those with outstanding loans from ATM </a:t>
            </a:r>
            <a:r>
              <a:rPr lang="en-US" altLang="ja-JP" sz="2000" i="1" dirty="0" err="1" smtClean="0">
                <a:sym typeface="Wingdings" pitchFamily="2" charset="2"/>
              </a:rPr>
              <a:t>sangla</a:t>
            </a:r>
            <a:r>
              <a:rPr lang="en-US" altLang="ja-JP" sz="2000" dirty="0" smtClean="0">
                <a:sym typeface="Wingdings" pitchFamily="2" charset="2"/>
              </a:rPr>
              <a:t> eat less at </a:t>
            </a:r>
            <a:r>
              <a:rPr lang="en-US" altLang="ja-JP" sz="2000" i="1" dirty="0" err="1" smtClean="0">
                <a:solidFill>
                  <a:srgbClr val="FF0000"/>
                </a:solidFill>
                <a:sym typeface="Wingdings" pitchFamily="2" charset="2"/>
              </a:rPr>
              <a:t>Jolliebee</a:t>
            </a:r>
            <a:r>
              <a:rPr lang="en-US" altLang="ja-JP" sz="2000" dirty="0" smtClean="0">
                <a:sym typeface="Wingdings" pitchFamily="2" charset="2"/>
              </a:rPr>
              <a:t>, while those with loans from relatives/friends/company access </a:t>
            </a:r>
            <a:r>
              <a:rPr lang="en-US" altLang="ja-JP" sz="2000" i="1" dirty="0" err="1" smtClean="0">
                <a:solidFill>
                  <a:srgbClr val="FF0000"/>
                </a:solidFill>
                <a:sym typeface="Wingdings" pitchFamily="2" charset="2"/>
              </a:rPr>
              <a:t>Facebook</a:t>
            </a:r>
            <a:r>
              <a:rPr lang="en-US" altLang="ja-JP" sz="20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000" dirty="0" smtClean="0">
                <a:sym typeface="Wingdings" pitchFamily="2" charset="2"/>
              </a:rPr>
              <a:t>less frequently  Having loan balances has some negative income effects (intended or unintended?) on some ‘luxury’ consumption?  </a:t>
            </a:r>
          </a:p>
          <a:p>
            <a:pPr lvl="1">
              <a:buFont typeface="Wingdings" pitchFamily="2" charset="2"/>
              <a:buChar char=""/>
            </a:pPr>
            <a:endParaRPr lang="en-US" altLang="ja-JP" sz="2000" dirty="0" smtClean="0">
              <a:sym typeface="Wingdings" pitchFamily="2" charset="2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-18256" y="12576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Additional results: time-consistency vs. consumption behavior (of luxury goods)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1455613"/>
              </p:ext>
            </p:extLst>
          </p:nvPr>
        </p:nvGraphicFramePr>
        <p:xfrm>
          <a:off x="539552" y="4039690"/>
          <a:ext cx="8136903" cy="2197622"/>
        </p:xfrm>
        <a:graphic>
          <a:graphicData uri="http://schemas.openxmlformats.org/drawingml/2006/table">
            <a:tbl>
              <a:tblPr/>
              <a:tblGrid>
                <a:gridCol w="3816424"/>
                <a:gridCol w="1728192"/>
                <a:gridCol w="1296144"/>
                <a:gridCol w="1296143"/>
              </a:tblGrid>
              <a:tr h="23487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Dep. </a:t>
                      </a:r>
                      <a:r>
                        <a:rPr lang="en-US" sz="1600" b="1" i="0" u="none" strike="noStrike" dirty="0" err="1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Var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 = times in  a month to go to </a:t>
                      </a:r>
                      <a:r>
                        <a:rPr lang="en-US" sz="1600" b="1" i="1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Jollibee</a:t>
                      </a:r>
                      <a:r>
                        <a:rPr lang="en-US" sz="1600" b="1" i="0" u="none" strike="noStrike" baseline="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55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Hyperbolic Preference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0.046( 0.18)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0.611 (1.80)</a:t>
                      </a:r>
                      <a:r>
                        <a:rPr lang="en-US" altLang="ja-JP" sz="120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0.730 (2.14)</a:t>
                      </a:r>
                      <a:r>
                        <a:rPr lang="en-US" altLang="ja-JP" sz="120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 Preference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0.158 (0.62)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0.158 (0.62)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0.176 (0.69)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783">
                <a:tc>
                  <a:txBody>
                    <a:bodyPr/>
                    <a:lstStyle/>
                    <a:p>
                      <a:pPr algn="ctr" fontAlgn="b"/>
                      <a:r>
                        <a:rPr lang="en-GB" altLang="ja-JP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Female</a:t>
                      </a: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0.499 (2.07)</a:t>
                      </a:r>
                      <a:r>
                        <a:rPr lang="en-US" altLang="ja-JP" sz="105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**</a:t>
                      </a:r>
                      <a:endParaRPr lang="en-US" altLang="ja-JP" sz="1050" b="1" i="0" u="none" strike="noStrike" baseline="30000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0.898 (3.31)</a:t>
                      </a:r>
                      <a:r>
                        <a:rPr lang="en-US" altLang="ja-JP" sz="105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***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0.890 (3.24)</a:t>
                      </a:r>
                      <a:r>
                        <a:rPr lang="en-US" altLang="ja-JP" sz="105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***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63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Female* Hyperbolic Preference</a:t>
                      </a: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-1.278 (-2.90)</a:t>
                      </a:r>
                      <a:r>
                        <a:rPr lang="en-US" altLang="ja-JP" sz="105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***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-1.290 (2.86)</a:t>
                      </a:r>
                      <a:r>
                        <a:rPr lang="en-US" altLang="ja-JP" sz="105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***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915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Has</a:t>
                      </a:r>
                      <a:r>
                        <a:rPr lang="en-GB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outstanding loans with ATM </a:t>
                      </a:r>
                      <a:r>
                        <a:rPr lang="en-GB" sz="1100" b="1" i="0" u="none" strike="noStrike" baseline="0" dirty="0" err="1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sangla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-0.638 (-1.97)</a:t>
                      </a:r>
                      <a:r>
                        <a:rPr lang="en-US" altLang="ja-JP" sz="1050" b="1" i="0" u="none" strike="noStrike" baseline="3000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**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4208">
                <a:tc>
                  <a:txBody>
                    <a:bodyPr/>
                    <a:lstStyle/>
                    <a:p>
                      <a:pPr algn="ctr" fontAlgn="b"/>
                      <a:r>
                        <a:rPr lang="en-GB" altLang="ja-JP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Has</a:t>
                      </a:r>
                      <a:r>
                        <a:rPr lang="en-GB" altLang="ja-JP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outstanding loans with relative/friends/company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-0.294</a:t>
                      </a:r>
                      <a:r>
                        <a:rPr lang="en-US" altLang="ja-JP" sz="1050" b="1" i="0" u="none" strike="noStrike" baseline="0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(1.10)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47355">
                <a:tc>
                  <a:txBody>
                    <a:bodyPr/>
                    <a:lstStyle/>
                    <a:p>
                      <a:pPr algn="ctr" fontAlgn="b"/>
                      <a:r>
                        <a:rPr lang="en-GB" altLang="ja-JP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Has</a:t>
                      </a:r>
                      <a:r>
                        <a:rPr lang="en-GB" altLang="ja-JP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outstanding loans with banks/cooperatives/NGOs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0.416 (0.82)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3724">
                <a:tc>
                  <a:txBody>
                    <a:bodyPr/>
                    <a:lstStyle/>
                    <a:p>
                      <a:pPr algn="ctr" fontAlgn="b"/>
                      <a:r>
                        <a:rPr lang="en-GB" altLang="ja-JP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Has</a:t>
                      </a:r>
                      <a:r>
                        <a:rPr lang="en-GB" altLang="ja-JP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outstanding loans with government </a:t>
                      </a:r>
                      <a:r>
                        <a:rPr lang="en-GB" altLang="ja-JP" sz="1100" b="1" i="0" u="none" strike="noStrike" baseline="0" dirty="0" err="1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Fis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-0.196 (-0.62)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0794">
                <a:tc>
                  <a:txBody>
                    <a:bodyPr/>
                    <a:lstStyle/>
                    <a:p>
                      <a:pPr algn="ctr" fontAlgn="b"/>
                      <a:r>
                        <a:rPr lang="en-GB" altLang="ja-JP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Has</a:t>
                      </a:r>
                      <a:r>
                        <a:rPr lang="en-GB" altLang="ja-JP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outstanding loans with pawnshop/private money lender</a:t>
                      </a: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0.450 (1.22)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1933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1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Observations</a:t>
                      </a:r>
                      <a:endParaRPr lang="en-GB" sz="105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9879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1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Adjusted R-squared</a:t>
                      </a:r>
                      <a:endParaRPr lang="en-GB" sz="105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0.111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0.132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0.134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07504" y="6237312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Additional covariates: age, age-sq, female, married, number of children, living with parents, regular employee, salary, college level, vocational level, rejected for a loan, live in hometown, firm dummy, number of years employed</a:t>
            </a:r>
            <a:endParaRPr kumimoji="1" lang="ja-JP" alt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2746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(pawning) in the Philippines: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conclusions 1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412776"/>
            <a:ext cx="871296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A significant proportion (1/3) of the factory workers in Laguna are </a:t>
            </a:r>
            <a:r>
              <a:rPr lang="en-US" altLang="ja-JP" sz="2400" dirty="0" smtClean="0">
                <a:solidFill>
                  <a:srgbClr val="FF0000"/>
                </a:solidFill>
              </a:rPr>
              <a:t>hyperbolic (present-biased) discounters</a:t>
            </a:r>
            <a:r>
              <a:rPr lang="en-US" altLang="ja-JP" sz="2400" dirty="0" smtClean="0"/>
              <a:t>, while 1/5 are future-biased</a:t>
            </a:r>
          </a:p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Hyperbolic discounters (and future-biased) are </a:t>
            </a:r>
            <a:r>
              <a:rPr lang="en-US" altLang="ja-JP" sz="2400" dirty="0" smtClean="0">
                <a:solidFill>
                  <a:srgbClr val="FF0000"/>
                </a:solidFill>
              </a:rPr>
              <a:t>more likely to borrow from ATM </a:t>
            </a:r>
            <a:r>
              <a:rPr lang="en-US" altLang="ja-JP" sz="2400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2400" i="1" dirty="0" smtClean="0"/>
              <a:t>, </a:t>
            </a:r>
            <a:r>
              <a:rPr lang="en-US" altLang="ja-JP" sz="2400" dirty="0" smtClean="0"/>
              <a:t>than are time-consistent discounters</a:t>
            </a:r>
          </a:p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Behavioral implication 1</a:t>
            </a:r>
            <a:r>
              <a:rPr lang="en-US" altLang="ja-JP" sz="2400" dirty="0" smtClean="0"/>
              <a:t>: those hyperbolic discounters are </a:t>
            </a:r>
            <a:r>
              <a:rPr lang="en-US" altLang="ja-JP" sz="2400" dirty="0" smtClean="0">
                <a:solidFill>
                  <a:srgbClr val="FF0000"/>
                </a:solidFill>
              </a:rPr>
              <a:t>possibly naïve</a:t>
            </a:r>
            <a:r>
              <a:rPr lang="en-US" altLang="ja-JP" sz="2400" dirty="0" smtClean="0"/>
              <a:t>, rather than sophisticated (or, sophisticated but have no access to commitment device) </a:t>
            </a:r>
            <a:r>
              <a:rPr lang="en-US" altLang="ja-JP" sz="2400" dirty="0" smtClean="0">
                <a:sym typeface="Wingdings" pitchFamily="2" charset="2"/>
              </a:rPr>
              <a:t> the expansion of credit access (easy money) via ATM </a:t>
            </a:r>
            <a:r>
              <a:rPr lang="en-US" altLang="ja-JP" sz="2400" i="1" dirty="0" err="1" smtClean="0">
                <a:sym typeface="Wingdings" pitchFamily="2" charset="2"/>
              </a:rPr>
              <a:t>sangla</a:t>
            </a:r>
            <a:r>
              <a:rPr lang="en-US" altLang="ja-JP" sz="2400" dirty="0" smtClean="0">
                <a:sym typeface="Wingdings" pitchFamily="2" charset="2"/>
              </a:rPr>
              <a:t> for hyperbolic discounters in the Philippines may not be welfare enhancing (over-borrowing?)</a:t>
            </a:r>
          </a:p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Behavioral implication 2</a:t>
            </a:r>
            <a:r>
              <a:rPr lang="en-US" altLang="ja-JP" sz="2400" dirty="0" smtClean="0"/>
              <a:t>: Should we take </a:t>
            </a:r>
            <a:r>
              <a:rPr lang="en-US" altLang="ja-JP" sz="2400" dirty="0" smtClean="0">
                <a:solidFill>
                  <a:srgbClr val="FF0000"/>
                </a:solidFill>
              </a:rPr>
              <a:t>‘future-biased’ </a:t>
            </a:r>
            <a:r>
              <a:rPr lang="en-US" altLang="ja-JP" sz="2400" dirty="0" smtClean="0"/>
              <a:t>discounters (20%) a bit more seriously? </a:t>
            </a:r>
          </a:p>
          <a:p>
            <a:pPr>
              <a:buFont typeface="Wingdings" pitchFamily="2" charset="2"/>
              <a:buChar char=""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28600" y="-241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Preview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118862"/>
            <a:ext cx="8712968" cy="598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altLang="ja-JP" sz="2400" dirty="0" smtClean="0"/>
              <a:t>A significant proportion (1/3) of the factory workers in Laguna are </a:t>
            </a:r>
            <a:r>
              <a:rPr lang="en-US" altLang="ja-JP" sz="2400" dirty="0" smtClean="0">
                <a:solidFill>
                  <a:srgbClr val="FF0000"/>
                </a:solidFill>
              </a:rPr>
              <a:t>hyperbolic (present-biased) discounters</a:t>
            </a:r>
            <a:r>
              <a:rPr lang="en-US" altLang="ja-JP" sz="2400" dirty="0" smtClean="0"/>
              <a:t>, while 1/5 are future-biased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altLang="ja-JP" sz="2400" dirty="0" smtClean="0">
                <a:solidFill>
                  <a:srgbClr val="FF0000"/>
                </a:solidFill>
              </a:rPr>
              <a:t>Hyperbolic</a:t>
            </a:r>
            <a:r>
              <a:rPr lang="en-US" altLang="ja-JP" sz="2400" dirty="0" smtClean="0"/>
              <a:t> discounters and future-biased are </a:t>
            </a:r>
            <a:r>
              <a:rPr lang="en-US" altLang="ja-JP" sz="2400" dirty="0" smtClean="0">
                <a:solidFill>
                  <a:srgbClr val="FF0000"/>
                </a:solidFill>
              </a:rPr>
              <a:t>more likely to borrow from ATM </a:t>
            </a:r>
            <a:r>
              <a:rPr lang="en-US" altLang="ja-JP" sz="2400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2400" i="1" dirty="0" smtClean="0"/>
              <a:t>, </a:t>
            </a:r>
            <a:r>
              <a:rPr lang="en-US" altLang="ja-JP" sz="2400" dirty="0" smtClean="0"/>
              <a:t>than are time-consistent discounters, and are likely </a:t>
            </a:r>
            <a:r>
              <a:rPr lang="en-US" altLang="ja-JP" sz="2400" dirty="0" smtClean="0">
                <a:solidFill>
                  <a:srgbClr val="FF0000"/>
                </a:solidFill>
              </a:rPr>
              <a:t>naïve</a:t>
            </a:r>
            <a:r>
              <a:rPr lang="en-US" altLang="ja-JP" sz="2400" dirty="0" smtClean="0"/>
              <a:t> and sophisticated, respectively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altLang="ja-JP" sz="2400" dirty="0" smtClean="0"/>
              <a:t>Based on ‘luxury’ consumption behavior: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present-biased men are naïve (so consume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more of </a:t>
            </a:r>
            <a:r>
              <a:rPr lang="en-US" altLang="ja-JP" sz="2400" i="1" dirty="0" smtClean="0">
                <a:solidFill>
                  <a:srgbClr val="FF0000"/>
                </a:solidFill>
                <a:sym typeface="Wingdings" pitchFamily="2" charset="2"/>
              </a:rPr>
              <a:t>Jollibee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hamburgers),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while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present-biased women may be sophisticated enough to eat less than do time-consistent women </a:t>
            </a:r>
          </a:p>
          <a:p>
            <a:pPr>
              <a:buFont typeface="Wingdings" pitchFamily="2" charset="2"/>
              <a:buChar char=""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20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2746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(pawning) in the Philippines: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conclusions 2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412776"/>
            <a:ext cx="871296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Present-biased behavior and gender? </a:t>
            </a:r>
            <a:r>
              <a:rPr lang="en-US" altLang="ja-JP" sz="2400" dirty="0" smtClean="0">
                <a:sym typeface="Wingdings" pitchFamily="2" charset="2"/>
              </a:rPr>
              <a:t> less clear compared to the previous findings (e.g., women = sophisticated hyperbolic discounters demanding commitment savings), but we find some evidence: in terms of eating at </a:t>
            </a:r>
            <a:r>
              <a:rPr lang="en-US" altLang="ja-JP" sz="2400" i="1" dirty="0" smtClean="0">
                <a:sym typeface="Wingdings" pitchFamily="2" charset="2"/>
              </a:rPr>
              <a:t>Jollibee</a:t>
            </a:r>
            <a:r>
              <a:rPr lang="en-US" altLang="ja-JP" sz="2400" dirty="0" smtClean="0">
                <a:sym typeface="Wingdings" pitchFamily="2" charset="2"/>
              </a:rPr>
              <a:t> hamburger restaurants, 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present-biased men are naïve (so consume more), while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present-biased women may be sophisticated enough to eat less than do time-consistent women </a:t>
            </a:r>
          </a:p>
          <a:p>
            <a:pPr lvl="1"/>
            <a:r>
              <a:rPr lang="en-US" altLang="ja-JP" sz="2400" dirty="0" smtClean="0">
                <a:sym typeface="Wingdings" pitchFamily="2" charset="2"/>
              </a:rPr>
              <a:t> Are present-biased women relatively more aware (than present-biased men) of their own weakness?? </a:t>
            </a:r>
          </a:p>
          <a:p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95536" y="2875583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4400" b="1" dirty="0" smtClean="0"/>
              <a:t>Thank you for your attention!</a:t>
            </a:r>
            <a:endParaRPr lang="en-US" altLang="ja-JP" sz="4400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0682" y="6455618"/>
            <a:ext cx="40195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21</a:t>
            </a:fld>
            <a:endParaRPr lang="en-US" altLang="ja-JP"/>
          </a:p>
        </p:txBody>
      </p:sp>
      <p:grpSp>
        <p:nvGrpSpPr>
          <p:cNvPr id="2" name="グループ化 10"/>
          <p:cNvGrpSpPr/>
          <p:nvPr/>
        </p:nvGrpSpPr>
        <p:grpSpPr>
          <a:xfrm>
            <a:off x="467544" y="260648"/>
            <a:ext cx="1343025" cy="838200"/>
            <a:chOff x="4067944" y="4509120"/>
            <a:chExt cx="1343025" cy="838200"/>
          </a:xfrm>
        </p:grpSpPr>
        <p:sp>
          <p:nvSpPr>
            <p:cNvPr id="12" name="ひし形 11"/>
            <p:cNvSpPr/>
            <p:nvPr/>
          </p:nvSpPr>
          <p:spPr>
            <a:xfrm>
              <a:off x="4748213" y="4631531"/>
              <a:ext cx="615875" cy="61436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3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67944" y="4509120"/>
              <a:ext cx="1343025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22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2536" y="1124744"/>
            <a:ext cx="878396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  <a:tabLst>
                <a:tab pos="355600" algn="l"/>
              </a:tabLst>
            </a:pPr>
            <a:endParaRPr lang="en-US" altLang="ja-JP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"/>
              <a:tabLst>
                <a:tab pos="355600" algn="l"/>
              </a:tabLst>
            </a:pPr>
            <a:r>
              <a:rPr lang="en-US" altLang="ja-JP" sz="2400" dirty="0" smtClean="0"/>
              <a:t>Our focus: </a:t>
            </a:r>
            <a:r>
              <a:rPr lang="en-US" altLang="ja-JP" sz="2400" dirty="0" smtClean="0">
                <a:solidFill>
                  <a:srgbClr val="FF0000"/>
                </a:solidFill>
              </a:rPr>
              <a:t>Hyperbolic discounting (present-biased) </a:t>
            </a:r>
            <a:r>
              <a:rPr lang="en-US" altLang="ja-JP" sz="2400" dirty="0" smtClean="0"/>
              <a:t>and financial behavior on ATM </a:t>
            </a:r>
            <a:r>
              <a:rPr lang="en-US" altLang="ja-JP" sz="2400" i="1" dirty="0" err="1" smtClean="0"/>
              <a:t>sangla</a:t>
            </a:r>
            <a:r>
              <a:rPr lang="en-US" altLang="ja-JP" sz="2400" dirty="0" smtClean="0"/>
              <a:t> (pawning):</a:t>
            </a:r>
          </a:p>
          <a:p>
            <a:pPr>
              <a:tabLst>
                <a:tab pos="355600" algn="l"/>
              </a:tabLst>
            </a:pPr>
            <a:endParaRPr lang="en-US" altLang="ja-JP" sz="2400" dirty="0"/>
          </a:p>
          <a:p>
            <a:pPr>
              <a:tabLst>
                <a:tab pos="355600" algn="l"/>
              </a:tabLst>
            </a:pPr>
            <a:r>
              <a:rPr lang="en-US" altLang="ja-JP" sz="2400" dirty="0" smtClean="0">
                <a:solidFill>
                  <a:srgbClr val="FF0000"/>
                </a:solidFill>
              </a:rPr>
              <a:t>	 Hypothesis I) </a:t>
            </a:r>
            <a:r>
              <a:rPr lang="en-US" altLang="ja-JP" sz="2400" dirty="0" smtClean="0"/>
              <a:t>commitment device for “sophisticated”  </a:t>
            </a:r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/>
              <a:t>    hyperbolic discounters/present biased?     </a:t>
            </a:r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/>
              <a:t>     e.g., substitute for commitment savings; a la Bauer,</a:t>
            </a:r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/>
              <a:t>              </a:t>
            </a:r>
            <a:r>
              <a:rPr lang="en-US" altLang="ja-JP" sz="2400" dirty="0" err="1" smtClean="0"/>
              <a:t>Chytilová</a:t>
            </a:r>
            <a:r>
              <a:rPr lang="en-US" altLang="ja-JP" sz="2400" dirty="0" smtClean="0"/>
              <a:t>, and Morduch (2012))      </a:t>
            </a:r>
          </a:p>
          <a:p>
            <a:pPr lvl="1">
              <a:tabLst>
                <a:tab pos="355600" algn="l"/>
              </a:tabLst>
            </a:pPr>
            <a:endParaRPr lang="en-US" altLang="ja-JP" sz="2400" dirty="0" smtClean="0"/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>
                <a:solidFill>
                  <a:srgbClr val="FF0000"/>
                </a:solidFill>
              </a:rPr>
              <a:t>Hypothesis II) </a:t>
            </a:r>
            <a:r>
              <a:rPr lang="en-US" altLang="ja-JP" sz="2400" dirty="0" smtClean="0"/>
              <a:t>additional temptation (over-</a:t>
            </a:r>
          </a:p>
          <a:p>
            <a:pPr lvl="1">
              <a:tabLst>
                <a:tab pos="355600" algn="l"/>
              </a:tabLst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borrowing?) for naïve hyperbolic discounters </a:t>
            </a:r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/>
              <a:t>(or, financial innovation may reduce welfare by providing “too much liquidity”)</a:t>
            </a:r>
          </a:p>
          <a:p>
            <a:pPr lvl="1">
              <a:buFont typeface="Wingdings" pitchFamily="2" charset="2"/>
              <a:buChar char=""/>
            </a:pPr>
            <a:endParaRPr lang="en-US" altLang="ja-JP" sz="3200" dirty="0" smtClean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277688" y="116632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(debit card pawning) as an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induced institutional innovation</a:t>
            </a:r>
            <a:r>
              <a:rPr lang="en-US" altLang="ja-JP" sz="3600" b="1" dirty="0" smtClean="0"/>
              <a:t> 3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 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23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18864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PH" altLang="ja-JP" sz="4000" b="1" dirty="0" smtClean="0">
                <a:solidFill>
                  <a:srgbClr val="FF0000"/>
                </a:solidFill>
              </a:rPr>
              <a:t>Identifying Hyperbolic Discounters</a:t>
            </a:r>
            <a:r>
              <a:rPr lang="en-PH" altLang="ja-JP" sz="3600" b="1" dirty="0" smtClean="0">
                <a:solidFill>
                  <a:srgbClr val="FF0000"/>
                </a:solidFill>
              </a:rPr>
              <a:t> </a:t>
            </a:r>
          </a:p>
          <a:p>
            <a:pPr lvl="0" algn="ctr"/>
            <a:r>
              <a:rPr lang="en-PH" altLang="ja-JP" sz="3600" b="1" dirty="0" smtClean="0">
                <a:solidFill>
                  <a:srgbClr val="FF0000"/>
                </a:solidFill>
              </a:rPr>
              <a:t>(</a:t>
            </a:r>
            <a:r>
              <a:rPr lang="en-PH" altLang="ja-JP" sz="3600" b="1" i="1" dirty="0" smtClean="0">
                <a:solidFill>
                  <a:srgbClr val="FF0000"/>
                </a:solidFill>
              </a:rPr>
              <a:t>a la</a:t>
            </a:r>
            <a:r>
              <a:rPr lang="en-PH" altLang="ja-JP" sz="3600" b="1" dirty="0" smtClean="0">
                <a:solidFill>
                  <a:srgbClr val="FF0000"/>
                </a:solidFill>
              </a:rPr>
              <a:t> Ashraf, </a:t>
            </a:r>
            <a:r>
              <a:rPr lang="en-PH" altLang="ja-JP" sz="3600" b="1" dirty="0" err="1" smtClean="0">
                <a:solidFill>
                  <a:srgbClr val="FF0000"/>
                </a:solidFill>
              </a:rPr>
              <a:t>Karlan</a:t>
            </a:r>
            <a:r>
              <a:rPr lang="en-PH" altLang="ja-JP" sz="3600" b="1" dirty="0" smtClean="0">
                <a:solidFill>
                  <a:srgbClr val="FF0000"/>
                </a:solidFill>
              </a:rPr>
              <a:t> Yin 2006)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9948222"/>
              </p:ext>
            </p:extLst>
          </p:nvPr>
        </p:nvGraphicFramePr>
        <p:xfrm>
          <a:off x="323528" y="1412775"/>
          <a:ext cx="8568952" cy="3803928"/>
        </p:xfrm>
        <a:graphic>
          <a:graphicData uri="http://schemas.openxmlformats.org/drawingml/2006/table">
            <a:tbl>
              <a:tblPr/>
              <a:tblGrid>
                <a:gridCol w="3960440"/>
                <a:gridCol w="4608512"/>
              </a:tblGrid>
              <a:tr h="214808">
                <a:tc gridSpan="2"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800" b="1" i="1" dirty="0" smtClean="0">
                          <a:latin typeface="Arial Narrow"/>
                          <a:ea typeface="ＭＳ 明朝"/>
                          <a:cs typeface="Arial"/>
                        </a:rPr>
                        <a:t> </a:t>
                      </a:r>
                      <a:r>
                        <a:rPr lang="en-US" sz="1800" b="1" i="1" dirty="0" smtClean="0">
                          <a:solidFill>
                            <a:srgbClr val="FF0000"/>
                          </a:solidFill>
                          <a:latin typeface="Arial Narrow"/>
                          <a:ea typeface="ＭＳ 明朝"/>
                          <a:cs typeface="Arial"/>
                        </a:rPr>
                        <a:t>HYPOTHETICAL </a:t>
                      </a: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 Narrow"/>
                          <a:ea typeface="ＭＳ 明朝"/>
                          <a:cs typeface="Arial"/>
                        </a:rPr>
                        <a:t>QUESTIONS: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Arial Narrow"/>
                          <a:ea typeface="ＭＳ 明朝"/>
                          <a:cs typeface="Arial"/>
                        </a:rPr>
                        <a:t>We would like to ask you about the following hypothetical questions</a:t>
                      </a: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 Narrow"/>
                          <a:ea typeface="ＭＳ 明朝"/>
                          <a:cs typeface="Arial"/>
                        </a:rPr>
                        <a:t> </a:t>
                      </a:r>
                      <a:endParaRPr lang="ja-JP" sz="2800" dirty="0">
                        <a:solidFill>
                          <a:srgbClr val="FF0000"/>
                        </a:solidFill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6672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latin typeface="Arial Narrow"/>
                          <a:ea typeface="ＭＳ 明朝"/>
                          <a:cs typeface="Arial"/>
                        </a:rPr>
                        <a:t>7-1. Would 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you prefer 200 pesos now or 250 pesos in one month?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200 now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250 in one </a:t>
                      </a: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month</a:t>
                      </a:r>
                      <a:r>
                        <a:rPr lang="en-US" sz="1600" b="1" dirty="0" err="1">
                          <a:latin typeface="Arial Narrow"/>
                          <a:ea typeface="ＭＳ 明朝"/>
                          <a:cs typeface="Arial"/>
                          <a:sym typeface="Wingdings"/>
                        </a:rPr>
                        <a:t></a:t>
                      </a:r>
                      <a:r>
                        <a:rPr lang="en-US" sz="1600" b="1" i="1" dirty="0" err="1">
                          <a:latin typeface="Arial Narrow"/>
                          <a:ea typeface="ＭＳ 明朝"/>
                          <a:cs typeface="Arial"/>
                        </a:rPr>
                        <a:t>GO</a:t>
                      </a:r>
                      <a:r>
                        <a:rPr lang="en-US" sz="1600" b="1" i="1" dirty="0">
                          <a:latin typeface="Arial Narrow"/>
                          <a:ea typeface="ＭＳ 明朝"/>
                          <a:cs typeface="Arial"/>
                        </a:rPr>
                        <a:t> TO 7-4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48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latin typeface="Arial Narrow"/>
                          <a:ea typeface="ＭＳ 明朝"/>
                          <a:cs typeface="Arial"/>
                        </a:rPr>
                        <a:t>7-2. Would 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you prefer 200 pesos now or 300 pesos in one month?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200 now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300 in one month </a:t>
                      </a:r>
                      <a:r>
                        <a:rPr lang="en-US" sz="1600" b="1" dirty="0">
                          <a:latin typeface="Arial Narrow"/>
                          <a:ea typeface="ＭＳ 明朝"/>
                          <a:cs typeface="Arial"/>
                          <a:sym typeface="Wingdings"/>
                        </a:rPr>
                        <a:t></a:t>
                      </a:r>
                      <a:r>
                        <a:rPr lang="en-US" sz="1600" b="1" i="1" dirty="0">
                          <a:latin typeface="Arial Narrow"/>
                          <a:ea typeface="ＭＳ 明朝"/>
                          <a:cs typeface="Arial"/>
                        </a:rPr>
                        <a:t>GO TO 7-4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40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latin typeface="Arial Narrow"/>
                          <a:ea typeface="ＭＳ 明朝"/>
                          <a:cs typeface="Arial"/>
                        </a:rPr>
                        <a:t>7-3. How 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much would we have to give you in one month for you to choose to wait?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85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Arial Narrow"/>
                        <a:ea typeface="ＭＳ 明朝"/>
                        <a:cs typeface="Arial"/>
                      </a:endParaRPr>
                    </a:p>
                    <a:p>
                      <a:pPr marL="1485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_____________________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28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endParaRPr lang="ja-JP" sz="8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endParaRPr lang="ja-JP" sz="8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6896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latin typeface="Arial Narrow"/>
                          <a:ea typeface="ＭＳ 明朝"/>
                          <a:cs typeface="Arial"/>
                        </a:rPr>
                        <a:t>7-4. Would 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you prefer 200 pesos on six months or 250 pesos in seven months?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200 in 6 months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250 in 7 months </a:t>
                      </a:r>
                      <a:r>
                        <a:rPr lang="en-US" sz="1600" b="1" dirty="0">
                          <a:latin typeface="Arial Narrow"/>
                          <a:ea typeface="ＭＳ 明朝"/>
                          <a:cs typeface="Arial"/>
                          <a:sym typeface="Wingdings"/>
                        </a:rPr>
                        <a:t></a:t>
                      </a:r>
                      <a:r>
                        <a:rPr lang="en-US" sz="1600" b="1" i="1" dirty="0">
                          <a:latin typeface="Arial Narrow"/>
                          <a:ea typeface="ＭＳ 明朝"/>
                          <a:cs typeface="Arial"/>
                        </a:rPr>
                        <a:t>GO TO 8-1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72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latin typeface="Arial Narrow"/>
                          <a:ea typeface="ＭＳ 明朝"/>
                          <a:cs typeface="Arial"/>
                        </a:rPr>
                        <a:t>7-5. Would 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you prefer 200 pesos in six months or 300 pesos in seven months?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200 in 6 months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AutoNum type="arabicPeriod"/>
                        <a:tabLst>
                          <a:tab pos="1143000" algn="l"/>
                        </a:tabLs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300 in 7 months </a:t>
                      </a:r>
                      <a:r>
                        <a:rPr lang="en-US" sz="1600" b="1" dirty="0">
                          <a:latin typeface="Arial Narrow"/>
                          <a:ea typeface="ＭＳ 明朝"/>
                          <a:cs typeface="Arial"/>
                          <a:sym typeface="Wingdings"/>
                        </a:rPr>
                        <a:t></a:t>
                      </a:r>
                      <a:r>
                        <a:rPr lang="en-US" sz="1600" b="1" i="1" dirty="0">
                          <a:latin typeface="Arial Narrow"/>
                          <a:ea typeface="ＭＳ 明朝"/>
                          <a:cs typeface="Arial"/>
                        </a:rPr>
                        <a:t>GO TO 8-1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72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000"/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latin typeface="Arial Narrow"/>
                          <a:ea typeface="ＭＳ 明朝"/>
                          <a:cs typeface="Arial"/>
                        </a:rPr>
                        <a:t>7-6. How 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much would we have to give you in seventh month for you to choose to wait? 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85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Arial Narrow"/>
                        <a:ea typeface="ＭＳ 明朝"/>
                        <a:cs typeface="Arial"/>
                      </a:endParaRPr>
                    </a:p>
                    <a:p>
                      <a:pPr marL="1485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latin typeface="Arial Narrow"/>
                          <a:ea typeface="ＭＳ 明朝"/>
                          <a:cs typeface="Arial"/>
                        </a:rPr>
                        <a:t>Php</a:t>
                      </a:r>
                      <a:r>
                        <a:rPr lang="en-US" sz="1600" dirty="0">
                          <a:latin typeface="Arial Narrow"/>
                          <a:ea typeface="ＭＳ 明朝"/>
                          <a:cs typeface="Arial"/>
                        </a:rPr>
                        <a:t> _____________________</a:t>
                      </a:r>
                      <a:endParaRPr lang="ja-JP" sz="1600" dirty="0">
                        <a:latin typeface="Times New Roman"/>
                        <a:ea typeface="ＭＳ 明朝"/>
                      </a:endParaRPr>
                    </a:p>
                  </a:txBody>
                  <a:tcPr marL="66603" marR="66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25760" y="5175709"/>
            <a:ext cx="914501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850" dirty="0" smtClean="0">
                <a:solidFill>
                  <a:srgbClr val="FF0000"/>
                </a:solidFill>
              </a:rPr>
              <a:t>Consistent</a:t>
            </a:r>
            <a:r>
              <a:rPr lang="en-US" altLang="ja-JP" sz="1850" dirty="0" smtClean="0"/>
              <a:t> : </a:t>
            </a:r>
            <a:r>
              <a:rPr lang="en-US" altLang="ja-JP" sz="1850" u="sng" dirty="0" smtClean="0"/>
              <a:t>current (now vs 1 mo) discount rate</a:t>
            </a:r>
            <a:r>
              <a:rPr lang="en-US" altLang="ja-JP" sz="1850" dirty="0" smtClean="0"/>
              <a:t> = </a:t>
            </a:r>
            <a:r>
              <a:rPr lang="en-US" altLang="ja-JP" sz="1850" u="sng" dirty="0" smtClean="0"/>
              <a:t>future(6mo vs 7mo) discount rate </a:t>
            </a:r>
          </a:p>
          <a:p>
            <a:pPr>
              <a:lnSpc>
                <a:spcPct val="150000"/>
              </a:lnSpc>
            </a:pPr>
            <a:r>
              <a:rPr lang="en-US" altLang="ja-JP" sz="1850" dirty="0" smtClean="0">
                <a:solidFill>
                  <a:srgbClr val="FF0000"/>
                </a:solidFill>
              </a:rPr>
              <a:t>Hyperbolic</a:t>
            </a:r>
            <a:r>
              <a:rPr lang="en-US" altLang="ja-JP" sz="1850" dirty="0" smtClean="0"/>
              <a:t> : </a:t>
            </a:r>
            <a:r>
              <a:rPr lang="en-US" altLang="ja-JP" sz="1850" u="sng" dirty="0" smtClean="0"/>
              <a:t>current (now </a:t>
            </a:r>
            <a:r>
              <a:rPr lang="en-US" altLang="ja-JP" sz="1850" u="sng" dirty="0" err="1" smtClean="0"/>
              <a:t>vs</a:t>
            </a:r>
            <a:r>
              <a:rPr lang="en-US" altLang="ja-JP" sz="1850" u="sng" dirty="0" smtClean="0"/>
              <a:t> 1 mo) discount rate</a:t>
            </a:r>
            <a:r>
              <a:rPr lang="en-US" altLang="ja-JP" sz="1850" dirty="0" smtClean="0"/>
              <a:t> &gt; </a:t>
            </a:r>
            <a:r>
              <a:rPr lang="en-US" altLang="ja-JP" sz="1850" u="sng" dirty="0" smtClean="0"/>
              <a:t>future(6mo </a:t>
            </a:r>
            <a:r>
              <a:rPr lang="en-US" altLang="ja-JP" sz="1850" u="sng" dirty="0" err="1" smtClean="0"/>
              <a:t>vs</a:t>
            </a:r>
            <a:r>
              <a:rPr lang="en-US" altLang="ja-JP" sz="1850" u="sng" dirty="0" smtClean="0"/>
              <a:t> 7mo) discount rate </a:t>
            </a:r>
          </a:p>
          <a:p>
            <a:pPr>
              <a:lnSpc>
                <a:spcPct val="150000"/>
              </a:lnSpc>
            </a:pPr>
            <a:r>
              <a:rPr lang="en-US" altLang="ja-JP" sz="1850" dirty="0" smtClean="0">
                <a:solidFill>
                  <a:srgbClr val="FF0000"/>
                </a:solidFill>
              </a:rPr>
              <a:t>Patient</a:t>
            </a:r>
            <a:r>
              <a:rPr lang="en-US" altLang="ja-JP" sz="1850" dirty="0" smtClean="0"/>
              <a:t> : </a:t>
            </a:r>
            <a:r>
              <a:rPr lang="en-US" altLang="ja-JP" sz="1850" u="sng" dirty="0" smtClean="0"/>
              <a:t>current (now vs 1 mo) discount rate</a:t>
            </a:r>
            <a:r>
              <a:rPr lang="en-US" altLang="ja-JP" sz="1850" dirty="0" smtClean="0"/>
              <a:t> &lt; </a:t>
            </a:r>
            <a:r>
              <a:rPr lang="en-US" altLang="ja-JP" sz="1850" u="sng" dirty="0" smtClean="0"/>
              <a:t>future(6mo vs 7mo) discount rate </a:t>
            </a:r>
          </a:p>
          <a:p>
            <a:pPr>
              <a:lnSpc>
                <a:spcPct val="150000"/>
              </a:lnSpc>
            </a:pPr>
            <a:endParaRPr lang="en-US" altLang="ja-JP" sz="185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24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107504" y="188640"/>
            <a:ext cx="8856984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dirty="0" smtClean="0">
                <a:solidFill>
                  <a:srgbClr val="FF0000"/>
                </a:solidFill>
              </a:rPr>
              <a:t>Characteristics</a:t>
            </a:r>
            <a:r>
              <a:rPr lang="en-US" altLang="ja-JP" sz="4000" b="1" dirty="0" smtClean="0"/>
              <a:t> by Preference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0212890"/>
              </p:ext>
            </p:extLst>
          </p:nvPr>
        </p:nvGraphicFramePr>
        <p:xfrm>
          <a:off x="277688" y="980728"/>
          <a:ext cx="8182744" cy="3509519"/>
        </p:xfrm>
        <a:graphic>
          <a:graphicData uri="http://schemas.openxmlformats.org/drawingml/2006/table">
            <a:tbl>
              <a:tblPr/>
              <a:tblGrid>
                <a:gridCol w="2541225"/>
                <a:gridCol w="1931331"/>
                <a:gridCol w="1855094"/>
                <a:gridCol w="1855094"/>
              </a:tblGrid>
              <a:tr h="277642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Time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consistent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Hyperbolic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Patient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Proportion 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with higher education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56.8%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41.8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%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**</a:t>
                      </a:r>
                      <a:endParaRPr lang="en-US" altLang="ja-JP" sz="1600" b="1" i="0" u="none" strike="noStrike" baseline="30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43.7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%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*</a:t>
                      </a:r>
                      <a:endParaRPr lang="en-US" altLang="ja-JP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64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Married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57.7%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64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Average 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salary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P 17864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P </a:t>
                      </a:r>
                      <a:r>
                        <a:rPr lang="en-GB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13046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**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P </a:t>
                      </a:r>
                      <a:r>
                        <a:rPr lang="en-GB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12794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*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8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Proportion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smart phone ownership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44.6%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44.5%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38.0%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8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Proportion Facebook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account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79.9%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79.1%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8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Frequency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of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Facebook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access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Frequency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of Jollibee visits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420270" y="4509120"/>
            <a:ext cx="50401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b="1" baseline="30000" dirty="0" smtClean="0">
                <a:solidFill>
                  <a:srgbClr val="000000"/>
                </a:solidFill>
                <a:latin typeface="ＭＳ Ｐゴシック"/>
              </a:rPr>
              <a:t>***</a:t>
            </a:r>
            <a:r>
              <a:rPr lang="en-US" altLang="ja-JP" sz="16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1% </a:t>
            </a:r>
          </a:p>
          <a:p>
            <a:r>
              <a:rPr lang="en-US" altLang="ja-JP" sz="1600" b="1" baseline="30000" dirty="0" smtClean="0">
                <a:solidFill>
                  <a:srgbClr val="000000"/>
                </a:solidFill>
                <a:latin typeface="ＭＳ Ｐゴシック"/>
              </a:rPr>
              <a:t>**</a:t>
            </a:r>
            <a:r>
              <a:rPr lang="en-US" altLang="ja-JP" sz="16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5%</a:t>
            </a:r>
            <a:endParaRPr lang="en-US" altLang="ja-JP" sz="1600" b="1" baseline="30000" dirty="0" smtClean="0">
              <a:solidFill>
                <a:srgbClr val="000000"/>
              </a:solidFill>
              <a:latin typeface="ＭＳ Ｐゴシック"/>
            </a:endParaRPr>
          </a:p>
          <a:p>
            <a:r>
              <a:rPr lang="en-US" altLang="ja-JP" sz="1600" b="1" baseline="30000" dirty="0" smtClean="0">
                <a:solidFill>
                  <a:srgbClr val="000000"/>
                </a:solidFill>
                <a:latin typeface="ＭＳ Ｐゴシック"/>
              </a:rPr>
              <a:t>*</a:t>
            </a:r>
            <a:r>
              <a:rPr lang="en-US" altLang="ja-JP" sz="16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10%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25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130622"/>
            <a:ext cx="9144000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200" b="1" dirty="0" smtClean="0"/>
              <a:t>Time Preference and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ATM </a:t>
            </a:r>
            <a:r>
              <a:rPr lang="en-US" altLang="ja-JP" sz="3200" b="1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 Utilization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8600606"/>
              </p:ext>
            </p:extLst>
          </p:nvPr>
        </p:nvGraphicFramePr>
        <p:xfrm>
          <a:off x="288033" y="692696"/>
          <a:ext cx="8748463" cy="5521182"/>
        </p:xfrm>
        <a:graphic>
          <a:graphicData uri="http://schemas.openxmlformats.org/drawingml/2006/table">
            <a:tbl>
              <a:tblPr/>
              <a:tblGrid>
                <a:gridCol w="2716915"/>
                <a:gridCol w="2064854"/>
                <a:gridCol w="1983347"/>
                <a:gridCol w="1983347"/>
              </a:tblGrid>
              <a:tr h="262065"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time consistent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hyperbolic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Purpose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of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ATM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sangla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loan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medical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5.8%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12.7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%</a:t>
                      </a:r>
                      <a:r>
                        <a:rPr lang="en-US" altLang="ja-JP" sz="1800" b="1" i="0" u="none" strike="noStrike" baseline="3000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**</a:t>
                      </a:r>
                      <a:endParaRPr lang="en-US" altLang="ja-JP" sz="1800" b="1" i="0" u="none" strike="noStrike" baseline="30000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11.3%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education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7.2%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5.5%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7.0%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consumption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7.2%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16.4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%</a:t>
                      </a:r>
                      <a:r>
                        <a:rPr lang="en-US" altLang="ja-JP" sz="1800" b="1" i="0" u="none" strike="noStrike" baseline="3000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**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12.7%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social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5.0%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1.8%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2.8%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Most recent ATM loan borrowing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within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 mo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27.1%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47.1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%</a:t>
                      </a:r>
                      <a:r>
                        <a:rPr lang="en-US" altLang="ja-JP" sz="1800" b="1" i="0" u="none" strike="noStrike" baseline="3000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**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37.1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%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more than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1year ago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58.3%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29.4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%</a:t>
                      </a:r>
                      <a:r>
                        <a:rPr lang="en-US" altLang="ja-JP" sz="1800" b="1" i="0" u="none" strike="noStrike" baseline="3000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***</a:t>
                      </a:r>
                      <a:endParaRPr lang="en-US" altLang="ja-JP" sz="18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51.4%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Source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of ATM loan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private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money lender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50.0%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52.9%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60.0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%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co-workers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18.8%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21.6%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22.9%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friends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16.7%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17.7%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11.4%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6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Among those who have NOT used ATM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sangla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: potential source and intention of borrowing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Proportion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intending to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borrow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30.8%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40.7%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36.1%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private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money lender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42.9%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12.5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%</a:t>
                      </a:r>
                      <a:r>
                        <a:rPr lang="en-US" altLang="ja-JP" sz="1800" b="1" i="0" u="none" strike="noStrike" baseline="3000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**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30.8%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co-workers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17.9%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25.0%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23.1%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friends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10.7%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41.7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%</a:t>
                      </a:r>
                      <a:r>
                        <a:rPr lang="en-US" altLang="ja-JP" sz="1800" b="1" i="0" u="none" strike="noStrike" baseline="30000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***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23.1%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1520" y="6217567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baseline="30000" dirty="0" smtClean="0">
                <a:solidFill>
                  <a:srgbClr val="000000"/>
                </a:solidFill>
                <a:latin typeface="ＭＳ Ｐゴシック"/>
              </a:rPr>
              <a:t>*** 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1%; </a:t>
            </a:r>
            <a:r>
              <a:rPr lang="en-US" altLang="ja-JP" sz="1400" b="1" baseline="30000" dirty="0" smtClean="0">
                <a:solidFill>
                  <a:srgbClr val="000000"/>
                </a:solidFill>
                <a:latin typeface="ＭＳ Ｐゴシック"/>
              </a:rPr>
              <a:t>**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 at 5%; </a:t>
            </a:r>
            <a:r>
              <a:rPr lang="en-US" altLang="ja-JP" sz="1400" b="1" baseline="30000" dirty="0" smtClean="0">
                <a:solidFill>
                  <a:srgbClr val="000000"/>
                </a:solidFill>
                <a:latin typeface="ＭＳ Ｐゴシック"/>
              </a:rPr>
              <a:t>*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:10%</a:t>
            </a:r>
            <a:endParaRPr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2009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26</a:t>
            </a:fld>
            <a:endParaRPr lang="en-US" altLang="ja-JP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522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88029" y="461363"/>
          <a:ext cx="8388427" cy="6183215"/>
        </p:xfrm>
        <a:graphic>
          <a:graphicData uri="http://schemas.openxmlformats.org/drawingml/2006/table">
            <a:tbl>
              <a:tblPr/>
              <a:tblGrid>
                <a:gridCol w="1926752"/>
                <a:gridCol w="1292335"/>
                <a:gridCol w="1292335"/>
                <a:gridCol w="1292335"/>
                <a:gridCol w="1292335"/>
                <a:gridCol w="1292335"/>
              </a:tblGrid>
              <a:tr h="19103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Dep. </a:t>
                      </a:r>
                      <a:r>
                        <a:rPr lang="en-US" sz="1600" b="1" i="0" u="none" strike="noStrike" dirty="0" err="1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Var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 = Have outstanding 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loan 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with  (dummy):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55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ATM </a:t>
                      </a:r>
                      <a:r>
                        <a:rPr lang="en-GB" sz="1050" b="1" i="0" u="none" strike="noStrike" dirty="0" err="1">
                          <a:solidFill>
                            <a:srgbClr val="FF0000"/>
                          </a:solidFill>
                          <a:latin typeface="ＭＳ Ｐゴシック"/>
                        </a:rPr>
                        <a:t>Sangla</a:t>
                      </a:r>
                      <a:endParaRPr lang="en-GB" sz="105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Banks, Cooperatives NGOs and MFI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Government FIs (SSS/</a:t>
                      </a:r>
                      <a:r>
                        <a:rPr lang="en-GB" sz="105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Pag-ibig</a:t>
                      </a:r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Pawnshop/ Private Money Lender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Rels</a:t>
                      </a:r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/Friends/ Company/ Others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Hyperbolic Preference</a:t>
                      </a:r>
                      <a:endParaRPr lang="en-GB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0.0749*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-0.0207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0.0920*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-0.0126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0.116**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(1.71)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(-1.07)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(-0.49)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(2.21)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 Preference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0.0884*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(1.76)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(0.25)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(1.39)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(-0.29)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Age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0.105***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(0.71)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(2.65)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Age^2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-0.000125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-0.0000314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-0.000699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-0.000272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-0.00157***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(-0.27)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(-3.05)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Female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(0.57)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(0.84)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Married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0.0654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0.0710*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0.0598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(1.87)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Number of Chidren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-0.0000291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0.0496*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(-0.54)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Living with Parents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-0.0778*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-0.0367*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-0.0535**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(-2.21)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Regular Employee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0.132**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0.133**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(2.44)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(1.24)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(2.16)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Amount of Salary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-0.0138**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0.000211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-0.0183**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-0.00994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(-2.21)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(-2.26)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Vocational Education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(-0.85)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At least 1st year College degree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Ever been rejected for a loan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0.237*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0.150*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0.225*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(1.68)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Hometown prov. same as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Currrnt</a:t>
                      </a:r>
                      <a:r>
                        <a:rPr lang="en-US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Residence prov.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Constant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-1.343**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(-0.78)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(-2.17)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1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Observations</a:t>
                      </a:r>
                      <a:endParaRPr lang="en-GB" sz="105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1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Adjusted R-squared</a:t>
                      </a:r>
                      <a:endParaRPr lang="en-GB" sz="105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 bwMode="auto">
          <a:xfrm>
            <a:off x="35496" y="116632"/>
            <a:ext cx="86868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2800" b="1" dirty="0" smtClean="0"/>
              <a:t>Reduced Form Equation of Borrowing 1 (OLS)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8032" y="6680393"/>
            <a:ext cx="8820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t stats in parentheses. Firm dummies and number of years of employment (dummies) included but not reported</a:t>
            </a:r>
            <a:endParaRPr kumimoji="1" lang="ja-JP" alt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27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2746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Time-Inconsistent Discounters: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empirical spec.1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179512" y="1492996"/>
            <a:ext cx="878497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Base specification: </a:t>
            </a:r>
          </a:p>
          <a:p>
            <a:r>
              <a:rPr lang="en-US" altLang="ja-JP" sz="2800" dirty="0" smtClean="0"/>
              <a:t>    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Y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 = 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dirty="0" smtClean="0">
                <a:solidFill>
                  <a:srgbClr val="FF0000"/>
                </a:solidFill>
              </a:rPr>
              <a:t> + 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2800" dirty="0" smtClean="0">
                <a:solidFill>
                  <a:srgbClr val="FF0000"/>
                </a:solidFill>
              </a:rPr>
              <a:t>H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i </a:t>
            </a:r>
            <a:r>
              <a:rPr lang="en-US" altLang="ja-JP" sz="2800" dirty="0" smtClean="0">
                <a:solidFill>
                  <a:srgbClr val="FF0000"/>
                </a:solidFill>
              </a:rPr>
              <a:t>+ 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2800" dirty="0" smtClean="0">
                <a:solidFill>
                  <a:srgbClr val="FF0000"/>
                </a:solidFill>
              </a:rPr>
              <a:t>P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i </a:t>
            </a:r>
            <a:r>
              <a:rPr lang="en-US" altLang="ja-JP" sz="2800" dirty="0" smtClean="0">
                <a:solidFill>
                  <a:srgbClr val="FF0000"/>
                </a:solidFill>
              </a:rPr>
              <a:t>+ </a:t>
            </a:r>
            <a:r>
              <a:rPr lang="en-US" altLang="ja-JP" sz="2800" b="1" i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X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i </a:t>
            </a:r>
            <a:r>
              <a:rPr lang="en-US" altLang="ja-JP" sz="2800" dirty="0" smtClean="0">
                <a:solidFill>
                  <a:srgbClr val="FF0000"/>
                </a:solidFill>
              </a:rPr>
              <a:t>+ </a:t>
            </a:r>
            <a:r>
              <a:rPr lang="en-US" altLang="ja-JP" sz="2800" dirty="0" err="1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altLang="ja-JP" sz="28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,                        (1)</a:t>
            </a:r>
          </a:p>
          <a:p>
            <a:endParaRPr lang="en-US" altLang="ja-JP" sz="2000" dirty="0"/>
          </a:p>
          <a:p>
            <a:r>
              <a:rPr lang="en-US" altLang="ja-JP" sz="2000" dirty="0" smtClean="0"/>
              <a:t>Y</a:t>
            </a:r>
            <a:r>
              <a:rPr lang="en-US" altLang="ja-JP" sz="2000" baseline="-25000" dirty="0" smtClean="0"/>
              <a:t>i</a:t>
            </a:r>
            <a:r>
              <a:rPr lang="en-US" altLang="ja-JP" sz="2000" dirty="0" smtClean="0"/>
              <a:t>: borrowing from ATM </a:t>
            </a:r>
            <a:r>
              <a:rPr lang="en-US" altLang="ja-JP" sz="2000" i="1" dirty="0" err="1" smtClean="0"/>
              <a:t>sangla</a:t>
            </a:r>
            <a:r>
              <a:rPr lang="en-US" altLang="ja-JP" sz="2000" i="1" dirty="0" smtClean="0"/>
              <a:t>,</a:t>
            </a:r>
            <a:r>
              <a:rPr lang="en-US" altLang="ja-JP" sz="2000" dirty="0" smtClean="0"/>
              <a:t> as well as from other sources: </a:t>
            </a:r>
          </a:p>
          <a:p>
            <a:r>
              <a:rPr lang="en-US" altLang="ja-JP" sz="2000" dirty="0" smtClean="0"/>
              <a:t>             * dummy (1 if nonzero balance from a particular source) </a:t>
            </a:r>
          </a:p>
          <a:p>
            <a:r>
              <a:rPr lang="en-US" altLang="ja-JP" sz="2000" dirty="0" smtClean="0"/>
              <a:t>             * amount of loan balance from a particular source  </a:t>
            </a:r>
          </a:p>
          <a:p>
            <a:r>
              <a:rPr lang="en-US" altLang="ja-JP" sz="2000" dirty="0" smtClean="0"/>
              <a:t>H</a:t>
            </a:r>
            <a:r>
              <a:rPr lang="en-US" altLang="ja-JP" sz="2000" baseline="-25000" dirty="0" smtClean="0"/>
              <a:t>i</a:t>
            </a:r>
            <a:r>
              <a:rPr lang="en-US" altLang="ja-JP" sz="2000" dirty="0" smtClean="0"/>
              <a:t>: hyperbolic discounter (dummy) </a:t>
            </a:r>
          </a:p>
          <a:p>
            <a:r>
              <a:rPr lang="en-US" altLang="ja-JP" sz="2000" dirty="0" smtClean="0"/>
              <a:t>P</a:t>
            </a:r>
            <a:r>
              <a:rPr lang="en-US" altLang="ja-JP" sz="2000" baseline="-25000" dirty="0" smtClean="0"/>
              <a:t>i</a:t>
            </a:r>
            <a:r>
              <a:rPr lang="en-US" altLang="ja-JP" sz="2000" dirty="0" smtClean="0"/>
              <a:t>: future biased/’patient’ (dummy)        </a:t>
            </a:r>
          </a:p>
          <a:p>
            <a:r>
              <a:rPr lang="en-US" altLang="ja-JP" sz="2000" b="1" dirty="0" smtClean="0"/>
              <a:t>X</a:t>
            </a:r>
            <a:r>
              <a:rPr lang="en-US" altLang="ja-JP" sz="2000" baseline="-25000" dirty="0" smtClean="0"/>
              <a:t>i</a:t>
            </a:r>
            <a:r>
              <a:rPr lang="en-US" altLang="ja-JP" sz="2000" dirty="0" smtClean="0"/>
              <a:t>: borrower characteristics: age, age-squared, female (dummy), married (dummy), number of children, living with parents (dummy), regular status, salary amount, college level education (dummy), vocational education (dummy), loan application rejected (dummy) , number of years working (dummy) </a:t>
            </a:r>
          </a:p>
          <a:p>
            <a:pPr>
              <a:buFont typeface="Wingdings" pitchFamily="2" charset="2"/>
              <a:buChar char=""/>
            </a:pPr>
            <a:endParaRPr lang="en-US" altLang="ja-JP" sz="2000" dirty="0" smtClean="0">
              <a:sym typeface="Wingdings" pitchFamily="2" charset="2"/>
            </a:endParaRPr>
          </a:p>
          <a:p>
            <a:endParaRPr lang="en-US" altLang="ja-JP" sz="20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2009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28</a:t>
            </a:fld>
            <a:endParaRPr lang="en-US" altLang="ja-JP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522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88029" y="461363"/>
          <a:ext cx="8388427" cy="6183215"/>
        </p:xfrm>
        <a:graphic>
          <a:graphicData uri="http://schemas.openxmlformats.org/drawingml/2006/table">
            <a:tbl>
              <a:tblPr/>
              <a:tblGrid>
                <a:gridCol w="1926752"/>
                <a:gridCol w="1292335"/>
                <a:gridCol w="1292335"/>
                <a:gridCol w="1292335"/>
                <a:gridCol w="1292335"/>
                <a:gridCol w="1292335"/>
              </a:tblGrid>
              <a:tr h="19103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Dep. </a:t>
                      </a:r>
                      <a:r>
                        <a:rPr lang="en-US" sz="1600" b="1" i="0" u="none" strike="noStrike" dirty="0" err="1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Var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 = Outstanding 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loan 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balance (in pesos) with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: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55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ATM </a:t>
                      </a:r>
                      <a:r>
                        <a:rPr lang="en-GB" sz="1050" b="1" i="0" u="none" strike="noStrike" dirty="0" err="1">
                          <a:solidFill>
                            <a:srgbClr val="FF0000"/>
                          </a:solidFill>
                          <a:latin typeface="ＭＳ Ｐゴシック"/>
                        </a:rPr>
                        <a:t>Sangla</a:t>
                      </a:r>
                      <a:endParaRPr lang="en-GB" sz="105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Banks, Cooperatives NGOs and MFI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Government FIs (SSS/</a:t>
                      </a:r>
                      <a:r>
                        <a:rPr lang="en-GB" sz="105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Pag-ibig</a:t>
                      </a:r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Pawnshop/ Private Money Lender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Rels</a:t>
                      </a:r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/Friends/ Company/ Others</a:t>
                      </a: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Hyperbolic Preference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-0.627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10.43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0.0744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(1.53)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(-0.83)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(0.66)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(0.16)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(0.44)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 Preference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-21.96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1.697*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(1.47)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(0.13)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(-1.22)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(1.66)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(-1.36)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Age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-39.63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(-0.86)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(-0.72)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(1.63)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Age^2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-0.0153**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(-0.41)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(-2.01)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Female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-18.24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(0.54)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(-0.91)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Married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40.91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1.999*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(0.71)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(1.76)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Number of Chidren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-33.44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(-0.72)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Living with Parents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-1.592**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-22.54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-1.215**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(-2.10)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(-0.86)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(-2.57)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Regular Employee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1.874*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19.09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(1.81)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(-0.12)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Amount of Salary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5.901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Vocational Education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-10.82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At least 1st year College degree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7.009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-0.000132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(0.78)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(0.38)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Ever been rejected for a loan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2.864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14.28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5.454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(0.60)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8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Hometown prov. same as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Currrnt</a:t>
                      </a:r>
                      <a:r>
                        <a:rPr lang="en-US" sz="1100" b="1" i="0" u="none" strike="noStrike" baseline="0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Residence prov.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8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(0.80)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(0.26)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Constant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8.478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492.7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-11.32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1" i="0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1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Observations</a:t>
                      </a:r>
                      <a:endParaRPr lang="en-GB" sz="105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0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1" u="none" strike="noStrike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Adjusted R-squared</a:t>
                      </a:r>
                      <a:endParaRPr lang="en-GB" sz="105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5237" marR="5237" marT="5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 bwMode="auto">
          <a:xfrm>
            <a:off x="35496" y="116632"/>
            <a:ext cx="86868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2800" b="1" dirty="0" smtClean="0"/>
              <a:t>Reduced Form Equation of borrowing 2 (OLS)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8032" y="6680393"/>
            <a:ext cx="8820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t stats in parentheses. Firm dummies and number of years of employment (dummies) included but not reported</a:t>
            </a:r>
            <a:endParaRPr kumimoji="1" lang="ja-JP" alt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66960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29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107504" y="44624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2800" b="1" dirty="0" smtClean="0"/>
              <a:t>Reduced Form Equation with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current 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[</a:t>
            </a:r>
            <a:r>
              <a:rPr lang="en-US" altLang="ja-JP" sz="2800" b="1" u="sng" dirty="0" err="1" smtClean="0">
                <a:solidFill>
                  <a:srgbClr val="FF0000"/>
                </a:solidFill>
              </a:rPr>
              <a:t>Eq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(1)] vs. future [</a:t>
            </a:r>
            <a:r>
              <a:rPr lang="en-US" altLang="ja-JP" sz="2800" b="1" u="sng" dirty="0" err="1" smtClean="0">
                <a:solidFill>
                  <a:srgbClr val="FF0000"/>
                </a:solidFill>
              </a:rPr>
              <a:t>Eq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(2)]</a:t>
            </a:r>
            <a:r>
              <a:rPr lang="en-US" altLang="ja-JP" sz="2800" b="1" dirty="0" smtClean="0"/>
              <a:t> discount rates controlled 1 (OLS)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522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6006780"/>
              </p:ext>
            </p:extLst>
          </p:nvPr>
        </p:nvGraphicFramePr>
        <p:xfrm>
          <a:off x="251520" y="980728"/>
          <a:ext cx="8424934" cy="1464945"/>
        </p:xfrm>
        <a:graphic>
          <a:graphicData uri="http://schemas.openxmlformats.org/drawingml/2006/table">
            <a:tbl>
              <a:tblPr/>
              <a:tblGrid>
                <a:gridCol w="1503140"/>
                <a:gridCol w="1186689"/>
                <a:gridCol w="1424027"/>
                <a:gridCol w="1424027"/>
                <a:gridCol w="1598997"/>
                <a:gridCol w="1288054"/>
              </a:tblGrid>
              <a:tr h="24686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　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Dep. </a:t>
                      </a:r>
                      <a:r>
                        <a:rPr lang="en-US" altLang="ja-JP" sz="1800" b="1" i="0" u="none" strike="noStrike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Var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 = Have outstanding loan with  (dummy):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9409"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ATM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Sangla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banks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Coops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NGOs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MFI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Gov’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FIs (SSS/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Pag-ibig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Pawnshop/private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Money Lender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Rels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/Friends/ </a:t>
                      </a: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Others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3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0.0749*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-0.0207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0.0920*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-0.0126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0.116**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120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(1.71)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(-1.07)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(-0.49)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(2.21)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3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Patient Preference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0.0884*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0.00701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-0.0272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-0.0153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3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(1.76)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(0.25)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(1.39)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79512" y="6237312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Additional covariates: age, age-sq, female, married, number of children, living with parents, regular employee, </a:t>
            </a:r>
          </a:p>
          <a:p>
            <a:r>
              <a:rPr kumimoji="1" lang="en-US" altLang="ja-JP" sz="1200" b="1" dirty="0" smtClean="0"/>
              <a:t>salary, college level, vocational level, rejected for a loan, live in hometown, firm dummy, number of years employed</a:t>
            </a:r>
            <a:endParaRPr kumimoji="1" lang="ja-JP" altLang="en-US" sz="1200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8843367"/>
              </p:ext>
            </p:extLst>
          </p:nvPr>
        </p:nvGraphicFramePr>
        <p:xfrm>
          <a:off x="251517" y="4646637"/>
          <a:ext cx="8496946" cy="1581150"/>
        </p:xfrm>
        <a:graphic>
          <a:graphicData uri="http://schemas.openxmlformats.org/drawingml/2006/table">
            <a:tbl>
              <a:tblPr/>
              <a:tblGrid>
                <a:gridCol w="1508803"/>
                <a:gridCol w="1191160"/>
                <a:gridCol w="1429392"/>
                <a:gridCol w="1429392"/>
                <a:gridCol w="1588214"/>
                <a:gridCol w="1349985"/>
              </a:tblGrid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0.0801*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-0.0151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0.00347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0.101*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097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(-0.70)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(0.13)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Patient </a:t>
                      </a:r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Preference</a:t>
                      </a:r>
                    </a:p>
                    <a:p>
                      <a:pPr algn="ctr" fontAlgn="b"/>
                      <a:endParaRPr lang="en-GB" sz="13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-0.00104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(-0.03)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(0.22)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Future Disc. Rate, Med.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-0.00236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(-0.03)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(-1.00)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Future Disc. Rate, Low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0.00906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0.0590*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(1.01)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(-1.64)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251520" y="436510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err="1" smtClean="0">
                <a:solidFill>
                  <a:srgbClr val="FF0000"/>
                </a:solidFill>
                <a:latin typeface="+mj-lt"/>
              </a:rPr>
              <a:t>Eq</a:t>
            </a:r>
            <a:r>
              <a:rPr lang="en-US" altLang="ja-JP" sz="1600" b="1" dirty="0" smtClean="0">
                <a:solidFill>
                  <a:srgbClr val="FF0000"/>
                </a:solidFill>
                <a:latin typeface="+mj-lt"/>
              </a:rPr>
              <a:t> (2)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 (</a:t>
            </a:r>
            <a:r>
              <a:rPr lang="en-US" altLang="ja-JP" b="1" dirty="0" smtClean="0">
                <a:solidFill>
                  <a:srgbClr val="FF0000"/>
                </a:solidFill>
                <a:latin typeface="+mj-lt"/>
              </a:rPr>
              <a:t>future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 disc. rate controlled) </a:t>
            </a:r>
            <a:endParaRPr lang="ja-JP" altLang="en-US" sz="1600" dirty="0">
              <a:latin typeface="+mj-lt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3064368"/>
              </p:ext>
            </p:extLst>
          </p:nvPr>
        </p:nvGraphicFramePr>
        <p:xfrm>
          <a:off x="251520" y="2783721"/>
          <a:ext cx="8496946" cy="1581150"/>
        </p:xfrm>
        <a:graphic>
          <a:graphicData uri="http://schemas.openxmlformats.org/drawingml/2006/table">
            <a:tbl>
              <a:tblPr/>
              <a:tblGrid>
                <a:gridCol w="1508803"/>
                <a:gridCol w="1191160"/>
                <a:gridCol w="1429392"/>
                <a:gridCol w="1429392"/>
                <a:gridCol w="1588214"/>
                <a:gridCol w="1349985"/>
              </a:tblGrid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0.0477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-0.0263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0.0854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-0.0406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0.132**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097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(1.00)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(-0.99)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(1.38)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(-1.35)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(2.33)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Patient </a:t>
                      </a:r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Preference</a:t>
                      </a:r>
                    </a:p>
                    <a:p>
                      <a:pPr algn="ctr" fontAlgn="b"/>
                      <a:endParaRPr lang="en-GB" sz="13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0.0844*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0.00618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-0.0117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(-0.52)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(-0.22)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Current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Disc. Rate, Med.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0.0634*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(1.22)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(0.38)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(0.25)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(1.86)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Current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Disc. Rate, Low Discounter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0.00481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0.00567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-0.0517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(0.15)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(0.36)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(-0.94)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51523" y="2492896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err="1" smtClean="0">
                <a:solidFill>
                  <a:srgbClr val="FF0000"/>
                </a:solidFill>
                <a:latin typeface="+mj-lt"/>
              </a:rPr>
              <a:t>Eq</a:t>
            </a:r>
            <a:r>
              <a:rPr lang="en-US" altLang="ja-JP" sz="1600" b="1" dirty="0" smtClean="0">
                <a:solidFill>
                  <a:srgbClr val="FF0000"/>
                </a:solidFill>
                <a:latin typeface="+mj-lt"/>
              </a:rPr>
              <a:t> (1)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 (</a:t>
            </a:r>
            <a:r>
              <a:rPr lang="en-US" altLang="ja-JP" b="1" dirty="0" smtClean="0">
                <a:solidFill>
                  <a:srgbClr val="FF0000"/>
                </a:solidFill>
                <a:latin typeface="+mj-lt"/>
              </a:rPr>
              <a:t>current</a:t>
            </a:r>
            <a:r>
              <a:rPr lang="en-US" altLang="ja-JP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  <a:latin typeface="+mj-lt"/>
              </a:rPr>
              <a:t>disc. rate controlled)</a:t>
            </a:r>
            <a:endParaRPr lang="ja-JP" alt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116632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(debit card pawning) as an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induced institutional innovation </a:t>
            </a:r>
            <a:r>
              <a:rPr lang="en-US" altLang="ja-JP" sz="3600" b="1" dirty="0" smtClean="0"/>
              <a:t>1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77688" y="1412057"/>
            <a:ext cx="89289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What is ATM </a:t>
            </a:r>
            <a:r>
              <a:rPr lang="en-US" altLang="ja-JP" sz="2400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2400" dirty="0" smtClean="0">
                <a:solidFill>
                  <a:srgbClr val="FF0000"/>
                </a:solidFill>
              </a:rPr>
              <a:t> (pawning)?</a:t>
            </a:r>
            <a:r>
              <a:rPr lang="en-US" altLang="ja-JP" sz="2400" dirty="0" smtClean="0"/>
              <a:t>: informal lending with debit card (ATM card) for salary deposit as collateral </a:t>
            </a:r>
          </a:p>
          <a:p>
            <a:endParaRPr lang="en-US" altLang="ja-JP" sz="1600" dirty="0" smtClean="0"/>
          </a:p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Informal lending </a:t>
            </a:r>
            <a:r>
              <a:rPr lang="en-US" altLang="ja-JP" sz="2400" dirty="0" smtClean="0"/>
              <a:t>is very common &amp; expanding in the Philippines </a:t>
            </a:r>
          </a:p>
        </p:txBody>
      </p:sp>
      <p:pic>
        <p:nvPicPr>
          <p:cNvPr id="2052" name="Picture 4" descr="C:\Users\nfuwa1\Desktop\long-que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924944"/>
            <a:ext cx="6012132" cy="3960440"/>
          </a:xfrm>
          <a:prstGeom prst="rect">
            <a:avLst/>
          </a:prstGeom>
          <a:noFill/>
        </p:spPr>
      </p:pic>
      <p:pic>
        <p:nvPicPr>
          <p:cNvPr id="2051" name="Picture 3" descr="C:\Users\nfuwa1\Desktop\atm-6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2924944"/>
            <a:ext cx="313234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30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107504" y="44624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2800" b="1" dirty="0" smtClean="0"/>
              <a:t>Reduced Form Equation with 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future (</a:t>
            </a:r>
            <a:r>
              <a:rPr lang="en-US" altLang="ja-JP" sz="2800" b="1" u="sng" dirty="0" err="1" smtClean="0">
                <a:solidFill>
                  <a:srgbClr val="FF0000"/>
                </a:solidFill>
              </a:rPr>
              <a:t>eq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(2)) vs. current (</a:t>
            </a:r>
            <a:r>
              <a:rPr lang="en-US" altLang="ja-JP" sz="2800" b="1" u="sng" dirty="0" err="1" smtClean="0">
                <a:solidFill>
                  <a:srgbClr val="FF0000"/>
                </a:solidFill>
              </a:rPr>
              <a:t>eq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(3))</a:t>
            </a:r>
            <a:r>
              <a:rPr lang="en-US" altLang="ja-JP" sz="2800" b="1" dirty="0" smtClean="0"/>
              <a:t> discount rates controlled 2 (OLS)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522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251520" y="980728"/>
          <a:ext cx="8424934" cy="1520190"/>
        </p:xfrm>
        <a:graphic>
          <a:graphicData uri="http://schemas.openxmlformats.org/drawingml/2006/table">
            <a:tbl>
              <a:tblPr/>
              <a:tblGrid>
                <a:gridCol w="1503140"/>
                <a:gridCol w="1186689"/>
                <a:gridCol w="1424027"/>
                <a:gridCol w="1424027"/>
                <a:gridCol w="1598997"/>
                <a:gridCol w="1288054"/>
              </a:tblGrid>
              <a:tr h="24686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1800" b="1" i="0" u="none" strike="noStrike" dirty="0" err="1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Eq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(1)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Dep. </a:t>
                      </a:r>
                      <a:r>
                        <a:rPr lang="en-US" altLang="ja-JP" sz="1800" b="1" i="0" u="none" strike="noStrike" dirty="0" err="1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Var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 = Outstanding loan balance (in pesos) with: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9409"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ATM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Sangla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banks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Coops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NGOs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MFI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Gov’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FIs (SSS/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Pag-ibig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Pawnshop/private 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Money Lender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Rels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/Friends/ </a:t>
                      </a: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Others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3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-0.627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10.43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0.0744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120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(1.53)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(-0.83)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(0.66)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(0.16)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(0.44)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73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 Preference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-21.96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1.697*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3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(1.47)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(0.13)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(-1.22)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(1.66)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(-1.36)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51520" y="6279703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Additional covariates: age, age-sq, female, married, number of children, living with parents, regular employee, salary, college level, vocational level, rejected for a loan, live in hometown, firm dummy, number of years employed</a:t>
            </a:r>
            <a:endParaRPr kumimoji="1" lang="ja-JP" altLang="en-US" sz="1200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251517" y="4718645"/>
          <a:ext cx="8496946" cy="1590675"/>
        </p:xfrm>
        <a:graphic>
          <a:graphicData uri="http://schemas.openxmlformats.org/drawingml/2006/table">
            <a:tbl>
              <a:tblPr/>
              <a:tblGrid>
                <a:gridCol w="1508803"/>
                <a:gridCol w="1191160"/>
                <a:gridCol w="1429392"/>
                <a:gridCol w="1429392"/>
                <a:gridCol w="1588214"/>
                <a:gridCol w="1349985"/>
              </a:tblGrid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21.01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097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(0.63)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(0.58)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(0.52)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 Preference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-36.11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1.334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(1.35)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(1.20)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(-1.08)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Future Disc. Rate, Med. Discounter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0.0746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34.17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(0.07)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(1.06)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(0.09)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Future Disc. Rate, Low Discounter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-1.671**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(0.32)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(0.93)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(0.25)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(1.64)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(-2.04)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251520" y="4437112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err="1" smtClean="0">
                <a:solidFill>
                  <a:srgbClr val="000000"/>
                </a:solidFill>
                <a:latin typeface="ＭＳ Ｐゴシック"/>
              </a:rPr>
              <a:t>Eq</a:t>
            </a:r>
            <a:r>
              <a:rPr lang="en-US" altLang="ja-JP" sz="1600" b="1" dirty="0" smtClean="0">
                <a:solidFill>
                  <a:srgbClr val="000000"/>
                </a:solidFill>
                <a:latin typeface="ＭＳ Ｐゴシック"/>
              </a:rPr>
              <a:t> (3) (</a:t>
            </a:r>
            <a:r>
              <a:rPr lang="en-US" altLang="ja-JP" b="1" dirty="0" smtClean="0">
                <a:solidFill>
                  <a:srgbClr val="FF0000"/>
                </a:solidFill>
                <a:latin typeface="ＭＳ Ｐゴシック"/>
              </a:rPr>
              <a:t>future</a:t>
            </a:r>
            <a:r>
              <a:rPr lang="en-US" altLang="ja-JP" sz="1600" b="1" dirty="0" smtClean="0">
                <a:solidFill>
                  <a:srgbClr val="000000"/>
                </a:solidFill>
                <a:latin typeface="ＭＳ Ｐゴシック"/>
              </a:rPr>
              <a:t> disc. Rate controlled) </a:t>
            </a:r>
            <a:endParaRPr lang="ja-JP" altLang="en-US" sz="16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251520" y="2855729"/>
          <a:ext cx="8496946" cy="1590675"/>
        </p:xfrm>
        <a:graphic>
          <a:graphicData uri="http://schemas.openxmlformats.org/drawingml/2006/table">
            <a:tbl>
              <a:tblPr/>
              <a:tblGrid>
                <a:gridCol w="1508803"/>
                <a:gridCol w="1191160"/>
                <a:gridCol w="1429392"/>
                <a:gridCol w="1429392"/>
                <a:gridCol w="1588214"/>
                <a:gridCol w="1349985"/>
              </a:tblGrid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Hyperbolic Preference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1.180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-2.214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-4.240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-0.337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0.261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097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(1.13)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(-0.96)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(-0.24)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(-0.64)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(0.21)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 Preference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-24.83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(-0.11)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(1.63)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(-1.35)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Future Disc. Rate, Med. Discounter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(0.57)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4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Future Disc. Rate, Low Discounter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33.41*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-0.158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-1.136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(0.95)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(1.66)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(-0.27)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(-1.29)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51523" y="256490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err="1" smtClean="0">
                <a:solidFill>
                  <a:srgbClr val="000000"/>
                </a:solidFill>
                <a:latin typeface="ＭＳ Ｐゴシック"/>
              </a:rPr>
              <a:t>Eq</a:t>
            </a:r>
            <a:r>
              <a:rPr lang="en-US" altLang="ja-JP" sz="1600" b="1" dirty="0" smtClean="0">
                <a:solidFill>
                  <a:srgbClr val="000000"/>
                </a:solidFill>
                <a:latin typeface="ＭＳ Ｐゴシック"/>
              </a:rPr>
              <a:t> (2) (</a:t>
            </a:r>
            <a:r>
              <a:rPr lang="en-US" altLang="ja-JP" b="1" dirty="0" smtClean="0">
                <a:solidFill>
                  <a:srgbClr val="FF0000"/>
                </a:solidFill>
                <a:latin typeface="ＭＳ Ｐゴシック"/>
              </a:rPr>
              <a:t>current</a:t>
            </a:r>
            <a:r>
              <a:rPr lang="en-US" altLang="ja-JP" b="1" dirty="0" smtClean="0">
                <a:solidFill>
                  <a:srgbClr val="000000"/>
                </a:solidFill>
                <a:latin typeface="ＭＳ Ｐゴシック"/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  <a:latin typeface="ＭＳ Ｐゴシック"/>
              </a:rPr>
              <a:t>disc. Rate controlled)</a:t>
            </a:r>
            <a:endParaRPr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31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en-US" altLang="ja-JP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Outline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51520" y="1412776"/>
            <a:ext cx="889248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600" i="1" dirty="0" smtClean="0">
                <a:solidFill>
                  <a:srgbClr val="FF0000"/>
                </a:solidFill>
              </a:rPr>
              <a:t>ATM </a:t>
            </a:r>
            <a:r>
              <a:rPr lang="en-US" altLang="ja-JP" sz="2600" i="1" dirty="0" err="1" smtClean="0">
                <a:solidFill>
                  <a:srgbClr val="FF0000"/>
                </a:solidFill>
              </a:rPr>
              <a:t>sangla</a:t>
            </a:r>
            <a:r>
              <a:rPr lang="ja-JP" altLang="en-US" sz="2600" dirty="0" smtClean="0">
                <a:solidFill>
                  <a:srgbClr val="FF0000"/>
                </a:solidFill>
              </a:rPr>
              <a:t> </a:t>
            </a:r>
            <a:r>
              <a:rPr lang="en-US" altLang="ja-JP" sz="2600" dirty="0" smtClean="0">
                <a:solidFill>
                  <a:srgbClr val="FF0000"/>
                </a:solidFill>
              </a:rPr>
              <a:t>(debit card pawning) </a:t>
            </a:r>
            <a:r>
              <a:rPr lang="en-US" altLang="ja-JP" sz="2600" dirty="0" smtClean="0"/>
              <a:t>in the Philippines, as an induced institutional innovation</a:t>
            </a:r>
          </a:p>
          <a:p>
            <a:pPr>
              <a:buFont typeface="Wingdings" pitchFamily="2" charset="2"/>
              <a:buChar char=""/>
            </a:pPr>
            <a:endParaRPr lang="en-US" altLang="ja-JP" sz="2600" dirty="0" smtClean="0"/>
          </a:p>
          <a:p>
            <a:pPr>
              <a:buFont typeface="Wingdings" pitchFamily="2" charset="2"/>
              <a:buChar char=""/>
            </a:pPr>
            <a:r>
              <a:rPr lang="en-US" altLang="ja-JP" sz="2600" dirty="0" smtClean="0"/>
              <a:t>Initial </a:t>
            </a:r>
            <a:r>
              <a:rPr lang="en-US" altLang="ja-JP" sz="2600" dirty="0" smtClean="0">
                <a:solidFill>
                  <a:srgbClr val="FF0000"/>
                </a:solidFill>
              </a:rPr>
              <a:t>findings</a:t>
            </a:r>
            <a:r>
              <a:rPr lang="en-US" altLang="ja-JP" sz="2600" dirty="0" smtClean="0"/>
              <a:t> on: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Description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hyperbolic discounters </a:t>
            </a:r>
            <a:r>
              <a:rPr lang="en-US" altLang="ja-JP" sz="2400" dirty="0" smtClean="0"/>
              <a:t>and the transactions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Are hyperbolic (present-biased) discounters </a:t>
            </a:r>
            <a:r>
              <a:rPr lang="en-US" altLang="ja-JP" sz="2400" dirty="0" smtClean="0">
                <a:solidFill>
                  <a:srgbClr val="FF0000"/>
                </a:solidFill>
              </a:rPr>
              <a:t>naïve or sophisticated</a:t>
            </a:r>
            <a:r>
              <a:rPr lang="en-US" altLang="ja-JP" sz="2400" dirty="0" smtClean="0"/>
              <a:t>?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‘future biased’ </a:t>
            </a:r>
            <a:r>
              <a:rPr lang="en-US" altLang="ja-JP" sz="2400" dirty="0" smtClean="0"/>
              <a:t>discounters and the transactions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hyperbolic discounters and </a:t>
            </a:r>
            <a:r>
              <a:rPr lang="en-US" altLang="ja-JP" sz="2400" dirty="0" smtClean="0">
                <a:solidFill>
                  <a:srgbClr val="FF0000"/>
                </a:solidFill>
              </a:rPr>
              <a:t>consumption</a:t>
            </a:r>
            <a:r>
              <a:rPr lang="en-US" altLang="ja-JP" sz="2400" dirty="0" smtClean="0"/>
              <a:t> behavior</a:t>
            </a:r>
            <a:endParaRPr lang="en-US" altLang="ja-JP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32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323528" y="-27384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PH" altLang="ja-JP" sz="3600" b="1" dirty="0" smtClean="0"/>
              <a:t>Utilization of </a:t>
            </a:r>
            <a:r>
              <a:rPr lang="en-PH" altLang="ja-JP" sz="3600" b="1" i="1" dirty="0" smtClean="0"/>
              <a:t>ATM </a:t>
            </a:r>
            <a:r>
              <a:rPr lang="en-PH" altLang="ja-JP" sz="3600" b="1" i="1" dirty="0" err="1" smtClean="0"/>
              <a:t>Sangla</a:t>
            </a:r>
            <a:r>
              <a:rPr lang="en-PH" altLang="ja-JP" sz="3600" b="1" dirty="0" smtClean="0"/>
              <a:t> 1</a:t>
            </a:r>
            <a:endParaRPr kumimoji="1" lang="ja-JP" altLang="en-US" sz="3600" b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79512" y="764704"/>
          <a:ext cx="8748464" cy="5435618"/>
        </p:xfrm>
        <a:graphic>
          <a:graphicData uri="http://schemas.openxmlformats.org/drawingml/2006/table">
            <a:tbl>
              <a:tblPr/>
              <a:tblGrid>
                <a:gridCol w="2660065"/>
                <a:gridCol w="6088399"/>
              </a:tblGrid>
              <a:tr h="236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Do you know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 ATM </a:t>
                      </a:r>
                      <a:r>
                        <a:rPr lang="en-PH" sz="1600" b="1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b="1" dirty="0" smtClean="0">
                          <a:latin typeface="Times New Roman"/>
                          <a:ea typeface="ＭＳ 明朝"/>
                          <a:cs typeface="Times New Roman"/>
                        </a:rPr>
                        <a:t>?</a:t>
                      </a:r>
                      <a:endParaRPr lang="ja-JP" sz="1600" b="1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Respondents who answered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yes</a:t>
                      </a:r>
                      <a:r>
                        <a:rPr 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297</a:t>
                      </a:r>
                      <a:r>
                        <a:rPr 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93%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Have you borrowed with 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b="1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?</a:t>
                      </a:r>
                      <a:endParaRPr lang="ja-JP" sz="1600" b="1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Respondents who answered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yes</a:t>
                      </a:r>
                      <a:r>
                        <a:rPr 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134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42%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male: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41 </a:t>
                      </a:r>
                      <a:r>
                        <a:rPr lang="en-US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PH" sz="1600" b="1" dirty="0" smtClean="0">
                          <a:latin typeface="Times New Roman"/>
                          <a:ea typeface="ＭＳ 明朝"/>
                          <a:cs typeface="Times New Roman"/>
                        </a:rPr>
                        <a:t>33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% 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of total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male</a:t>
                      </a:r>
                      <a:r>
                        <a:rPr lang="en-US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)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;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female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: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93</a:t>
                      </a:r>
                      <a:r>
                        <a:rPr lang="en-US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PH" sz="1600" b="1" dirty="0" smtClean="0">
                          <a:latin typeface="Times New Roman"/>
                          <a:ea typeface="ＭＳ 明朝"/>
                          <a:cs typeface="Times New Roman"/>
                        </a:rPr>
                        <a:t>48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%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of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total</a:t>
                      </a:r>
                      <a:r>
                        <a:rPr lang="en-PH" sz="1600" baseline="0" dirty="0" smtClean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female</a:t>
                      </a:r>
                      <a:r>
                        <a:rPr lang="en-US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)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When did you last borrow with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 ATM </a:t>
                      </a:r>
                      <a:r>
                        <a:rPr lang="en-PH" sz="1600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？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Within the last 6months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50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37%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Between 6months and 1year ago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23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17%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More than a year ago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61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46%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Outstanding 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b="1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debt balance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(as of the interview date)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Respondents with outstanding balance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42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Average balance = PHP14,578.88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42 responses; range = PHP 1500~PHP 47600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Sources of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 ATM </a:t>
                      </a:r>
                      <a:r>
                        <a:rPr lang="en-PH" sz="1600" b="1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 borrowing</a:t>
                      </a:r>
                      <a:endParaRPr lang="ja-JP" sz="1600" b="1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Individual money lender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72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54%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colleagues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28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21%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friends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16%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 err="1" smtClean="0">
                          <a:latin typeface="Times New Roman"/>
                          <a:ea typeface="ＭＳ 明朝"/>
                          <a:cs typeface="Times New Roman"/>
                        </a:rPr>
                        <a:t>neighbors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8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6%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relatives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average term </a:t>
                      </a:r>
                      <a:r>
                        <a:rPr lang="en-PH" sz="1600" b="1" dirty="0" smtClean="0">
                          <a:latin typeface="Times New Roman"/>
                          <a:ea typeface="ＭＳ 明朝"/>
                          <a:cs typeface="Times New Roman"/>
                        </a:rPr>
                        <a:t>of</a:t>
                      </a:r>
                      <a:r>
                        <a:rPr lang="en-PH" sz="1600" b="1" i="1" dirty="0" smtClean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borrowing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endParaRPr lang="ja-JP" sz="1600" b="1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5.2 months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134 respondents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range =1week ~ 2 years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 smtClean="0">
                          <a:latin typeface="Times New Roman"/>
                          <a:ea typeface="ＭＳ 明朝"/>
                          <a:cs typeface="Times New Roman"/>
                        </a:rPr>
                        <a:t>Average repayment amount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  </a:t>
                      </a:r>
                      <a:r>
                        <a:rPr lang="en-PH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(as share of total salary)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2,702.0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133 respondents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range PHP 350~ PHP20,000</a:t>
                      </a:r>
                      <a:r>
                        <a:rPr 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en-US" altLang="ja-JP" sz="1600" dirty="0" smtClean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altLang="ja-JP" sz="1600" b="1" dirty="0" smtClean="0">
                          <a:latin typeface="Times New Roman"/>
                          <a:ea typeface="ＭＳ 明朝"/>
                          <a:cs typeface="Times New Roman"/>
                        </a:rPr>
                        <a:t>34.4% </a:t>
                      </a:r>
                      <a:r>
                        <a:rPr lang="en-US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PH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124 respondents</a:t>
                      </a:r>
                      <a:r>
                        <a:rPr lang="ja-JP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range = 0.05%~100.0%</a:t>
                      </a:r>
                      <a:r>
                        <a:rPr lang="en-US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)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average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interest rate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3.02% per month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134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Average amount borrowed  with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 ATM </a:t>
                      </a:r>
                      <a:r>
                        <a:rPr lang="en-PH" sz="1600" i="1" dirty="0" err="1" smtClean="0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15,220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134 respondents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range= PHP1,000 ~ PHP100,000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= equivalent to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1</a:t>
                      </a:r>
                      <a:r>
                        <a:rPr lang="en-PH" sz="1600" baseline="0" dirty="0" smtClean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month 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average salary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133 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range = 0.07 ~5.00 months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33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323528" y="0"/>
            <a:ext cx="82296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PH" altLang="ja-JP" sz="3600" b="1" dirty="0" smtClean="0"/>
              <a:t>Utilization of </a:t>
            </a:r>
            <a:r>
              <a:rPr lang="en-PH" altLang="ja-JP" sz="3600" b="1" i="1" dirty="0" smtClean="0"/>
              <a:t>ATM </a:t>
            </a:r>
            <a:r>
              <a:rPr lang="en-PH" altLang="ja-JP" sz="3600" b="1" i="1" dirty="0" err="1" smtClean="0"/>
              <a:t>Sangla</a:t>
            </a:r>
            <a:r>
              <a:rPr lang="en-PH" altLang="ja-JP" sz="3600" b="1" dirty="0" smtClean="0"/>
              <a:t> 2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79512" y="764704"/>
          <a:ext cx="8640960" cy="3901440"/>
        </p:xfrm>
        <a:graphic>
          <a:graphicData uri="http://schemas.openxmlformats.org/drawingml/2006/table">
            <a:tbl>
              <a:tblPr/>
              <a:tblGrid>
                <a:gridCol w="3069883"/>
                <a:gridCol w="5571077"/>
              </a:tblGrid>
              <a:tr h="192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Usage/purpose of most recent 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b="1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b="1" i="1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borrowing</a:t>
                      </a:r>
                      <a:endParaRPr lang="ja-JP" sz="1600" b="1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Medical expenditure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28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21%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Living expenses/consumption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26(</a:t>
                      </a: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19%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)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b="1" dirty="0">
                          <a:latin typeface="Times New Roman"/>
                          <a:ea typeface="ＭＳ 明朝"/>
                          <a:cs typeface="Times New Roman"/>
                        </a:rPr>
                        <a:t>Educational expenses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16%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House repair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12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9%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Social, religious 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expenses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8%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Motor cycle purchase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Debt repayment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Other purposes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appliances, personal emergencies, leisure, etc.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total 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134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Average amount borrowed by usage/purpose 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Medical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19,393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28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Living expenses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9,038</a:t>
                      </a:r>
                      <a:r>
                        <a:rPr 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alt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responses</a:t>
                      </a:r>
                      <a:r>
                        <a:rPr lang="ja-JP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education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16,476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house repair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15,250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12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social, religious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PHP 17,727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responses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How much is the maximum amount that you think you can borrow? 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Average = PHP 32,954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responses: 316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 range = PHP 500~ PHP 100,000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34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457200" y="11663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PH" altLang="ja-JP" sz="4000" b="1" dirty="0" smtClean="0"/>
              <a:t>characteristics of the respondents/factory workers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51520" y="1484784"/>
          <a:ext cx="8640960" cy="4615558"/>
        </p:xfrm>
        <a:graphic>
          <a:graphicData uri="http://schemas.openxmlformats.org/drawingml/2006/table">
            <a:tbl>
              <a:tblPr/>
              <a:tblGrid>
                <a:gridCol w="2954884"/>
                <a:gridCol w="5686076"/>
              </a:tblGrid>
              <a:tr h="242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Total number of respondents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320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company A: 107; Comp. B: 78; Comp. C:135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Sex of respondents 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male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195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61%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, female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125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39%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Average age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30.0 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Proportion of respondents who are married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168 out of 320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53%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Those with children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157 out of 320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49%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）（</a:t>
                      </a:r>
                      <a:r>
                        <a:rPr lang="en-PH" sz="1600" dirty="0" err="1">
                          <a:latin typeface="Times New Roman"/>
                          <a:ea typeface="ＭＳ 明朝"/>
                          <a:cs typeface="Times New Roman"/>
                        </a:rPr>
                        <a:t>ave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. number of children:1.96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Living with parent(s)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81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25%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5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Type of employment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Regular     229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72%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Probation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　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5%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Contractual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　　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75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23%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>
                          <a:latin typeface="Times New Roman"/>
                          <a:ea typeface="ＭＳ 明朝"/>
                          <a:cs typeface="Times New Roman"/>
                        </a:rPr>
                        <a:t>Ave. number of years employed</a:t>
                      </a:r>
                      <a:endParaRPr lang="ja-JP" sz="14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6.9 years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0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Level of schooling 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High school grad or lower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　　　　　　　</a:t>
                      </a:r>
                      <a:r>
                        <a:rPr lang="en-PH" sz="1600" dirty="0" smtClean="0">
                          <a:latin typeface="Times New Roman"/>
                          <a:ea typeface="ＭＳ 明朝"/>
                          <a:cs typeface="Times New Roman"/>
                        </a:rPr>
                        <a:t>67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21%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Vocational schooling (undergrad or grad)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　　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97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30%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College undergrad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　　　　　　　　　　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49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　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15%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College graduate or higher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　　　　　　　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107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33%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4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35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PH" altLang="ja-JP" sz="3600" b="1" dirty="0" smtClean="0"/>
              <a:t>Mode of salary payment, access to bank accounts, etc.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23528" y="1412776"/>
          <a:ext cx="8496944" cy="4968553"/>
        </p:xfrm>
        <a:graphic>
          <a:graphicData uri="http://schemas.openxmlformats.org/drawingml/2006/table">
            <a:tbl>
              <a:tblPr/>
              <a:tblGrid>
                <a:gridCol w="2905637"/>
                <a:gridCol w="5591307"/>
              </a:tblGrid>
              <a:tr h="310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Mode of salary payment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Bank deposit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316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99%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;cash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4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1%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Frequency of salary payment</a:t>
                      </a:r>
                      <a:endParaRPr lang="ja-JP" sz="16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Twice a month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320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100%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Average salary level</a:t>
                      </a:r>
                      <a:r>
                        <a:rPr lang="ja-JP" sz="180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per half month</a:t>
                      </a:r>
                      <a:r>
                        <a:rPr lang="ja-JP" sz="180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PHP 7543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per half month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317 responses; no answer = 3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Amount withdrawn on or the day after Pay day</a:t>
                      </a:r>
                      <a:endParaRPr lang="ja-JP" sz="16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Average amount withdrawn: PHP 5583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　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Average share of the above amount in total salary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65% of total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Average amount of own allowance</a:t>
                      </a:r>
                      <a:endParaRPr lang="ja-JP" sz="16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PHP 3061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Average share of the above amount in total salary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48%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6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Own bank account other than salary account?</a:t>
                      </a:r>
                      <a:endParaRPr lang="ja-JP" sz="16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Salary account (no interest) only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234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73%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Own savings account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82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26%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Own term-deposit account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1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0.4%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Own trust account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1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0.4%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Own current(checking) account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；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2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0.6%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>
                          <a:latin typeface="Times New Roman"/>
                          <a:ea typeface="ＭＳ 明朝"/>
                          <a:cs typeface="Times New Roman"/>
                        </a:rPr>
                        <a:t>Average amount left in salary account</a:t>
                      </a:r>
                      <a:endParaRPr lang="ja-JP" sz="16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PHP 52,821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800" dirty="0">
                          <a:latin typeface="Times New Roman"/>
                          <a:ea typeface="ＭＳ 明朝"/>
                          <a:cs typeface="Times New Roman"/>
                        </a:rPr>
                        <a:t>84 responses</a:t>
                      </a:r>
                      <a:r>
                        <a:rPr lang="ja-JP" sz="18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36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323528" y="116632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PH" altLang="ja-JP" sz="3600" b="1" dirty="0" smtClean="0"/>
              <a:t>Utilization of </a:t>
            </a:r>
            <a:r>
              <a:rPr lang="en-PH" altLang="ja-JP" sz="3600" b="1" i="1" dirty="0" smtClean="0"/>
              <a:t>ATM </a:t>
            </a:r>
            <a:r>
              <a:rPr lang="en-PH" altLang="ja-JP" sz="3600" b="1" i="1" dirty="0" err="1" smtClean="0"/>
              <a:t>Sangla</a:t>
            </a:r>
            <a:r>
              <a:rPr lang="en-PH" altLang="ja-JP" sz="3600" b="1" dirty="0" smtClean="0"/>
              <a:t> 3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467544" y="980728"/>
          <a:ext cx="8424936" cy="2438400"/>
        </p:xfrm>
        <a:graphic>
          <a:graphicData uri="http://schemas.openxmlformats.org/drawingml/2006/table">
            <a:tbl>
              <a:tblPr/>
              <a:tblGrid>
                <a:gridCol w="2993136"/>
                <a:gridCol w="5431800"/>
              </a:tblGrid>
              <a:tr h="6873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Only for those who have never borrowed from 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Why have you not borrowed with 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? 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No need: 141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76%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Don’t want to be in debt: 23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12%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High interest rate: 16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9%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Can borrow from relatives with no interest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4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2%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others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likely to be denied of loan, don’t know a lender, etc.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total responses: 186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Only for those who have never borrowed from 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Do you have any intention to borrow from 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ATM </a:t>
                      </a:r>
                      <a:r>
                        <a:rPr lang="en-PH" sz="1600" i="1" dirty="0" err="1">
                          <a:latin typeface="Times New Roman"/>
                          <a:ea typeface="ＭＳ 明朝"/>
                          <a:cs typeface="Times New Roman"/>
                        </a:rPr>
                        <a:t>Sangla</a:t>
                      </a:r>
                      <a:r>
                        <a:rPr lang="en-PH" sz="1600" i="1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in the future?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Yes 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65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35%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; No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：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121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（</a:t>
                      </a:r>
                      <a:r>
                        <a:rPr lang="en-PH" sz="1600" dirty="0">
                          <a:latin typeface="Times New Roman"/>
                          <a:ea typeface="ＭＳ 明朝"/>
                          <a:cs typeface="Times New Roman"/>
                        </a:rPr>
                        <a:t>65%</a:t>
                      </a:r>
                      <a:r>
                        <a:rPr lang="ja-JP" sz="1600" dirty="0">
                          <a:latin typeface="Times New Roman"/>
                          <a:ea typeface="ＭＳ 明朝"/>
                          <a:cs typeface="Times New Roman"/>
                        </a:rPr>
                        <a:t>）</a:t>
                      </a:r>
                      <a:endParaRPr lang="ja-JP" sz="16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25004" marR="25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37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116632"/>
            <a:ext cx="8686800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2800" b="1" dirty="0" smtClean="0"/>
              <a:t>Time preference and financial behavior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755576" y="908720"/>
          <a:ext cx="7560839" cy="4160460"/>
        </p:xfrm>
        <a:graphic>
          <a:graphicData uri="http://schemas.openxmlformats.org/drawingml/2006/table">
            <a:tbl>
              <a:tblPr/>
              <a:tblGrid>
                <a:gridCol w="2348087"/>
                <a:gridCol w="1784546"/>
                <a:gridCol w="1714103"/>
                <a:gridCol w="1714103"/>
              </a:tblGrid>
              <a:tr h="416046"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time consistent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hyperbolic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patient</a:t>
                      </a:r>
                    </a:p>
                  </a:txBody>
                  <a:tcPr marL="9447" marR="9447" marT="9447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 debt (net)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1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21,377</a:t>
                      </a:r>
                      <a:endParaRPr lang="en-US" altLang="ja-JP" sz="180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1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20,487</a:t>
                      </a:r>
                      <a:endParaRPr lang="en-US" altLang="ja-JP" sz="180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1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4,022</a:t>
                      </a:r>
                      <a:endParaRPr lang="en-US" altLang="ja-JP" sz="1800" b="1" i="1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 debt (gross)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41,086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35,676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19,522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 receivables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3,658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2,666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3,832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bank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19,708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15,189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15,501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lending balance with: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relatives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38.2%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40.8%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co-workers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27.3%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friends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22.3%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30.9%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23.9%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 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neighbors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9.1%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9.9%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420270" y="5085182"/>
            <a:ext cx="50401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b="1" baseline="30000" dirty="0" smtClean="0">
                <a:solidFill>
                  <a:srgbClr val="000000"/>
                </a:solidFill>
                <a:latin typeface="ＭＳ Ｐゴシック"/>
              </a:rPr>
              <a:t>***</a:t>
            </a:r>
            <a:r>
              <a:rPr lang="en-US" altLang="ja-JP" sz="16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1% </a:t>
            </a:r>
          </a:p>
          <a:p>
            <a:r>
              <a:rPr lang="en-US" altLang="ja-JP" sz="1600" b="1" baseline="30000" dirty="0" smtClean="0">
                <a:solidFill>
                  <a:srgbClr val="000000"/>
                </a:solidFill>
                <a:latin typeface="ＭＳ Ｐゴシック"/>
              </a:rPr>
              <a:t>**</a:t>
            </a:r>
            <a:r>
              <a:rPr lang="en-US" altLang="ja-JP" sz="16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5%</a:t>
            </a:r>
            <a:endParaRPr lang="en-US" altLang="ja-JP" sz="1600" b="1" baseline="30000" dirty="0" smtClean="0">
              <a:solidFill>
                <a:srgbClr val="000000"/>
              </a:solidFill>
              <a:latin typeface="ＭＳ Ｐゴシック"/>
            </a:endParaRPr>
          </a:p>
          <a:p>
            <a:r>
              <a:rPr lang="en-US" altLang="ja-JP" sz="1600" b="1" baseline="30000" dirty="0" smtClean="0">
                <a:solidFill>
                  <a:srgbClr val="000000"/>
                </a:solidFill>
                <a:latin typeface="ＭＳ Ｐゴシック"/>
              </a:rPr>
              <a:t>*</a:t>
            </a:r>
            <a:r>
              <a:rPr lang="en-US" altLang="ja-JP" sz="16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10%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38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72008" y="908720"/>
            <a:ext cx="8964488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PH" altLang="ja-JP" sz="2600" b="1" dirty="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Rank of Informal Money Lender as a Source of Financing</a:t>
            </a:r>
            <a:endParaRPr lang="en-PH" altLang="ja-JP" sz="2600" dirty="0" smtClean="0">
              <a:latin typeface="Arial" pitchFamily="34" charset="0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95536" y="2132857"/>
          <a:ext cx="8136903" cy="2161628"/>
        </p:xfrm>
        <a:graphic>
          <a:graphicData uri="http://schemas.openxmlformats.org/drawingml/2006/table">
            <a:tbl>
              <a:tblPr/>
              <a:tblGrid>
                <a:gridCol w="3528392"/>
                <a:gridCol w="1152128"/>
                <a:gridCol w="1199896"/>
                <a:gridCol w="1157392"/>
                <a:gridCol w="1099095"/>
              </a:tblGrid>
              <a:tr h="50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b="1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Type of Loan</a:t>
                      </a:r>
                      <a:endParaRPr lang="ja-JP" sz="16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b="1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Rank </a:t>
                      </a:r>
                      <a:endParaRPr lang="ja-JP" sz="16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b="1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Philippines</a:t>
                      </a:r>
                      <a:endParaRPr lang="ja-JP" sz="1600" kern="10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(% Share)</a:t>
                      </a:r>
                      <a:endParaRPr lang="ja-JP" sz="16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b="1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NCR</a:t>
                      </a:r>
                      <a:endParaRPr lang="ja-JP" sz="1600" kern="10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(% Share)</a:t>
                      </a:r>
                      <a:endParaRPr lang="ja-JP" sz="16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b="1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AONCR</a:t>
                      </a:r>
                      <a:endParaRPr lang="ja-JP" sz="1600" kern="100" dirty="0"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(% Share)</a:t>
                      </a:r>
                      <a:endParaRPr lang="ja-JP" sz="16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Housing Loan</a:t>
                      </a:r>
                      <a:endParaRPr lang="ja-JP" sz="18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4th out of 16</a:t>
                      </a:r>
                      <a:endParaRPr lang="ja-JP" sz="18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9.6</a:t>
                      </a:r>
                      <a:endParaRPr lang="ja-JP" sz="20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6.8</a:t>
                      </a:r>
                      <a:endParaRPr lang="ja-JP" sz="20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15.8</a:t>
                      </a:r>
                      <a:endParaRPr lang="ja-JP" sz="20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8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Other Real Property Loan (Aside from Residence)</a:t>
                      </a:r>
                      <a:endParaRPr lang="ja-JP" sz="18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1st out of 12</a:t>
                      </a:r>
                      <a:endParaRPr lang="ja-JP" sz="18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36.5</a:t>
                      </a:r>
                      <a:endParaRPr lang="ja-JP" sz="20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28.3</a:t>
                      </a:r>
                      <a:endParaRPr lang="ja-JP" sz="20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47.2</a:t>
                      </a:r>
                      <a:endParaRPr lang="ja-JP" sz="20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Vehicle Loan</a:t>
                      </a:r>
                      <a:endParaRPr lang="ja-JP" sz="18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5th out of 10</a:t>
                      </a:r>
                      <a:endParaRPr lang="ja-JP" sz="18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ja-JP" sz="20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4.8</a:t>
                      </a:r>
                      <a:endParaRPr lang="ja-JP" sz="20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ja-JP" sz="2000" kern="10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Appliances/Equipment Loan</a:t>
                      </a:r>
                      <a:endParaRPr lang="ja-JP" sz="18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4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4th out of 9</a:t>
                      </a:r>
                      <a:endParaRPr lang="ja-JP" sz="18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ja-JP" sz="20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ja-JP" sz="20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16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ja-JP" sz="20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20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PH" sz="9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Source: 2009 Consumer Finance Survey, </a:t>
                      </a:r>
                      <a:r>
                        <a:rPr lang="en-PH" sz="900" kern="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Bangko</a:t>
                      </a:r>
                      <a:r>
                        <a:rPr lang="en-PH" sz="9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PH" sz="900" kern="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Sentral</a:t>
                      </a:r>
                      <a:r>
                        <a:rPr lang="en-PH" sz="9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PH" sz="900" kern="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PH" sz="900" kern="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PH" sz="900" kern="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Pilipinas</a:t>
                      </a:r>
                      <a:endParaRPr lang="ja-JP" sz="1100" kern="100" dirty="0"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116632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(debit card pawning) as an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induced institutional innovation </a:t>
            </a:r>
            <a:r>
              <a:rPr lang="en-US" altLang="ja-JP" sz="3600" b="1" dirty="0" smtClean="0"/>
              <a:t>2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277688" y="1412057"/>
            <a:ext cx="89289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An example of </a:t>
            </a:r>
            <a:r>
              <a:rPr lang="en-US" altLang="ja-JP" sz="2400" dirty="0" smtClean="0">
                <a:solidFill>
                  <a:srgbClr val="FF0000"/>
                </a:solidFill>
              </a:rPr>
              <a:t>‘induced institutional innovation’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Hayami</a:t>
            </a:r>
            <a:r>
              <a:rPr lang="en-US" altLang="ja-JP" sz="2000" dirty="0" smtClean="0"/>
              <a:t> &amp; </a:t>
            </a:r>
            <a:r>
              <a:rPr lang="en-US" altLang="ja-JP" sz="2000" dirty="0" err="1" smtClean="0"/>
              <a:t>Godo</a:t>
            </a:r>
            <a:r>
              <a:rPr lang="en-US" altLang="ja-JP" sz="2000" dirty="0" smtClean="0"/>
              <a:t> 2005), </a:t>
            </a:r>
            <a:r>
              <a:rPr lang="en-US" altLang="ja-JP" sz="2400" dirty="0" smtClean="0"/>
              <a:t>arising from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unmet credit demand + new technology (ATM)</a:t>
            </a:r>
          </a:p>
          <a:p>
            <a:pPr>
              <a:buFont typeface="Wingdings" pitchFamily="2" charset="2"/>
              <a:buChar char=""/>
            </a:pPr>
            <a:endParaRPr lang="en-US" altLang="ja-JP" sz="1600" dirty="0" smtClean="0"/>
          </a:p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Why is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ATM </a:t>
            </a:r>
            <a:r>
              <a:rPr lang="en-US" altLang="ja-JP" sz="2400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2400" dirty="0" smtClean="0">
                <a:solidFill>
                  <a:srgbClr val="FF0000"/>
                </a:solidFill>
              </a:rPr>
              <a:t> unique?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Unlike existing collateralized loans </a:t>
            </a:r>
            <a:r>
              <a:rPr lang="en-US" altLang="ja-JP" sz="2400" dirty="0" smtClean="0"/>
              <a:t>(e.g., physical collateral, group liability, savings deposit, etc.) …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Future income stream as collateral with an ATM technology</a:t>
            </a:r>
          </a:p>
          <a:p>
            <a:pPr lvl="1"/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Wingdings" pitchFamily="2" charset="2"/>
              </a:rPr>
              <a:t> </a:t>
            </a:r>
            <a:r>
              <a:rPr lang="en-US" altLang="ja-JP" sz="2400" dirty="0" smtClean="0"/>
              <a:t>Somewhat similar to ‘payday loan’ in the US, but with potentially unlimited(?) cash access to the lender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116632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(pawning) in the Philippines: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The data 1: respondents characteristics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179512" y="1340768"/>
            <a:ext cx="864096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3 small scale factories </a:t>
            </a:r>
            <a:r>
              <a:rPr lang="en-US" altLang="ja-JP" sz="2400" dirty="0" smtClean="0"/>
              <a:t>in an industrial estate in Laguna province (south of Metro Manila) </a:t>
            </a:r>
          </a:p>
          <a:p>
            <a:pPr>
              <a:buFont typeface="Wingdings" pitchFamily="2" charset="2"/>
              <a:buChar char=""/>
            </a:pPr>
            <a:endParaRPr lang="en-US" altLang="ja-JP" sz="2400" dirty="0" smtClean="0"/>
          </a:p>
          <a:p>
            <a:pPr>
              <a:buFont typeface="Wingdings" pitchFamily="2" charset="2"/>
              <a:buChar char=""/>
            </a:pPr>
            <a:r>
              <a:rPr lang="en-US" altLang="ja-JP" sz="2400" dirty="0" smtClean="0"/>
              <a:t>Respondent profile: </a:t>
            </a:r>
            <a:r>
              <a:rPr lang="en-US" altLang="ja-JP" sz="2400" dirty="0" smtClean="0">
                <a:solidFill>
                  <a:srgbClr val="FF0000"/>
                </a:solidFill>
              </a:rPr>
              <a:t>320 respondents </a:t>
            </a:r>
            <a:r>
              <a:rPr lang="en-US" altLang="ja-JP" sz="2400" dirty="0" smtClean="0"/>
              <a:t>(60% male)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Average age: </a:t>
            </a:r>
            <a:r>
              <a:rPr lang="en-US" altLang="ja-JP" sz="2400" dirty="0" smtClean="0"/>
              <a:t>30 </a:t>
            </a:r>
            <a:r>
              <a:rPr lang="en-US" altLang="ja-JP" sz="2400" dirty="0" err="1" smtClean="0"/>
              <a:t>yrs</a:t>
            </a:r>
            <a:r>
              <a:rPr lang="en-US" altLang="ja-JP" sz="2400" dirty="0" smtClean="0"/>
              <a:t> old, with 7 year work exp.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Marital status</a:t>
            </a:r>
            <a:r>
              <a:rPr lang="en-US" altLang="ja-JP" sz="2400" dirty="0" smtClean="0"/>
              <a:t>: 53% married (49% with children)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Education</a:t>
            </a:r>
            <a:r>
              <a:rPr lang="en-US" altLang="ja-JP" sz="2400" dirty="0" smtClean="0"/>
              <a:t>: One third with college degree, 45% with  vocational or some collage training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Average salary</a:t>
            </a:r>
            <a:r>
              <a:rPr lang="en-US" altLang="ja-JP" sz="2400" dirty="0" smtClean="0"/>
              <a:t>: PhP15,000/month (~ US$350)   </a:t>
            </a:r>
          </a:p>
          <a:p>
            <a:pPr lvl="1">
              <a:buFont typeface="Wingdings" pitchFamily="2" charset="2"/>
              <a:buChar char=""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Type of employment</a:t>
            </a:r>
            <a:r>
              <a:rPr lang="en-US" altLang="ja-JP" sz="2400" dirty="0" smtClean="0"/>
              <a:t>: regular (72%); contractual (23%); </a:t>
            </a:r>
          </a:p>
          <a:p>
            <a:pPr lvl="1"/>
            <a:r>
              <a:rPr lang="en-US" altLang="ja-JP" sz="2400" dirty="0" smtClean="0"/>
              <a:t>                                     probation(5%)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Mode of salary payment</a:t>
            </a:r>
            <a:r>
              <a:rPr lang="en-US" altLang="ja-JP" sz="2400" dirty="0" smtClean="0"/>
              <a:t>: bank deposit (99%); cash (1%)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-108520" y="1412776"/>
            <a:ext cx="9180512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lang="en-US" altLang="ja-JP" sz="2400" noProof="0" dirty="0" smtClean="0"/>
              <a:t> </a:t>
            </a:r>
            <a:r>
              <a:rPr lang="en-US" altLang="ja-JP" sz="2400" noProof="0" dirty="0" smtClean="0">
                <a:solidFill>
                  <a:srgbClr val="FF0000"/>
                </a:solidFill>
              </a:rPr>
              <a:t>Know</a:t>
            </a:r>
            <a:r>
              <a:rPr lang="en-US" altLang="ja-JP" sz="2400" noProof="0" dirty="0" smtClean="0"/>
              <a:t> ATM </a:t>
            </a:r>
            <a:r>
              <a:rPr lang="en-US" altLang="ja-JP" sz="2400" i="1" noProof="0" dirty="0" err="1" smtClean="0"/>
              <a:t>sangla</a:t>
            </a:r>
            <a:r>
              <a:rPr lang="en-US" altLang="ja-JP" sz="2400" noProof="0" dirty="0" smtClean="0"/>
              <a:t>: 297 (93%) </a:t>
            </a: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lang="en-US" altLang="ja-JP" sz="2400" kern="0" dirty="0" smtClean="0">
                <a:latin typeface="+mn-lt"/>
                <a:ea typeface="+mn-ea"/>
              </a:rPr>
              <a:t> 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lt"/>
                <a:ea typeface="+mn-ea"/>
              </a:rPr>
              <a:t>Ever utilized </a:t>
            </a:r>
            <a:r>
              <a:rPr lang="en-US" altLang="ja-JP" sz="2400" kern="0" dirty="0" smtClean="0">
                <a:latin typeface="+mn-lt"/>
                <a:ea typeface="+mn-ea"/>
              </a:rPr>
              <a:t>ATM </a:t>
            </a:r>
            <a:r>
              <a:rPr lang="en-US" altLang="ja-JP" sz="2400" i="1" kern="0" dirty="0" err="1" smtClean="0">
                <a:latin typeface="+mn-lt"/>
                <a:ea typeface="+mn-ea"/>
              </a:rPr>
              <a:t>sangla</a:t>
            </a:r>
            <a:r>
              <a:rPr lang="en-US" altLang="ja-JP" sz="2400" kern="0" dirty="0" smtClean="0">
                <a:latin typeface="+mn-lt"/>
                <a:ea typeface="+mn-ea"/>
              </a:rPr>
              <a:t>: 134 (42%): male:33%; female:48%</a:t>
            </a: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ATM </a:t>
            </a:r>
            <a:r>
              <a:rPr kumimoji="1" lang="en-US" altLang="ja-JP" sz="24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sangla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loan balance 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the time of interview: 42</a:t>
            </a:r>
            <a:r>
              <a:rPr lang="ja-JP" altLang="en-US" sz="2400" kern="0" dirty="0" smtClean="0">
                <a:latin typeface="+mn-lt"/>
                <a:ea typeface="+mn-ea"/>
              </a:rPr>
              <a:t> </a:t>
            </a:r>
            <a:r>
              <a:rPr lang="en-US" altLang="ja-JP" sz="2000" kern="0" dirty="0" smtClean="0">
                <a:latin typeface="+mn-lt"/>
                <a:ea typeface="+mn-ea"/>
              </a:rPr>
              <a:t>(13%)</a:t>
            </a: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Average loan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PhP15,220 (~average monthly salary), for 5.2 months </a:t>
            </a: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lang="en-US" altLang="ja-JP" sz="2400" kern="0" dirty="0" smtClean="0">
                <a:latin typeface="+mn-lt"/>
                <a:ea typeface="+mn-ea"/>
              </a:rPr>
              <a:t> 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lt"/>
                <a:ea typeface="+mn-ea"/>
              </a:rPr>
              <a:t>Interest rates</a:t>
            </a:r>
            <a:r>
              <a:rPr lang="en-US" altLang="ja-JP" sz="2400" kern="0" dirty="0" smtClean="0">
                <a:latin typeface="+mn-lt"/>
                <a:ea typeface="+mn-ea"/>
              </a:rPr>
              <a:t>: 0~20%/month, average 3%/month (~ 40% PA)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lang="en-US" altLang="ja-JP" sz="2400" kern="0" dirty="0" smtClean="0">
                <a:latin typeface="+mn-lt"/>
                <a:ea typeface="+mn-ea"/>
              </a:rPr>
              <a:t> 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lt"/>
                <a:ea typeface="+mn-ea"/>
              </a:rPr>
              <a:t>Deduction from salary</a:t>
            </a:r>
            <a:r>
              <a:rPr lang="en-US" altLang="ja-JP" sz="2400" kern="0" dirty="0" smtClean="0">
                <a:latin typeface="+mn-lt"/>
                <a:ea typeface="+mn-ea"/>
              </a:rPr>
              <a:t>: PhP2,700 (34% of average (semi-monthly) salary)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Purpose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borrowing: medical (21%), daily consumption </a:t>
            </a:r>
            <a:r>
              <a:rPr lang="en-US" altLang="ja-JP" sz="2400" kern="0" dirty="0" smtClean="0"/>
              <a:t>(19%), education (16%), house (9%), etc.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r>
              <a:rPr lang="en-US" altLang="ja-JP" sz="2400" kern="0" dirty="0" smtClean="0">
                <a:latin typeface="+mn-lt"/>
                <a:ea typeface="+mn-ea"/>
              </a:rPr>
              <a:t> 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lt"/>
                <a:ea typeface="+mn-ea"/>
              </a:rPr>
              <a:t>Sources</a:t>
            </a:r>
            <a:r>
              <a:rPr lang="en-US" altLang="ja-JP" sz="2400" kern="0" dirty="0" smtClean="0">
                <a:latin typeface="+mn-lt"/>
                <a:ea typeface="+mn-ea"/>
              </a:rPr>
              <a:t> of ATM </a:t>
            </a:r>
            <a:r>
              <a:rPr lang="en-US" altLang="ja-JP" sz="2400" i="1" kern="0" dirty="0" err="1" smtClean="0">
                <a:latin typeface="+mn-lt"/>
                <a:ea typeface="+mn-ea"/>
              </a:rPr>
              <a:t>sangla</a:t>
            </a:r>
            <a:r>
              <a:rPr lang="en-US" altLang="ja-JP" sz="2400" kern="0" dirty="0" smtClean="0">
                <a:latin typeface="+mn-lt"/>
                <a:ea typeface="+mn-ea"/>
              </a:rPr>
              <a:t>: money lenders (54%), colleagues (21%), friends (16%) 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buSzPct val="50000"/>
              <a:buFont typeface="Wingdings" pitchFamily="2" charset="2"/>
              <a:buChar char="l"/>
              <a:defRPr/>
            </a:pP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0" y="116632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ATM </a:t>
            </a:r>
            <a:r>
              <a:rPr lang="en-US" altLang="ja-JP" sz="3600" b="1" i="1" dirty="0" err="1" smtClean="0"/>
              <a:t>sangla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(pawning) in the Philippines: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The data 2: ATM </a:t>
            </a:r>
            <a:r>
              <a:rPr lang="en-US" altLang="ja-JP" sz="3600" b="1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 transactions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116632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>
                <a:solidFill>
                  <a:srgbClr val="FF0000"/>
                </a:solidFill>
              </a:rPr>
              <a:t>Distribution</a:t>
            </a:r>
            <a:r>
              <a:rPr lang="en-US" altLang="ja-JP" sz="3600" b="1" dirty="0" smtClean="0"/>
              <a:t> of Preference Type</a:t>
            </a:r>
          </a:p>
          <a:p>
            <a:pPr lvl="0" algn="ctr"/>
            <a:r>
              <a:rPr kumimoji="1" lang="en-US" altLang="ja-JP" sz="2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Based on hypothetical</a:t>
            </a:r>
            <a:r>
              <a:rPr kumimoji="1" lang="en-US" altLang="ja-JP" sz="2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questions </a:t>
            </a:r>
            <a:r>
              <a:rPr kumimoji="1" lang="en-US" altLang="ja-JP" sz="2300" b="1" i="1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la</a:t>
            </a:r>
            <a:r>
              <a:rPr kumimoji="1" lang="en-US" altLang="ja-JP" sz="2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1" lang="en-US" altLang="ja-JP" sz="23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Ashraf, </a:t>
            </a:r>
            <a:r>
              <a:rPr kumimoji="1" lang="en-US" altLang="ja-JP" sz="23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Karlan</a:t>
            </a:r>
            <a:r>
              <a:rPr kumimoji="1" lang="en-US" altLang="ja-JP" sz="23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&amp; Yin (2006)</a:t>
            </a:r>
            <a:r>
              <a:rPr kumimoji="1" lang="en-US" altLang="ja-JP" sz="2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1" lang="ja-JP" altLang="en-US" sz="23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 typeface="Wingdings" pitchFamily="2" charset="2"/>
              <a:buChar char="l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0637073"/>
              </p:ext>
            </p:extLst>
          </p:nvPr>
        </p:nvGraphicFramePr>
        <p:xfrm>
          <a:off x="670484" y="1379489"/>
          <a:ext cx="7560839" cy="1089504"/>
        </p:xfrm>
        <a:graphic>
          <a:graphicData uri="http://schemas.openxmlformats.org/drawingml/2006/table">
            <a:tbl>
              <a:tblPr/>
              <a:tblGrid>
                <a:gridCol w="1835155"/>
                <a:gridCol w="1651640"/>
                <a:gridCol w="1358015"/>
                <a:gridCol w="1541530"/>
                <a:gridCol w="1174499"/>
              </a:tblGrid>
              <a:tr h="334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ja-JP" sz="1600" kern="100" dirty="0"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Hyperbolic/ Present-biased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Consistent</a:t>
                      </a:r>
                      <a:endParaRPr lang="ja-JP" sz="1600" kern="100" dirty="0"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Patient/ Future-biased</a:t>
                      </a:r>
                      <a:endParaRPr lang="ja-JP" sz="1600" kern="100" dirty="0"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</a:t>
                      </a:r>
                      <a:endParaRPr lang="ja-JP" sz="1600" kern="100" dirty="0"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5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Count</a:t>
                      </a:r>
                      <a:endParaRPr lang="ja-JP" sz="1600" kern="100" dirty="0"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110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altLang="ja-JP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139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71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320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4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Share (in %)</a:t>
                      </a:r>
                      <a:endParaRPr lang="ja-JP" sz="1600" kern="100" dirty="0"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34.4%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43.4%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22.2%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600" kern="1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Times New Roman"/>
                        </a:rPr>
                        <a:t>100%</a:t>
                      </a:r>
                      <a:endParaRPr lang="ja-JP" sz="1600" kern="100" dirty="0">
                        <a:latin typeface="+mj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70484" y="2636912"/>
            <a:ext cx="7560839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(Time) consistent discounters: </a:t>
            </a:r>
          </a:p>
          <a:p>
            <a:r>
              <a:rPr lang="en-US" altLang="ja-JP" sz="1600" dirty="0" smtClean="0"/>
              <a:t>          </a:t>
            </a:r>
            <a:r>
              <a:rPr lang="en-US" altLang="ja-JP" sz="1600" u="sng" dirty="0" smtClean="0"/>
              <a:t>current (now </a:t>
            </a:r>
            <a:r>
              <a:rPr lang="en-US" altLang="ja-JP" sz="1600" u="sng" dirty="0" err="1" smtClean="0"/>
              <a:t>vs</a:t>
            </a:r>
            <a:r>
              <a:rPr lang="en-US" altLang="ja-JP" sz="1600" u="sng" dirty="0" smtClean="0"/>
              <a:t> 1 mo) discount rate</a:t>
            </a:r>
            <a:r>
              <a:rPr lang="en-US" altLang="ja-JP" sz="1600" dirty="0" smtClean="0"/>
              <a:t> = </a:t>
            </a:r>
            <a:r>
              <a:rPr lang="en-US" altLang="ja-JP" sz="1600" u="sng" dirty="0" smtClean="0"/>
              <a:t>future(6mo </a:t>
            </a:r>
            <a:r>
              <a:rPr lang="en-US" altLang="ja-JP" sz="1600" u="sng" dirty="0" err="1" smtClean="0"/>
              <a:t>vs</a:t>
            </a:r>
            <a:r>
              <a:rPr lang="en-US" altLang="ja-JP" sz="1600" u="sng" dirty="0" smtClean="0"/>
              <a:t> 7mo) discount rate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0484" y="3212976"/>
            <a:ext cx="756083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Hyperbolic (present-biased) discounters:</a:t>
            </a:r>
          </a:p>
          <a:p>
            <a:r>
              <a:rPr lang="en-US" altLang="ja-JP" sz="1600" dirty="0" smtClean="0"/>
              <a:t>         </a:t>
            </a:r>
            <a:r>
              <a:rPr lang="en-US" altLang="ja-JP" sz="1600" u="sng" dirty="0" smtClean="0"/>
              <a:t>current (now </a:t>
            </a:r>
            <a:r>
              <a:rPr lang="en-US" altLang="ja-JP" sz="1600" u="sng" dirty="0" err="1" smtClean="0"/>
              <a:t>vs</a:t>
            </a:r>
            <a:r>
              <a:rPr lang="en-US" altLang="ja-JP" sz="1600" u="sng" dirty="0" smtClean="0"/>
              <a:t> 1 mo) discount rate</a:t>
            </a:r>
            <a:r>
              <a:rPr lang="en-US" altLang="ja-JP" sz="1600" dirty="0" smtClean="0"/>
              <a:t> &gt; </a:t>
            </a:r>
            <a:r>
              <a:rPr lang="en-US" altLang="ja-JP" sz="1600" u="sng" dirty="0" smtClean="0"/>
              <a:t>future(6mo </a:t>
            </a:r>
            <a:r>
              <a:rPr lang="en-US" altLang="ja-JP" sz="1600" u="sng" dirty="0" err="1" smtClean="0"/>
              <a:t>vs</a:t>
            </a:r>
            <a:r>
              <a:rPr lang="en-US" altLang="ja-JP" sz="1600" u="sng" dirty="0" smtClean="0"/>
              <a:t> 7mo) discount rate 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0484" y="3780329"/>
            <a:ext cx="7560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patient (future-biased) discounters:  </a:t>
            </a:r>
          </a:p>
          <a:p>
            <a:r>
              <a:rPr lang="en-US" altLang="ja-JP" sz="1600" dirty="0" smtClean="0"/>
              <a:t>          </a:t>
            </a:r>
            <a:r>
              <a:rPr lang="en-US" altLang="ja-JP" sz="1600" u="sng" dirty="0" smtClean="0"/>
              <a:t>current (now </a:t>
            </a:r>
            <a:r>
              <a:rPr lang="en-US" altLang="ja-JP" sz="1600" u="sng" dirty="0" err="1" smtClean="0"/>
              <a:t>vs</a:t>
            </a:r>
            <a:r>
              <a:rPr lang="en-US" altLang="ja-JP" sz="1600" u="sng" dirty="0" smtClean="0"/>
              <a:t> 1 mo) discount rate</a:t>
            </a:r>
            <a:r>
              <a:rPr lang="en-US" altLang="ja-JP" sz="1600" dirty="0" smtClean="0"/>
              <a:t> &lt; </a:t>
            </a:r>
            <a:r>
              <a:rPr lang="en-US" altLang="ja-JP" sz="1600" u="sng" dirty="0" smtClean="0"/>
              <a:t>future(6mo </a:t>
            </a:r>
            <a:r>
              <a:rPr lang="en-US" altLang="ja-JP" sz="1600" u="sng" dirty="0" err="1" smtClean="0"/>
              <a:t>vs</a:t>
            </a:r>
            <a:r>
              <a:rPr lang="en-US" altLang="ja-JP" sz="1600" u="sng" dirty="0" smtClean="0"/>
              <a:t> 7mo) discount rate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4449886"/>
            <a:ext cx="896448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dirty="0" smtClean="0"/>
              <a:t> Philippines: </a:t>
            </a:r>
            <a:r>
              <a:rPr lang="en-US" altLang="ja-JP" dirty="0" smtClean="0">
                <a:solidFill>
                  <a:srgbClr val="FF0000"/>
                </a:solidFill>
              </a:rPr>
              <a:t>Hyperbolic: 28% </a:t>
            </a:r>
            <a:r>
              <a:rPr lang="en-US" altLang="ja-JP" dirty="0" smtClean="0"/>
              <a:t>; Consistent 52% ; Patient 20% </a:t>
            </a:r>
            <a:r>
              <a:rPr lang="en-US" altLang="ja-JP" sz="1400" dirty="0" smtClean="0"/>
              <a:t>(Ashraf, </a:t>
            </a:r>
            <a:r>
              <a:rPr lang="en-US" altLang="ja-JP" sz="1400" dirty="0" err="1" smtClean="0"/>
              <a:t>Karlan</a:t>
            </a:r>
            <a:r>
              <a:rPr lang="en-US" altLang="ja-JP" sz="1400" dirty="0" smtClean="0"/>
              <a:t> &amp; Yin, 2006</a:t>
            </a:r>
            <a:r>
              <a:rPr lang="en-US" altLang="ja-JP" sz="1400" u="sng" dirty="0" smtClean="0"/>
              <a:t>)</a:t>
            </a:r>
            <a:endParaRPr lang="en-US" altLang="ja-JP" u="sng" dirty="0" smtClean="0"/>
          </a:p>
          <a:p>
            <a:pPr>
              <a:buFont typeface="Arial" charset="0"/>
              <a:buChar char="•"/>
            </a:pPr>
            <a:r>
              <a:rPr lang="en-US" altLang="ja-JP" dirty="0" smtClean="0"/>
              <a:t> India          : </a:t>
            </a:r>
            <a:r>
              <a:rPr lang="en-US" altLang="ja-JP" dirty="0" smtClean="0">
                <a:solidFill>
                  <a:srgbClr val="FF0000"/>
                </a:solidFill>
              </a:rPr>
              <a:t>Hyperbolic: 33% </a:t>
            </a:r>
            <a:r>
              <a:rPr lang="en-US" altLang="ja-JP" dirty="0" smtClean="0"/>
              <a:t>; Consistent 57% ; Patient 10% </a:t>
            </a:r>
            <a:r>
              <a:rPr lang="en-US" altLang="ja-JP" sz="1400" dirty="0" smtClean="0"/>
              <a:t>(Bauer, et al. 2012)</a:t>
            </a:r>
          </a:p>
          <a:p>
            <a:pPr>
              <a:buFont typeface="Arial" charset="0"/>
              <a:buChar char="•"/>
            </a:pPr>
            <a:r>
              <a:rPr lang="en-US" altLang="ja-JP" dirty="0" smtClean="0"/>
              <a:t> US             : </a:t>
            </a:r>
            <a:r>
              <a:rPr lang="en-US" altLang="ja-JP" dirty="0" smtClean="0">
                <a:solidFill>
                  <a:srgbClr val="FF0000"/>
                </a:solidFill>
              </a:rPr>
              <a:t>Hyperbolic: 36% </a:t>
            </a:r>
            <a:r>
              <a:rPr lang="en-US" altLang="ja-JP" dirty="0" smtClean="0"/>
              <a:t>; Consistent 55% ; Patient 9%</a:t>
            </a:r>
            <a:r>
              <a:rPr lang="en-US" altLang="ja-JP" sz="1400" dirty="0" smtClean="0"/>
              <a:t> (Meier &amp; </a:t>
            </a:r>
            <a:r>
              <a:rPr lang="en-US" altLang="ja-JP" sz="1400" dirty="0" err="1" smtClean="0"/>
              <a:t>Sprenger</a:t>
            </a:r>
            <a:r>
              <a:rPr lang="en-US" altLang="ja-JP" sz="1400" dirty="0" smtClean="0"/>
              <a:t> 2010)</a:t>
            </a:r>
            <a:endParaRPr lang="en-US" altLang="ja-JP" dirty="0" smtClean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1573651"/>
              </p:ext>
            </p:extLst>
          </p:nvPr>
        </p:nvGraphicFramePr>
        <p:xfrm>
          <a:off x="670484" y="5443040"/>
          <a:ext cx="7560840" cy="1008111"/>
        </p:xfrm>
        <a:graphic>
          <a:graphicData uri="http://schemas.openxmlformats.org/drawingml/2006/table">
            <a:tbl>
              <a:tblPr/>
              <a:tblGrid>
                <a:gridCol w="2348087"/>
                <a:gridCol w="1784547"/>
                <a:gridCol w="1714103"/>
                <a:gridCol w="1714103"/>
              </a:tblGrid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Gender composition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Hyperbolic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Time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consistent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Patient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male (total=195)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31.3%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45.1%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23.6%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female (total=125)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39.2%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40.8%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277688" y="116632"/>
            <a:ext cx="8686800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600" b="1" dirty="0" smtClean="0"/>
              <a:t>Preference and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Borrowing Behavior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5808445"/>
              </p:ext>
            </p:extLst>
          </p:nvPr>
        </p:nvGraphicFramePr>
        <p:xfrm>
          <a:off x="216024" y="772249"/>
          <a:ext cx="8820473" cy="5156885"/>
        </p:xfrm>
        <a:graphic>
          <a:graphicData uri="http://schemas.openxmlformats.org/drawingml/2006/table">
            <a:tbl>
              <a:tblPr/>
              <a:tblGrid>
                <a:gridCol w="3563888"/>
                <a:gridCol w="1752195"/>
                <a:gridCol w="1752195"/>
                <a:gridCol w="1752195"/>
              </a:tblGrid>
              <a:tr h="271415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time consistent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hyperbolic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patient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Has outstanding </a:t>
                      </a:r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balance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 ATM </a:t>
                      </a:r>
                      <a:r>
                        <a:rPr lang="en-GB" sz="1600" b="0" i="0" u="none" strike="noStrike" dirty="0" err="1">
                          <a:solidFill>
                            <a:srgbClr val="FF0000"/>
                          </a:solidFill>
                          <a:latin typeface="+mj-lt"/>
                        </a:rPr>
                        <a:t>sangla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FF0000"/>
                          </a:solidFill>
                          <a:latin typeface="+mj-lt"/>
                        </a:rPr>
                        <a:t>8.6%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16.4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%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*</a:t>
                      </a:r>
                      <a:endParaRPr lang="en-US" altLang="ja-JP" sz="16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16.9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%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*</a:t>
                      </a:r>
                      <a:endParaRPr lang="en-US" altLang="ja-JP" sz="16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bank, coops., NGOs, MFIs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gov't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Fis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(Soc. Sec. Sys./</a:t>
                      </a:r>
                      <a:r>
                        <a:rPr lang="en-GB" sz="1600" b="0" i="1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Pag-ibig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46.0%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43.7%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43.7%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pawnshop/private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money lender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9.9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relatives/friends/others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13.6%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21.8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*</a:t>
                      </a:r>
                      <a:endParaRPr lang="en-US" altLang="ja-JP" sz="1600" b="1" i="0" u="none" strike="noStrike" baseline="300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15.5%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Outstanding balance (peso) [average across all obs.]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 ATM </a:t>
                      </a:r>
                      <a:r>
                        <a:rPr lang="en-GB" sz="1600" b="0" i="0" u="none" strike="noStrike" dirty="0" err="1">
                          <a:solidFill>
                            <a:srgbClr val="FF0000"/>
                          </a:solidFill>
                          <a:latin typeface="+mj-lt"/>
                        </a:rPr>
                        <a:t>sangla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1,200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2,400</a:t>
                      </a:r>
                      <a:endParaRPr lang="en-US" altLang="ja-JP" sz="16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2,550</a:t>
                      </a:r>
                      <a:endParaRPr lang="en-US" altLang="ja-JP" sz="16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bank, coops., NGOs, MFIs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7,080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870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gov't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Fis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(Soc. Sec. Sys./</a:t>
                      </a:r>
                      <a:r>
                        <a:rPr lang="en-GB" sz="1600" b="0" i="1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Pag-ibig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29,960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30,750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13,180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pawnshop/private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money lender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1,780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*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relatives/friends/others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2,320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1,930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1,130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41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Outstanding balance (peso) [average across</a:t>
                      </a:r>
                      <a:r>
                        <a:rPr lang="en-GB" sz="16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non-zero obs. only</a:t>
                      </a:r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]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   ATM </a:t>
                      </a:r>
                      <a:r>
                        <a:rPr lang="en-GB" sz="1600" b="0" i="0" u="none" strike="noStrike" dirty="0" err="1">
                          <a:solidFill>
                            <a:srgbClr val="FF0000"/>
                          </a:solidFill>
                          <a:latin typeface="+mj-lt"/>
                        </a:rPr>
                        <a:t>sangla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13,950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14,650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15,100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bank, coops., NGOs, MFIs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140,540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15,200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20,670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gov't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Fis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(Soc. Sec. Sys./</a:t>
                      </a:r>
                      <a:r>
                        <a:rPr lang="en-GB" sz="1600" b="0" i="1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Pag-ibig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67,170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61,490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30,200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pawnshop/private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money lender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12,200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17,900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18,100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4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relatives/friends/others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16,940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8,850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*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7,270</a:t>
                      </a:r>
                      <a:r>
                        <a:rPr lang="en-US" altLang="ja-JP" sz="1600" b="1" i="0" u="none" strike="noStrike" baseline="30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*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907704" y="6165304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baseline="30000" dirty="0" smtClean="0">
                <a:solidFill>
                  <a:srgbClr val="000000"/>
                </a:solidFill>
                <a:latin typeface="ＭＳ Ｐゴシック"/>
              </a:rPr>
              <a:t>*** 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:significantly different from the time consistent at 1%; </a:t>
            </a:r>
            <a:r>
              <a:rPr lang="en-US" altLang="ja-JP" sz="1400" b="1" baseline="30000" dirty="0" smtClean="0">
                <a:solidFill>
                  <a:srgbClr val="000000"/>
                </a:solidFill>
                <a:latin typeface="ＭＳ Ｐゴシック"/>
              </a:rPr>
              <a:t>**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 at 5%; </a:t>
            </a:r>
            <a:r>
              <a:rPr lang="en-US" altLang="ja-JP" sz="1400" b="1" baseline="30000" dirty="0" smtClean="0">
                <a:solidFill>
                  <a:srgbClr val="000000"/>
                </a:solidFill>
                <a:latin typeface="ＭＳ Ｐゴシック"/>
              </a:rPr>
              <a:t>*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:10%</a:t>
            </a:r>
            <a:endParaRPr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7167-F415-4C48-9227-35616023A008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179512" y="1484065"/>
            <a:ext cx="896448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"/>
            </a:pPr>
            <a:r>
              <a:rPr lang="en-US" altLang="ja-JP" sz="2400" dirty="0" smtClean="0">
                <a:solidFill>
                  <a:srgbClr val="FF0000"/>
                </a:solidFill>
              </a:rPr>
              <a:t>ATM </a:t>
            </a:r>
            <a:r>
              <a:rPr lang="en-US" altLang="ja-JP" sz="2400" i="1" dirty="0" err="1" smtClean="0">
                <a:solidFill>
                  <a:srgbClr val="FF0000"/>
                </a:solidFill>
              </a:rPr>
              <a:t>sangla</a:t>
            </a:r>
            <a:r>
              <a:rPr lang="en-US" altLang="ja-JP" sz="2400" dirty="0" smtClean="0">
                <a:solidFill>
                  <a:srgbClr val="FF0000"/>
                </a:solidFill>
              </a:rPr>
              <a:t> appears to expand credit access to hyperbolic discounters</a:t>
            </a:r>
            <a:r>
              <a:rPr lang="en-US" altLang="ja-JP" sz="2400" dirty="0" smtClean="0"/>
              <a:t>, but does it mean:</a:t>
            </a:r>
          </a:p>
          <a:p>
            <a:pPr>
              <a:buFont typeface="Wingdings" pitchFamily="2" charset="2"/>
              <a:buChar char="à"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more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easy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money, </a:t>
            </a:r>
            <a:r>
              <a:rPr lang="en-US" altLang="ja-JP" sz="2400" dirty="0" smtClean="0">
                <a:sym typeface="Wingdings" pitchFamily="2" charset="2"/>
              </a:rPr>
              <a:t>possibly </a:t>
            </a:r>
            <a:r>
              <a:rPr lang="en-US" altLang="ja-JP" sz="2400" dirty="0" smtClean="0">
                <a:sym typeface="Wingdings" pitchFamily="2" charset="2"/>
              </a:rPr>
              <a:t>leading to </a:t>
            </a:r>
            <a:r>
              <a:rPr lang="en-US" altLang="ja-JP" sz="2400" dirty="0" smtClean="0">
                <a:sym typeface="Wingdings" pitchFamily="2" charset="2"/>
              </a:rPr>
              <a:t>over-borrowing </a:t>
            </a:r>
            <a:r>
              <a:rPr lang="en-US" altLang="ja-JP" sz="2000" dirty="0" smtClean="0">
                <a:sym typeface="Wingdings" pitchFamily="2" charset="2"/>
              </a:rPr>
              <a:t>(</a:t>
            </a:r>
            <a:r>
              <a:rPr lang="en-US" altLang="ja-JP" sz="2000" i="1" dirty="0" smtClean="0">
                <a:sym typeface="Wingdings" pitchFamily="2" charset="2"/>
              </a:rPr>
              <a:t>a la</a:t>
            </a:r>
            <a:r>
              <a:rPr lang="en-US" altLang="ja-JP" sz="2000" dirty="0" smtClean="0">
                <a:sym typeface="Wingdings" pitchFamily="2" charset="2"/>
              </a:rPr>
              <a:t> </a:t>
            </a:r>
          </a:p>
          <a:p>
            <a:r>
              <a:rPr lang="en-US" altLang="ja-JP" sz="2000" dirty="0" smtClean="0">
                <a:sym typeface="Wingdings" pitchFamily="2" charset="2"/>
              </a:rPr>
              <a:t> </a:t>
            </a:r>
            <a:r>
              <a:rPr lang="en-US" altLang="ja-JP" sz="2000" dirty="0" smtClean="0">
                <a:sym typeface="Wingdings" pitchFamily="2" charset="2"/>
              </a:rPr>
              <a:t>      </a:t>
            </a:r>
            <a:r>
              <a:rPr lang="en-US" altLang="ja-JP" sz="2000" dirty="0" smtClean="0"/>
              <a:t>Meier </a:t>
            </a:r>
            <a:r>
              <a:rPr lang="en-US" altLang="ja-JP" sz="2000" dirty="0" smtClean="0"/>
              <a:t>&amp; </a:t>
            </a:r>
            <a:r>
              <a:rPr lang="en-US" altLang="ja-JP" sz="2000" dirty="0" err="1" smtClean="0"/>
              <a:t>Sprenger</a:t>
            </a:r>
            <a:r>
              <a:rPr lang="en-US" altLang="ja-JP" sz="2000" dirty="0" smtClean="0"/>
              <a:t> 2010</a:t>
            </a:r>
            <a:r>
              <a:rPr lang="en-US" altLang="ja-JP" sz="2000" dirty="0" smtClean="0">
                <a:sym typeface="Wingdings" pitchFamily="2" charset="2"/>
              </a:rPr>
              <a:t>)</a:t>
            </a:r>
            <a:r>
              <a:rPr lang="en-US" altLang="ja-JP" sz="2400" dirty="0" smtClean="0">
                <a:sym typeface="Wingdings" pitchFamily="2" charset="2"/>
              </a:rPr>
              <a:t>?, </a:t>
            </a:r>
          </a:p>
          <a:p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    </a:t>
            </a:r>
          </a:p>
          <a:p>
            <a:r>
              <a:rPr lang="en-US" altLang="ja-JP" sz="2400" dirty="0" smtClean="0">
                <a:sym typeface="Wingdings" pitchFamily="2" charset="2"/>
              </a:rPr>
              <a:t>      </a:t>
            </a:r>
            <a:r>
              <a:rPr lang="en-US" altLang="ja-JP" sz="2400" dirty="0" smtClean="0">
                <a:sym typeface="Wingdings" pitchFamily="2" charset="2"/>
              </a:rPr>
              <a:t>OR </a:t>
            </a:r>
            <a:endParaRPr lang="en-US" altLang="ja-JP" sz="2400" dirty="0" smtClean="0">
              <a:sym typeface="Wingdings" pitchFamily="2" charset="2"/>
            </a:endParaRPr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>
                <a:sym typeface="Wingdings" pitchFamily="2" charset="2"/>
              </a:rPr>
              <a:t> </a:t>
            </a:r>
          </a:p>
          <a:p>
            <a:pPr lvl="1">
              <a:tabLst>
                <a:tab pos="355600" algn="l"/>
              </a:tabLst>
            </a:pPr>
            <a:r>
              <a:rPr lang="en-US" altLang="ja-JP" sz="2400" dirty="0" smtClean="0">
                <a:sym typeface="Wingdings" pitchFamily="2" charset="2"/>
              </a:rPr>
              <a:t>Can </a:t>
            </a:r>
            <a:r>
              <a:rPr lang="en-US" altLang="ja-JP" sz="2400" dirty="0" smtClean="0">
                <a:sym typeface="Wingdings" pitchFamily="2" charset="2"/>
              </a:rPr>
              <a:t>ATM </a:t>
            </a:r>
            <a:r>
              <a:rPr lang="en-US" altLang="ja-JP" sz="2400" i="1" dirty="0" err="1" smtClean="0">
                <a:sym typeface="Wingdings" pitchFamily="2" charset="2"/>
              </a:rPr>
              <a:t>sangla</a:t>
            </a:r>
            <a:r>
              <a:rPr lang="en-US" altLang="ja-JP" sz="2400" dirty="0" smtClean="0">
                <a:sym typeface="Wingdings" pitchFamily="2" charset="2"/>
              </a:rPr>
              <a:t> be a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commitment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device </a:t>
            </a:r>
            <a:r>
              <a:rPr lang="en-US" altLang="ja-JP" sz="2000" dirty="0" smtClean="0">
                <a:sym typeface="Wingdings" pitchFamily="2" charset="2"/>
              </a:rPr>
              <a:t>(</a:t>
            </a:r>
            <a:r>
              <a:rPr lang="en-US" altLang="ja-JP" sz="2000" i="1" dirty="0" smtClean="0"/>
              <a:t>a la</a:t>
            </a:r>
            <a:r>
              <a:rPr lang="en-US" altLang="ja-JP" sz="2000" dirty="0" smtClean="0"/>
              <a:t> Bauer,</a:t>
            </a:r>
          </a:p>
          <a:p>
            <a:pPr lvl="1">
              <a:tabLst>
                <a:tab pos="355600" algn="l"/>
              </a:tabLst>
            </a:pPr>
            <a:r>
              <a:rPr lang="en-US" altLang="ja-JP" sz="2000" dirty="0" smtClean="0"/>
              <a:t>              </a:t>
            </a:r>
            <a:r>
              <a:rPr lang="en-US" altLang="ja-JP" sz="2000" dirty="0" err="1" smtClean="0"/>
              <a:t>Chytilová</a:t>
            </a:r>
            <a:r>
              <a:rPr lang="en-US" altLang="ja-JP" sz="2000" dirty="0" smtClean="0"/>
              <a:t>, and </a:t>
            </a:r>
            <a:r>
              <a:rPr lang="en-US" altLang="ja-JP" sz="2000" dirty="0" err="1" smtClean="0"/>
              <a:t>Morduch</a:t>
            </a:r>
            <a:r>
              <a:rPr lang="en-US" altLang="ja-JP" sz="2000" dirty="0" smtClean="0"/>
              <a:t>, 2012</a:t>
            </a:r>
            <a:r>
              <a:rPr lang="en-US" altLang="ja-JP" sz="2000" dirty="0" smtClean="0">
                <a:sym typeface="Wingdings" pitchFamily="2" charset="2"/>
              </a:rPr>
              <a:t>)</a:t>
            </a:r>
            <a:r>
              <a:rPr lang="en-US" altLang="ja-JP" sz="2400" dirty="0" smtClean="0">
                <a:sym typeface="Wingdings" pitchFamily="2" charset="2"/>
              </a:rPr>
              <a:t>?  </a:t>
            </a: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277688" y="2746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4000" b="1" i="1" dirty="0" smtClean="0"/>
              <a:t>ATM </a:t>
            </a:r>
            <a:r>
              <a:rPr lang="en-US" altLang="ja-JP" sz="4000" b="1" i="1" dirty="0" err="1" smtClean="0"/>
              <a:t>sangla</a:t>
            </a:r>
            <a:r>
              <a:rPr lang="ja-JP" altLang="en-US" sz="4000" b="1" dirty="0" smtClean="0"/>
              <a:t> </a:t>
            </a:r>
            <a:r>
              <a:rPr lang="en-US" altLang="ja-JP" sz="4000" b="1" dirty="0" smtClean="0"/>
              <a:t>and time-inconsistent discounters: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empirical result 1</a:t>
            </a:r>
            <a:endParaRPr kumimoji="1" lang="ja-JP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16987</TotalTime>
  <Words>6241</Words>
  <Application>Microsoft Office PowerPoint</Application>
  <PresentationFormat>画面に合わせる (4:3)</PresentationFormat>
  <Paragraphs>1354</Paragraphs>
  <Slides>38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39" baseType="lpstr">
      <vt:lpstr>標準デザイン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スライド 36</vt:lpstr>
      <vt:lpstr>スライド 37</vt:lpstr>
      <vt:lpstr>スライド 38</vt:lpstr>
    </vt:vector>
  </TitlesOfParts>
  <Company>WASEDA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WASEDA</dc:creator>
  <cp:lastModifiedBy>nfuwa</cp:lastModifiedBy>
  <cp:revision>1313</cp:revision>
  <dcterms:created xsi:type="dcterms:W3CDTF">2008-10-30T12:37:06Z</dcterms:created>
  <dcterms:modified xsi:type="dcterms:W3CDTF">2016-01-05T07:27:28Z</dcterms:modified>
</cp:coreProperties>
</file>