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2" r:id="rId5"/>
    <p:sldId id="281" r:id="rId6"/>
    <p:sldId id="282" r:id="rId7"/>
    <p:sldId id="268" r:id="rId8"/>
    <p:sldId id="272" r:id="rId9"/>
    <p:sldId id="271" r:id="rId10"/>
    <p:sldId id="269" r:id="rId11"/>
    <p:sldId id="280" r:id="rId12"/>
    <p:sldId id="283" r:id="rId13"/>
    <p:sldId id="273" r:id="rId14"/>
    <p:sldId id="275" r:id="rId15"/>
    <p:sldId id="276" r:id="rId16"/>
    <p:sldId id="274" r:id="rId17"/>
    <p:sldId id="277" r:id="rId18"/>
    <p:sldId id="279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33" autoAdjust="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CEEB-D9AD-4112-8931-C59A7CADCBD5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4117-BB4E-4955-8B89-15EE705863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34117-BB4E-4955-8B89-15EE70586322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Media</a:t>
            </a:r>
            <a:r>
              <a:rPr lang="en-US" baseline="0" noProof="0" dirty="0" smtClean="0"/>
              <a:t> competence needed, users need to be aware that in a wiki: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noProof="0" dirty="0" smtClean="0"/>
              <a:t>- there will never be completeness of information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noProof="0" dirty="0" smtClean="0"/>
              <a:t>- correctness of information is not guaranteed, depends on contributors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noProof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noProof="0" dirty="0" smtClean="0"/>
              <a:t>the content of the wiki is not owned by anyone</a:t>
            </a:r>
            <a:endParaRPr lang="en-US" noProof="0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10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help to make replication</a:t>
            </a:r>
            <a:r>
              <a:rPr lang="en-GB" sz="1200" baseline="0" dirty="0" smtClean="0"/>
              <a:t> a</a:t>
            </a:r>
            <a:r>
              <a:rPr lang="en-GB" sz="1200" dirty="0" smtClean="0"/>
              <a:t> general practice so that those whose work</a:t>
            </a:r>
            <a:r>
              <a:rPr lang="en-GB" sz="1200" baseline="0" dirty="0" smtClean="0"/>
              <a:t> gets replicated do not feel singled out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11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de-D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courses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around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</a:t>
            </a:r>
            <a:endParaRPr lang="en-GB" sz="1200" dirty="0" smtClean="0"/>
          </a:p>
          <a:p>
            <a:r>
              <a:rPr lang="de-DE" dirty="0" err="1" smtClean="0"/>
              <a:t>important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will not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perceived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student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project</a:t>
            </a:r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12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13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14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Find solutions for complex cases:</a:t>
            </a:r>
          </a:p>
          <a:p>
            <a:endParaRPr lang="en-US" sz="1200" dirty="0" smtClean="0"/>
          </a:p>
          <a:p>
            <a:r>
              <a:rPr lang="en-US" sz="1200" dirty="0" smtClean="0"/>
              <a:t>literature develops in small steps with many branches</a:t>
            </a:r>
          </a:p>
          <a:p>
            <a:endParaRPr lang="en-US" sz="1200" dirty="0" smtClean="0"/>
          </a:p>
          <a:p>
            <a:r>
              <a:rPr lang="en-US" sz="1200" dirty="0" smtClean="0"/>
              <a:t>so far wiki only linearly relates studies to each other</a:t>
            </a:r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15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16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17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18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McCullough, B.D.,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Hrishikesh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Vinod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2003, 'Verifying the Solution from a Nonlinear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Solver: A Case Study',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American Economic Review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93(3), 873-92.</a:t>
            </a:r>
            <a:endParaRPr lang="en-GB" i="0" dirty="0" smtClean="0"/>
          </a:p>
        </p:txBody>
      </p:sp>
      <p:sp>
        <p:nvSpPr>
          <p:cNvPr id="491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BC1F77-7943-45E3-AD46-03F47D511CED}" type="slidenum">
              <a:rPr lang="de-DE" smtClean="0">
                <a:cs typeface="Arial" pitchFamily="34" charset="0"/>
              </a:rPr>
              <a:pPr/>
              <a:t>2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replications are not honoured as scientific achievement that can be used to advance the career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Many researchers even see replications as a threat and harassment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We have to carefully explain why it is important for the field and not directed at anyone personally</a:t>
            </a:r>
          </a:p>
          <a:p>
            <a:pPr eaLnBrk="1" hangingPunct="1">
              <a:spcBef>
                <a:spcPct val="0"/>
              </a:spcBef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6042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98A6E1-FF02-4406-881B-653D0E95ACE6}" type="slidenum">
              <a:rPr lang="de-DE" smtClean="0">
                <a:cs typeface="Arial" pitchFamily="34" charset="0"/>
              </a:rPr>
              <a:pPr/>
              <a:t>3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students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prestigious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faculties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usually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aware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does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include</a:t>
            </a:r>
            <a:r>
              <a:rPr lang="de-DE" baseline="0" dirty="0" smtClean="0"/>
              <a:t> check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empirical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4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5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6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dirty="0" err="1" smtClean="0"/>
              <a:t>valuable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teaching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7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dirty="0" err="1" smtClean="0"/>
              <a:t>main</a:t>
            </a:r>
            <a:r>
              <a:rPr lang="de-DE" dirty="0" smtClean="0"/>
              <a:t> </a:t>
            </a:r>
            <a:r>
              <a:rPr lang="de-DE" dirty="0" err="1" smtClean="0"/>
              <a:t>page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wiki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endParaRPr lang="de-DE" dirty="0" smtClean="0"/>
          </a:p>
          <a:p>
            <a:r>
              <a:rPr lang="de-DE" dirty="0" err="1" smtClean="0"/>
              <a:t>add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studies</a:t>
            </a:r>
            <a:endParaRPr lang="de-DE" baseline="0" dirty="0" smtClean="0"/>
          </a:p>
          <a:p>
            <a:r>
              <a:rPr lang="de-DE" baseline="0" dirty="0" err="1" smtClean="0"/>
              <a:t>teaching</a:t>
            </a:r>
            <a:r>
              <a:rPr lang="de-DE" baseline="0" dirty="0" smtClean="0"/>
              <a:t> material: </a:t>
            </a:r>
            <a:r>
              <a:rPr lang="de-DE" baseline="0" dirty="0" err="1" smtClean="0"/>
              <a:t>slides</a:t>
            </a:r>
            <a:endParaRPr lang="de-DE" baseline="0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8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example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replicated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study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a discussion </a:t>
            </a:r>
            <a:r>
              <a:rPr lang="de-DE" baseline="0" dirty="0" err="1" smtClean="0"/>
              <a:t>page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Forms </a:t>
            </a:r>
            <a:r>
              <a:rPr lang="de-DE" baseline="0" dirty="0" err="1" smtClean="0"/>
              <a:t>allow</a:t>
            </a:r>
            <a:r>
              <a:rPr lang="de-DE" baseline="0" dirty="0" smtClean="0"/>
              <a:t> easy </a:t>
            </a:r>
            <a:r>
              <a:rPr lang="de-DE" baseline="0" dirty="0" err="1" smtClean="0"/>
              <a:t>editing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knowledge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wiki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markup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</a:t>
            </a:r>
            <a:endParaRPr lang="de-DE" baseline="0" dirty="0" smtClean="0"/>
          </a:p>
          <a:p>
            <a:r>
              <a:rPr lang="de-DE" dirty="0" err="1" smtClean="0"/>
              <a:t>Semantic</a:t>
            </a:r>
            <a:r>
              <a:rPr lang="de-DE" baseline="0" dirty="0" smtClean="0"/>
              <a:t> </a:t>
            </a:r>
            <a:r>
              <a:rPr lang="de-DE" baseline="0" dirty="0" smtClean="0"/>
              <a:t>Wiki: </a:t>
            </a:r>
            <a:r>
              <a:rPr lang="de-DE" baseline="0" dirty="0" err="1" smtClean="0"/>
              <a:t>fields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searched</a:t>
            </a:r>
            <a:endParaRPr lang="de-DE" dirty="0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140E35-E8D1-4A2F-8EBA-9D0F18DDE6A3}" type="slidenum">
              <a:rPr lang="de-DE" smtClean="0">
                <a:cs typeface="Arial" pitchFamily="34" charset="0"/>
              </a:rPr>
              <a:pPr/>
              <a:t>9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B0302-3225-4885-B6FF-E4EBD4DC0440}" type="datetimeFigureOut">
              <a:rPr lang="de-DE" smtClean="0"/>
              <a:pPr/>
              <a:t>01.01.2016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F78D8-C53E-41ED-BD30-187DA5C799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plication.uni-goettingen.d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de-DE" dirty="0" err="1" smtClean="0"/>
              <a:t>ReplicationWiki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260576"/>
            <a:ext cx="6400800" cy="1752600"/>
          </a:xfrm>
        </p:spPr>
        <p:txBody>
          <a:bodyPr>
            <a:noAutofit/>
          </a:bodyPr>
          <a:lstStyle/>
          <a:p>
            <a:r>
              <a:rPr lang="de-DE" sz="2800" dirty="0" smtClean="0">
                <a:solidFill>
                  <a:schemeClr val="tx1"/>
                </a:solidFill>
              </a:rPr>
              <a:t>Jan H. Höffler</a:t>
            </a:r>
          </a:p>
          <a:p>
            <a:r>
              <a:rPr lang="de-DE" sz="2800" dirty="0" smtClean="0">
                <a:solidFill>
                  <a:schemeClr val="tx1"/>
                </a:solidFill>
              </a:rPr>
              <a:t>University </a:t>
            </a:r>
            <a:r>
              <a:rPr lang="de-DE" sz="2800" dirty="0" err="1" smtClean="0">
                <a:solidFill>
                  <a:schemeClr val="tx1"/>
                </a:solidFill>
              </a:rPr>
              <a:t>of</a:t>
            </a:r>
            <a:r>
              <a:rPr lang="de-DE" sz="2800" dirty="0" smtClean="0">
                <a:solidFill>
                  <a:schemeClr val="tx1"/>
                </a:solidFill>
              </a:rPr>
              <a:t> Göttingen</a:t>
            </a:r>
          </a:p>
          <a:p>
            <a:endParaRPr lang="de-DE" sz="1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American Economic Association Annual Meeting 2016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de-DE" sz="2800" dirty="0" err="1" smtClean="0">
                <a:solidFill>
                  <a:schemeClr val="tx1"/>
                </a:solidFill>
              </a:rPr>
              <a:t>January</a:t>
            </a:r>
            <a:r>
              <a:rPr lang="de-DE" sz="2800" dirty="0" smtClean="0">
                <a:solidFill>
                  <a:schemeClr val="tx1"/>
                </a:solidFill>
              </a:rPr>
              <a:t> 5, 2016</a:t>
            </a:r>
            <a:endParaRPr lang="de-DE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980728"/>
            <a:ext cx="26479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7335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</a:t>
            </a:r>
            <a:r>
              <a:rPr lang="en-GB" b="1" dirty="0" smtClean="0"/>
              <a:t>the </a:t>
            </a:r>
            <a:r>
              <a:rPr lang="en-GB" b="1" dirty="0" smtClean="0"/>
              <a:t>Wiki </a:t>
            </a:r>
            <a:r>
              <a:rPr lang="en-GB" b="1" u="sng" dirty="0" smtClean="0">
                <a:solidFill>
                  <a:srgbClr val="92D050"/>
                </a:solidFill>
              </a:rPr>
              <a:t>can</a:t>
            </a:r>
            <a:r>
              <a:rPr lang="en-GB" b="1" dirty="0" smtClean="0"/>
              <a:t> and</a:t>
            </a:r>
            <a:br>
              <a:rPr lang="en-GB" b="1" dirty="0" smtClean="0"/>
            </a:br>
            <a:r>
              <a:rPr lang="en-GB" b="1" dirty="0" smtClean="0"/>
              <a:t>what it </a:t>
            </a:r>
            <a:r>
              <a:rPr lang="en-GB" b="1" dirty="0" smtClean="0">
                <a:solidFill>
                  <a:srgbClr val="FF0000"/>
                </a:solidFill>
              </a:rPr>
              <a:t>cannot</a:t>
            </a:r>
            <a:r>
              <a:rPr lang="en-GB" b="1" dirty="0" smtClean="0"/>
              <a:t> serve for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10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971600" y="1916832"/>
            <a:ext cx="72008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dirty="0" smtClean="0"/>
              <a:t>it </a:t>
            </a:r>
            <a:r>
              <a:rPr lang="en-GB" sz="2800" u="sng" dirty="0" smtClean="0">
                <a:solidFill>
                  <a:srgbClr val="92D050"/>
                </a:solidFill>
              </a:rPr>
              <a:t>documents</a:t>
            </a:r>
            <a:endParaRPr lang="en-GB" sz="2800" u="sng" dirty="0" smtClean="0">
              <a:solidFill>
                <a:srgbClr val="92D050"/>
              </a:solidFill>
            </a:endParaRPr>
          </a:p>
          <a:p>
            <a:pPr eaLnBrk="0" hangingPunct="0">
              <a:defRPr/>
            </a:pPr>
            <a:r>
              <a:rPr lang="en-GB" sz="2800" dirty="0" smtClean="0"/>
              <a:t>- availability of replication </a:t>
            </a:r>
            <a:r>
              <a:rPr lang="en-GB" sz="2800" dirty="0" smtClean="0"/>
              <a:t>material</a:t>
            </a:r>
          </a:p>
          <a:p>
            <a:pPr eaLnBrk="0" hangingPunct="0">
              <a:defRPr/>
            </a:pPr>
            <a:r>
              <a:rPr lang="en-GB" sz="2800" dirty="0" smtClean="0"/>
              <a:t>- </a:t>
            </a:r>
            <a:r>
              <a:rPr lang="en-GB" sz="2800" dirty="0" smtClean="0"/>
              <a:t>replications found in the literature</a:t>
            </a:r>
          </a:p>
          <a:p>
            <a:pPr eaLnBrk="0" hangingPunct="0">
              <a:defRPr/>
            </a:pPr>
            <a:endParaRPr lang="en-GB" sz="2800" dirty="0" smtClean="0"/>
          </a:p>
          <a:p>
            <a:pPr eaLnBrk="0" hangingPunct="0"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no judgement</a:t>
            </a:r>
            <a:r>
              <a:rPr lang="en-GB" sz="2800" dirty="0" smtClean="0"/>
              <a:t> on</a:t>
            </a:r>
          </a:p>
          <a:p>
            <a:pPr eaLnBrk="0" hangingPunct="0">
              <a:defRPr/>
            </a:pPr>
            <a:r>
              <a:rPr lang="en-GB" sz="2800" dirty="0" smtClean="0"/>
              <a:t>quality of studies or replications!</a:t>
            </a:r>
          </a:p>
          <a:p>
            <a:pPr eaLnBrk="0" hangingPunct="0">
              <a:defRPr/>
            </a:pPr>
            <a:endParaRPr lang="en-GB" sz="2800" dirty="0" smtClean="0"/>
          </a:p>
          <a:p>
            <a:pPr eaLnBrk="0" hangingPunct="0">
              <a:defRPr/>
            </a:pPr>
            <a:r>
              <a:rPr lang="en-GB" sz="2800" dirty="0" smtClean="0"/>
              <a:t>criteria how to categorize studies need to be constantly improved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/>
          </a:bodyPr>
          <a:lstStyle/>
          <a:p>
            <a:r>
              <a:rPr lang="en-GB" b="1" dirty="0" smtClean="0"/>
              <a:t>Advantages of wiki</a:t>
            </a:r>
            <a:r>
              <a:rPr lang="en-GB" b="1" dirty="0" smtClean="0">
                <a:solidFill>
                  <a:srgbClr val="92D050"/>
                </a:solidFill>
              </a:rPr>
              <a:t>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11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553" y="1628800"/>
            <a:ext cx="806489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small </a:t>
            </a:r>
            <a:r>
              <a:rPr lang="en-GB" sz="4000" dirty="0"/>
              <a:t>contributions possible</a:t>
            </a:r>
            <a:br>
              <a:rPr lang="en-GB" sz="4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4000" dirty="0" smtClean="0"/>
              <a:t>- use </a:t>
            </a:r>
            <a:r>
              <a:rPr lang="en-GB" sz="4000" dirty="0"/>
              <a:t>talent of those who are good </a:t>
            </a:r>
            <a:r>
              <a:rPr lang="en-GB" sz="4000" dirty="0" smtClean="0"/>
              <a:t>at</a:t>
            </a:r>
          </a:p>
          <a:p>
            <a:pPr eaLnBrk="0" hangingPunct="0">
              <a:defRPr/>
            </a:pPr>
            <a:r>
              <a:rPr lang="en-GB" sz="4000" dirty="0" smtClean="0"/>
              <a:t>  improving </a:t>
            </a:r>
            <a:r>
              <a:rPr lang="en-GB" sz="4000" dirty="0"/>
              <a:t>existing research</a:t>
            </a:r>
            <a:br>
              <a:rPr lang="en-GB" sz="4000" dirty="0"/>
            </a:br>
            <a:endParaRPr lang="en-GB" sz="2000" dirty="0"/>
          </a:p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overview </a:t>
            </a:r>
            <a:r>
              <a:rPr lang="en-GB" sz="4000" dirty="0"/>
              <a:t>of </a:t>
            </a:r>
            <a:r>
              <a:rPr lang="en-GB" sz="4000" dirty="0" err="1"/>
              <a:t>replicability</a:t>
            </a:r>
            <a:r>
              <a:rPr lang="en-GB" sz="4000" dirty="0"/>
              <a:t> </a:t>
            </a:r>
            <a:r>
              <a:rPr lang="en-GB" sz="4000" dirty="0" smtClean="0"/>
              <a:t>in</a:t>
            </a:r>
          </a:p>
          <a:p>
            <a:pPr eaLnBrk="0" hangingPunct="0">
              <a:defRPr/>
            </a:pPr>
            <a:r>
              <a:rPr lang="en-GB" sz="4000" dirty="0" smtClean="0"/>
              <a:t>  economics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/>
          </a:bodyPr>
          <a:lstStyle/>
          <a:p>
            <a:r>
              <a:rPr lang="en-GB" b="1" dirty="0" smtClean="0"/>
              <a:t>U</a:t>
            </a:r>
            <a:r>
              <a:rPr lang="en-GB" b="1" dirty="0" smtClean="0"/>
              <a:t>sage of the </a:t>
            </a:r>
            <a:r>
              <a:rPr lang="en-GB" b="1" dirty="0" smtClean="0"/>
              <a:t>Wiki</a:t>
            </a:r>
            <a:r>
              <a:rPr lang="en-GB" b="1" dirty="0" smtClean="0">
                <a:solidFill>
                  <a:srgbClr val="92D050"/>
                </a:solidFill>
              </a:rPr>
              <a:t>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12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467544" y="1916832"/>
            <a:ext cx="81369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dirty="0"/>
              <a:t>So far more than </a:t>
            </a:r>
            <a:r>
              <a:rPr lang="en-US" sz="3200" dirty="0" smtClean="0"/>
              <a:t>940</a:t>
            </a:r>
            <a:r>
              <a:rPr lang="en-US" sz="3200" dirty="0" smtClean="0"/>
              <a:t>,000 </a:t>
            </a:r>
            <a:r>
              <a:rPr lang="en-US" sz="3200" dirty="0"/>
              <a:t>page </a:t>
            </a:r>
            <a:r>
              <a:rPr lang="en-US" sz="3200" dirty="0" smtClean="0"/>
              <a:t>views, </a:t>
            </a:r>
            <a:r>
              <a:rPr lang="en-GB" sz="3200" dirty="0" smtClean="0"/>
              <a:t>100 users</a:t>
            </a:r>
          </a:p>
          <a:p>
            <a:pPr eaLnBrk="0" hangingPunct="0">
              <a:defRPr/>
            </a:pPr>
            <a:endParaRPr lang="en-GB" sz="4000" dirty="0"/>
          </a:p>
          <a:p>
            <a:pPr eaLnBrk="0" hangingPunct="0">
              <a:buFontTx/>
              <a:buChar char="-"/>
              <a:defRPr/>
            </a:pPr>
            <a:r>
              <a:rPr lang="en-GB" sz="3200" dirty="0" smtClean="0"/>
              <a:t> </a:t>
            </a:r>
            <a:r>
              <a:rPr lang="en-GB" sz="3200" dirty="0" smtClean="0"/>
              <a:t>several blogs </a:t>
            </a:r>
            <a:r>
              <a:rPr lang="en-GB" sz="3200" dirty="0" smtClean="0"/>
              <a:t>reported</a:t>
            </a:r>
          </a:p>
          <a:p>
            <a:pPr eaLnBrk="0" hangingPunct="0">
              <a:defRPr/>
            </a:pPr>
            <a:endParaRPr lang="en-GB" sz="2400" dirty="0" smtClean="0"/>
          </a:p>
          <a:p>
            <a:pPr eaLnBrk="0" hangingPunct="0">
              <a:buFontTx/>
              <a:buChar char="-"/>
              <a:defRPr/>
            </a:pPr>
            <a:r>
              <a:rPr lang="en-GB" sz="2800" dirty="0" smtClean="0"/>
              <a:t> IDEAS/</a:t>
            </a:r>
            <a:r>
              <a:rPr lang="en-GB" sz="2800" dirty="0" err="1" smtClean="0"/>
              <a:t>RePEc</a:t>
            </a:r>
            <a:r>
              <a:rPr lang="en-GB" sz="2800" dirty="0" smtClean="0"/>
              <a:t> links back to </a:t>
            </a:r>
            <a:r>
              <a:rPr lang="en-GB" sz="2800" dirty="0" smtClean="0"/>
              <a:t>study pages that link there</a:t>
            </a:r>
          </a:p>
          <a:p>
            <a:pPr eaLnBrk="0" hangingPunct="0">
              <a:defRPr/>
            </a:pPr>
            <a:endParaRPr lang="en-GB" sz="2400" dirty="0" smtClean="0"/>
          </a:p>
          <a:p>
            <a:pPr eaLnBrk="0" hangingPunct="0">
              <a:buFontTx/>
              <a:buChar char="-"/>
              <a:defRPr/>
            </a:pPr>
            <a:r>
              <a:rPr lang="en-GB" sz="2800" dirty="0" smtClean="0"/>
              <a:t> listed among AEA useful resources </a:t>
            </a:r>
            <a:r>
              <a:rPr lang="en-GB" sz="2800" dirty="0" smtClean="0"/>
              <a:t>for economists</a:t>
            </a:r>
          </a:p>
          <a:p>
            <a:pPr eaLnBrk="0" hangingPunct="0">
              <a:buFontTx/>
              <a:buChar char="-"/>
              <a:defRPr/>
            </a:pPr>
            <a:endParaRPr lang="en-US" sz="2400" dirty="0" smtClean="0">
              <a:latin typeface="+mj-lt"/>
              <a:ea typeface="+mj-ea"/>
              <a:cs typeface="+mj-cs"/>
            </a:endParaRPr>
          </a:p>
          <a:p>
            <a:pPr eaLnBrk="0" hangingPunct="0">
              <a:buFontTx/>
              <a:buChar char="-"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 Young Scholars Initiative </a:t>
            </a:r>
            <a:r>
              <a:rPr lang="en-US" sz="2800" dirty="0" smtClean="0"/>
              <a:t>Replication</a:t>
            </a:r>
            <a:r>
              <a:rPr lang="en-GB" sz="2800" dirty="0" smtClean="0"/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Working Group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13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Grafik 5" descr="Vot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211" y="1268760"/>
            <a:ext cx="3405379" cy="3600400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4248472" cy="3816424"/>
          </a:xfrm>
        </p:spPr>
        <p:txBody>
          <a:bodyPr>
            <a:normAutofit/>
          </a:bodyPr>
          <a:lstStyle/>
          <a:p>
            <a:r>
              <a:rPr lang="en-GB" b="1" dirty="0" smtClean="0"/>
              <a:t>You can vote which studies should be replicated</a:t>
            </a:r>
            <a:br>
              <a:rPr lang="en-GB" b="1" dirty="0" smtClean="0"/>
            </a:b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51130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How to get more users</a:t>
            </a:r>
            <a:br>
              <a:rPr lang="en-GB" sz="4000" b="1" dirty="0" smtClean="0"/>
            </a:br>
            <a:r>
              <a:rPr lang="en-GB" sz="4000" b="1" dirty="0" smtClean="0"/>
              <a:t>for the Wiki?</a:t>
            </a:r>
            <a:endParaRPr lang="en-GB" sz="32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14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1043608" y="1962150"/>
            <a:ext cx="6984776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 anchor="ctr"/>
          <a:lstStyle/>
          <a:p>
            <a:pPr eaLnBrk="0" hangingPunct="0">
              <a:defRPr/>
            </a:pPr>
            <a:r>
              <a:rPr lang="en-US" sz="2800" b="1" u="sng" dirty="0" smtClean="0">
                <a:latin typeface="+mj-lt"/>
                <a:ea typeface="+mj-ea"/>
                <a:cs typeface="+mj-cs"/>
              </a:rPr>
              <a:t>More content:</a:t>
            </a:r>
          </a:p>
          <a:p>
            <a:pPr eaLnBrk="0" hangingPunct="0">
              <a:defRPr/>
            </a:pPr>
            <a:endParaRPr lang="en-US" sz="1600" u="sng" dirty="0">
              <a:latin typeface="+mj-lt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800" u="sng" dirty="0" smtClean="0">
                <a:latin typeface="+mj-lt"/>
                <a:ea typeface="+mj-ea"/>
                <a:cs typeface="+mj-cs"/>
              </a:rPr>
              <a:t>Expand the database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:</a:t>
            </a:r>
          </a:p>
          <a:p>
            <a:pPr eaLnBrk="0" hangingPunct="0">
              <a:defRPr/>
            </a:pPr>
            <a:r>
              <a:rPr lang="en-US" sz="2800" dirty="0"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 all major journals with archives</a:t>
            </a:r>
          </a:p>
          <a:p>
            <a:pPr eaLnBrk="0" hangingPunct="0">
              <a:defRPr/>
            </a:pPr>
            <a:r>
              <a:rPr lang="en-US" sz="1400" dirty="0" smtClean="0">
                <a:latin typeface="+mj-lt"/>
                <a:ea typeface="+mj-ea"/>
                <a:cs typeface="+mj-cs"/>
              </a:rPr>
              <a:t>    </a:t>
            </a:r>
            <a:endParaRPr lang="en-US" sz="2800" dirty="0" smtClean="0">
              <a:latin typeface="+mj-lt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   lab experiments / theoretical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studies…?</a:t>
            </a:r>
          </a:p>
          <a:p>
            <a:pPr eaLnBrk="0" hangingPunct="0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800" u="sng" dirty="0" smtClean="0"/>
              <a:t>Guidelines</a:t>
            </a:r>
            <a:r>
              <a:rPr lang="en-US" sz="2800" dirty="0" smtClean="0"/>
              <a:t> </a:t>
            </a:r>
            <a:r>
              <a:rPr lang="en-US" sz="2800" dirty="0"/>
              <a:t>how to</a:t>
            </a:r>
          </a:p>
          <a:p>
            <a:pPr eaLnBrk="0" hangingPunct="0">
              <a:defRPr/>
            </a:pPr>
            <a:r>
              <a:rPr lang="en-US" sz="2800" dirty="0"/>
              <a:t>   prepare replicable material</a:t>
            </a:r>
          </a:p>
          <a:p>
            <a:pPr eaLnBrk="0" hangingPunct="0">
              <a:defRPr/>
            </a:pPr>
            <a:r>
              <a:rPr lang="en-US" sz="2800" dirty="0"/>
              <a:t>   write replications</a:t>
            </a:r>
            <a:endParaRPr lang="de-DE" sz="2800" dirty="0"/>
          </a:p>
          <a:p>
            <a:pPr eaLnBrk="0" hangingPunct="0">
              <a:defRPr/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5220072" y="1962150"/>
            <a:ext cx="36004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 anchor="ctr"/>
          <a:lstStyle/>
          <a:p>
            <a:pPr eaLnBrk="0" hangingPunct="0">
              <a:defRPr/>
            </a:pP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981596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How to get more users</a:t>
            </a:r>
            <a:br>
              <a:rPr lang="en-GB" b="1" dirty="0" smtClean="0"/>
            </a:br>
            <a:r>
              <a:rPr lang="en-GB" b="1" dirty="0" smtClean="0"/>
              <a:t>for the Wiki</a:t>
            </a:r>
            <a:r>
              <a:rPr lang="en-GB" b="1" dirty="0"/>
              <a:t>?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15</a:t>
            </a:fld>
            <a:endParaRPr lang="de-DE" dirty="0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1763688" y="1962150"/>
            <a:ext cx="568863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 anchor="ctr"/>
          <a:lstStyle/>
          <a:p>
            <a:pPr eaLnBrk="0" hangingPunct="0">
              <a:defRPr/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5220072" y="1962150"/>
            <a:ext cx="36004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 anchor="ctr"/>
          <a:lstStyle/>
          <a:p>
            <a:pPr eaLnBrk="0" hangingPunct="0">
              <a:defRPr/>
            </a:pPr>
            <a:endParaRPr lang="de-DE" sz="2800" dirty="0"/>
          </a:p>
        </p:txBody>
      </p:sp>
      <p:sp>
        <p:nvSpPr>
          <p:cNvPr id="9" name="Rechteck 8"/>
          <p:cNvSpPr/>
          <p:nvPr/>
        </p:nvSpPr>
        <p:spPr>
          <a:xfrm>
            <a:off x="827584" y="2980109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improve </a:t>
            </a:r>
            <a:r>
              <a:rPr lang="en-GB" sz="3600" dirty="0" smtClean="0"/>
              <a:t>usability</a:t>
            </a:r>
            <a:endParaRPr lang="en-GB" sz="3600" dirty="0" smtClean="0"/>
          </a:p>
          <a:p>
            <a:endParaRPr lang="en-GB" sz="3600" dirty="0" smtClean="0"/>
          </a:p>
          <a:p>
            <a:r>
              <a:rPr lang="en-GB" sz="3600" dirty="0"/>
              <a:t>l</a:t>
            </a:r>
            <a:r>
              <a:rPr lang="en-GB" sz="3600" dirty="0" smtClean="0"/>
              <a:t>ift real name registration restriction?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How to get more users</a:t>
            </a:r>
            <a:br>
              <a:rPr lang="en-GB" b="1" dirty="0" smtClean="0"/>
            </a:br>
            <a:r>
              <a:rPr lang="en-GB" b="1" dirty="0" smtClean="0"/>
              <a:t>for the Wiki</a:t>
            </a:r>
            <a:r>
              <a:rPr lang="en-GB" b="1" dirty="0"/>
              <a:t>?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16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95536" y="1628800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4000" dirty="0" smtClean="0"/>
              <a:t>endorsements </a:t>
            </a:r>
            <a:r>
              <a:rPr lang="en-US" sz="4000" dirty="0"/>
              <a:t>of key players:</a:t>
            </a:r>
          </a:p>
          <a:p>
            <a:pPr eaLnBrk="0" hangingPunct="0">
              <a:defRPr/>
            </a:pPr>
            <a:r>
              <a:rPr lang="en-US" sz="4000" dirty="0"/>
              <a:t>   associations</a:t>
            </a:r>
          </a:p>
          <a:p>
            <a:pPr eaLnBrk="0" hangingPunct="0">
              <a:defRPr/>
            </a:pPr>
            <a:r>
              <a:rPr lang="en-US" sz="4000" dirty="0"/>
              <a:t>   influential economists</a:t>
            </a:r>
          </a:p>
          <a:p>
            <a:pPr eaLnBrk="0" hangingPunct="0">
              <a:defRPr/>
            </a:pPr>
            <a:endParaRPr lang="en-US" sz="4000" dirty="0"/>
          </a:p>
          <a:p>
            <a:pPr eaLnBrk="0" hangingPunct="0">
              <a:defRPr/>
            </a:pPr>
            <a:r>
              <a:rPr lang="en-US" sz="4000" dirty="0" smtClean="0"/>
              <a:t>join </a:t>
            </a:r>
            <a:r>
              <a:rPr lang="en-US" sz="4000" dirty="0"/>
              <a:t>with other </a:t>
            </a:r>
            <a:r>
              <a:rPr lang="en-US" sz="4000" dirty="0" smtClean="0"/>
              <a:t>projects?</a:t>
            </a:r>
            <a:endParaRPr lang="en-US" sz="4000" dirty="0"/>
          </a:p>
          <a:p>
            <a:pPr eaLnBrk="0" hangingPunct="0">
              <a:defRPr/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How to further improve transparency in economic research</a:t>
            </a: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17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95536" y="1628800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4000" dirty="0"/>
          </a:p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more comments, corrections,</a:t>
            </a:r>
          </a:p>
          <a:p>
            <a:pPr eaLnBrk="0" hangingPunct="0">
              <a:defRPr/>
            </a:pPr>
            <a:r>
              <a:rPr lang="en-GB" sz="4000" dirty="0" smtClean="0"/>
              <a:t>  retractions?</a:t>
            </a:r>
          </a:p>
          <a:p>
            <a:pPr eaLnBrk="0" hangingPunct="0">
              <a:buFontTx/>
              <a:buChar char="-"/>
              <a:defRPr/>
            </a:pPr>
            <a:endParaRPr lang="en-GB" sz="4000" dirty="0"/>
          </a:p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replication editors?</a:t>
            </a:r>
          </a:p>
          <a:p>
            <a:pPr eaLnBrk="0" hangingPunct="0">
              <a:buFontTx/>
              <a:buChar char="-"/>
              <a:defRPr/>
            </a:pP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511300"/>
          </a:xfrm>
        </p:spPr>
        <p:txBody>
          <a:bodyPr>
            <a:normAutofit/>
          </a:bodyPr>
          <a:lstStyle/>
          <a:p>
            <a:r>
              <a:rPr lang="en-GB" b="1" dirty="0" smtClean="0"/>
              <a:t>Conclusion and Outlook</a:t>
            </a: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18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611560" y="1556792"/>
            <a:ext cx="784887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smtClean="0"/>
              <a:t>common effort lowers individual costs</a:t>
            </a:r>
          </a:p>
          <a:p>
            <a:endParaRPr lang="en-US" sz="3200" dirty="0" smtClean="0"/>
          </a:p>
          <a:p>
            <a:r>
              <a:rPr lang="en-US" sz="3200" dirty="0" smtClean="0"/>
              <a:t>data </a:t>
            </a:r>
            <a:r>
              <a:rPr lang="en-US" sz="3200" dirty="0"/>
              <a:t>availability policies </a:t>
            </a:r>
            <a:r>
              <a:rPr lang="en-US" sz="3200" dirty="0" smtClean="0"/>
              <a:t>should be </a:t>
            </a:r>
            <a:r>
              <a:rPr lang="en-US" sz="3200" dirty="0" smtClean="0"/>
              <a:t>enforced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make them a </a:t>
            </a:r>
            <a:r>
              <a:rPr lang="en-US" sz="3200" dirty="0"/>
              <a:t>universal </a:t>
            </a:r>
            <a:r>
              <a:rPr lang="en-US" sz="3200" dirty="0" smtClean="0"/>
              <a:t>standard</a:t>
            </a:r>
            <a:endParaRPr lang="en-US" dirty="0"/>
          </a:p>
          <a:p>
            <a:endParaRPr lang="en-US" sz="3200" dirty="0"/>
          </a:p>
          <a:p>
            <a:r>
              <a:rPr lang="en-US" sz="3200" dirty="0" smtClean="0"/>
              <a:t>take away from journals to </a:t>
            </a:r>
            <a:r>
              <a:rPr lang="en-US" sz="3200" dirty="0" smtClean="0"/>
              <a:t>avoid</a:t>
            </a:r>
          </a:p>
          <a:p>
            <a:r>
              <a:rPr lang="en-US" sz="3200" dirty="0" smtClean="0"/>
              <a:t>conflicts </a:t>
            </a:r>
            <a:r>
              <a:rPr lang="en-US" sz="3200" dirty="0" smtClean="0"/>
              <a:t>of </a:t>
            </a:r>
            <a:r>
              <a:rPr lang="en-US" sz="3200" dirty="0" smtClean="0"/>
              <a:t>interest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056139" cy="3600871"/>
          </a:xfrm>
        </p:spPr>
        <p:txBody>
          <a:bodyPr>
            <a:normAutofit fontScale="90000"/>
          </a:bodyPr>
          <a:lstStyle/>
          <a:p>
            <a:pPr algn="just"/>
            <a:r>
              <a:rPr lang="en-GB" sz="4000" dirty="0" smtClean="0"/>
              <a:t>“Research that cannot be replicated is not science, and cannot be</a:t>
            </a:r>
            <a:br>
              <a:rPr lang="en-GB" sz="4000" dirty="0" smtClean="0"/>
            </a:br>
            <a:r>
              <a:rPr lang="en-GB" sz="4000" dirty="0" smtClean="0"/>
              <a:t>trusted either as part of the profession‘s accumulated body of</a:t>
            </a:r>
            <a:br>
              <a:rPr lang="en-GB" sz="4000" dirty="0" smtClean="0"/>
            </a:br>
            <a:r>
              <a:rPr lang="en-GB" sz="4000" dirty="0" smtClean="0"/>
              <a:t>knowledge or as a basis for policy.“ (McCullough/</a:t>
            </a:r>
            <a:r>
              <a:rPr lang="en-GB" sz="4000" dirty="0" err="1" smtClean="0"/>
              <a:t>Vinod</a:t>
            </a:r>
            <a:r>
              <a:rPr lang="en-GB" sz="4000" dirty="0" smtClean="0"/>
              <a:t> 2003)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369837-6418-43A7-9133-F8F233D9D1DD}" type="slidenum">
              <a:rPr lang="de-DE" smtClean="0">
                <a:cs typeface="Arial" pitchFamily="34" charset="0"/>
              </a:rPr>
              <a:pPr/>
              <a:t>2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ctrTitle"/>
          </p:nvPr>
        </p:nvSpPr>
        <p:spPr>
          <a:xfrm>
            <a:off x="539750" y="476672"/>
            <a:ext cx="7993063" cy="5832053"/>
          </a:xfrm>
        </p:spPr>
        <p:txBody>
          <a:bodyPr numCol="2">
            <a:normAutofit/>
          </a:bodyPr>
          <a:lstStyle/>
          <a:p>
            <a:pPr algn="l">
              <a:defRPr/>
            </a:pPr>
            <a:r>
              <a:rPr lang="en-GB" sz="2800" b="1" dirty="0" smtClean="0"/>
              <a:t>Lack of</a:t>
            </a:r>
            <a:br>
              <a:rPr lang="en-GB" sz="2800" b="1" dirty="0" smtClean="0"/>
            </a:br>
            <a:r>
              <a:rPr lang="en-GB" sz="1050" b="1" dirty="0" smtClean="0"/>
              <a:t/>
            </a:r>
            <a:br>
              <a:rPr lang="en-GB" sz="1050" b="1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- replicable material</a:t>
            </a:r>
            <a:r>
              <a:rPr lang="en-GB" sz="2800" dirty="0" smtClean="0">
                <a:solidFill>
                  <a:srgbClr val="FF0000"/>
                </a:solidFill>
              </a:rPr>
              <a:t/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/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>-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replications</a:t>
            </a:r>
            <a:br>
              <a:rPr lang="en-GB" sz="2800" b="1" dirty="0" smtClean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/>
            </a:r>
            <a:br>
              <a:rPr lang="en-GB" sz="2800" b="1" dirty="0" smtClean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/>
            </a:r>
            <a:br>
              <a:rPr lang="en-GB" sz="2800" b="1" dirty="0" smtClean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/>
            </a:r>
            <a:br>
              <a:rPr lang="en-GB" sz="2800" b="1" dirty="0" smtClean="0">
                <a:solidFill>
                  <a:srgbClr val="FF0000"/>
                </a:solidFill>
              </a:rPr>
            </a:br>
            <a:r>
              <a:rPr lang="en-GB" sz="2800" b="1" dirty="0"/>
              <a:t> Our suggestions:</a:t>
            </a:r>
            <a:br>
              <a:rPr lang="en-GB" sz="2800" b="1" dirty="0"/>
            </a:br>
            <a:r>
              <a:rPr lang="en-GB" sz="1050" b="1" dirty="0"/>
              <a:t/>
            </a:r>
            <a:br>
              <a:rPr lang="en-GB" sz="1050" b="1" dirty="0"/>
            </a:br>
            <a:r>
              <a:rPr lang="en-GB" sz="2800" b="1" dirty="0">
                <a:solidFill>
                  <a:srgbClr val="92D050"/>
                </a:solidFill>
              </a:rPr>
              <a:t>- work with students</a:t>
            </a:r>
            <a:br>
              <a:rPr lang="en-GB" sz="2800" b="1" dirty="0">
                <a:solidFill>
                  <a:srgbClr val="92D050"/>
                </a:solidFill>
              </a:rPr>
            </a:br>
            <a:r>
              <a:rPr lang="en-GB" sz="2800" b="1" dirty="0">
                <a:solidFill>
                  <a:srgbClr val="92D050"/>
                </a:solidFill>
              </a:rPr>
              <a:t/>
            </a:r>
            <a:br>
              <a:rPr lang="en-GB" sz="2800" b="1" dirty="0">
                <a:solidFill>
                  <a:srgbClr val="92D050"/>
                </a:solidFill>
              </a:rPr>
            </a:br>
            <a:r>
              <a:rPr lang="en-GB" sz="2800" b="1" dirty="0">
                <a:solidFill>
                  <a:srgbClr val="92D050"/>
                </a:solidFill>
              </a:rPr>
              <a:t>- wiki </a:t>
            </a:r>
            <a:r>
              <a:rPr lang="en-GB" sz="2800" b="1" dirty="0">
                <a:solidFill>
                  <a:srgbClr val="FF0000"/>
                </a:solidFill>
              </a:rPr>
              <a:t/>
            </a:r>
            <a:br>
              <a:rPr lang="en-GB" sz="2800" b="1" dirty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/>
            </a:r>
            <a:br>
              <a:rPr lang="en-GB" sz="2800" b="1" dirty="0" smtClean="0">
                <a:solidFill>
                  <a:srgbClr val="FF0000"/>
                </a:solidFill>
              </a:rPr>
            </a:br>
            <a:r>
              <a:rPr lang="en-GB" sz="2800" b="1" dirty="0" smtClean="0"/>
              <a:t>Incentives:</a:t>
            </a:r>
            <a:br>
              <a:rPr lang="en-GB" sz="2800" b="1" dirty="0" smtClean="0"/>
            </a:br>
            <a:r>
              <a:rPr lang="en-GB" sz="1050" b="1" dirty="0" smtClean="0">
                <a:solidFill>
                  <a:srgbClr val="FF0000"/>
                </a:solidFill>
              </a:rPr>
              <a:t/>
            </a:r>
            <a:br>
              <a:rPr lang="en-GB" sz="1050" b="1" dirty="0" smtClean="0">
                <a:solidFill>
                  <a:srgbClr val="FF0000"/>
                </a:solidFill>
              </a:rPr>
            </a:br>
            <a:r>
              <a:rPr lang="en-GB" sz="2800" b="1" dirty="0" smtClean="0"/>
              <a:t>- publications</a:t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>- avoid conflicts</a:t>
            </a:r>
            <a:endParaRPr lang="en-GB" sz="2800" dirty="0" smtClean="0">
              <a:solidFill>
                <a:srgbClr val="92D050"/>
              </a:solidFill>
            </a:endParaRPr>
          </a:p>
        </p:txBody>
      </p:sp>
      <p:sp>
        <p:nvSpPr>
          <p:cNvPr id="17411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291B0A-6BC6-4C19-A16E-48281E6EC1A7}" type="slidenum">
              <a:rPr lang="de-DE" smtClean="0">
                <a:cs typeface="Arial" pitchFamily="34" charset="0"/>
              </a:rPr>
              <a:pPr/>
              <a:t>3</a:t>
            </a:fld>
            <a:endParaRPr lang="de-DE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/>
          </a:bodyPr>
          <a:lstStyle/>
          <a:p>
            <a:r>
              <a:rPr lang="en-GB" b="1" dirty="0" smtClean="0"/>
              <a:t>Teaching cooperation</a:t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4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628775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403225" y="1781175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buFontTx/>
              <a:buChar char="-"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University of Toronto</a:t>
            </a:r>
          </a:p>
          <a:p>
            <a:pPr eaLnBrk="0" hangingPunct="0">
              <a:buFontTx/>
              <a:buChar char="-"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University of Bonn</a:t>
            </a:r>
          </a:p>
          <a:p>
            <a:pPr eaLnBrk="0" hangingPunct="0">
              <a:buFontTx/>
              <a:buChar char="-"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German universities Marburg,</a:t>
            </a:r>
          </a:p>
          <a:p>
            <a:pPr eaLnBrk="0" hangingPunct="0"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 Aachen,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Gießen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Göttingen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, Kassel &amp;</a:t>
            </a:r>
          </a:p>
          <a:p>
            <a:pPr eaLnBrk="0" hangingPunct="0"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 Siegen</a:t>
            </a:r>
          </a:p>
          <a:p>
            <a:pPr eaLnBrk="0" hangingPunct="0">
              <a:buFontTx/>
              <a:buChar char="-"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Graduate Institute, Geneva</a:t>
            </a:r>
          </a:p>
          <a:p>
            <a:pPr eaLnBrk="0" hangingPunct="0">
              <a:buFontTx/>
              <a:buChar char="-"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 Nanjing Agricultural University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Findings from the teaching experience</a:t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5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95536" y="1628800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usually not every result published can be obtained from available material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>- steps to go from raw data to those used for final analysis hardly ever available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Examples of why not all results can be replicated</a:t>
            </a:r>
            <a:br>
              <a:rPr lang="en-GB" b="1" dirty="0" smtClean="0"/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6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95536" y="1628800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deviations in number of observations</a:t>
            </a:r>
          </a:p>
          <a:p>
            <a:pPr eaLnBrk="0" hangingPunct="0">
              <a:buFontTx/>
              <a:buChar char="-"/>
              <a:defRPr/>
            </a:pPr>
            <a:r>
              <a:rPr lang="en-GB" sz="4000" dirty="0">
                <a:latin typeface="+mj-lt"/>
                <a:ea typeface="+mj-ea"/>
                <a:cs typeface="+mj-cs"/>
              </a:rPr>
              <a:t> </a:t>
            </a:r>
            <a:r>
              <a:rPr lang="en-GB" sz="4000" dirty="0" smtClean="0">
                <a:latin typeface="+mj-lt"/>
                <a:ea typeface="+mj-ea"/>
                <a:cs typeface="+mj-cs"/>
              </a:rPr>
              <a:t>missing variables</a:t>
            </a:r>
          </a:p>
          <a:p>
            <a:pPr eaLnBrk="0" hangingPunct="0">
              <a:buFontTx/>
              <a:buChar char="-"/>
              <a:defRPr/>
            </a:pPr>
            <a:r>
              <a:rPr lang="en-GB" sz="4000" dirty="0" smtClean="0">
                <a:latin typeface="+mj-lt"/>
                <a:ea typeface="+mj-ea"/>
                <a:cs typeface="+mj-cs"/>
              </a:rPr>
              <a:t> dataset unavailable in version used</a:t>
            </a:r>
          </a:p>
          <a:p>
            <a:pPr eaLnBrk="0" hangingPunct="0">
              <a:defRPr/>
            </a:pPr>
            <a:r>
              <a:rPr lang="en-GB" sz="4000" dirty="0" smtClean="0">
                <a:latin typeface="+mj-lt"/>
                <a:ea typeface="+mj-ea"/>
                <a:cs typeface="+mj-cs"/>
              </a:rPr>
              <a:t>  for publication </a:t>
            </a:r>
            <a:r>
              <a:rPr lang="en-GB" sz="4000" dirty="0" smtClean="0">
                <a:latin typeface="+mj-lt"/>
                <a:ea typeface="+mj-ea"/>
                <a:cs typeface="+mj-cs"/>
                <a:sym typeface="Wingdings" pitchFamily="2" charset="2"/>
              </a:rPr>
              <a:t> use DOI!</a:t>
            </a:r>
          </a:p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software </a:t>
            </a:r>
            <a:r>
              <a:rPr lang="en-GB" sz="4000" dirty="0"/>
              <a:t>extensions unavailable</a:t>
            </a:r>
          </a:p>
          <a:p>
            <a:pPr eaLnBrk="0" hangingPunct="0">
              <a:buFontTx/>
              <a:buChar char="-"/>
              <a:defRPr/>
            </a:pPr>
            <a:r>
              <a:rPr lang="en-GB" sz="4000" dirty="0" smtClean="0">
                <a:latin typeface="+mj-lt"/>
                <a:ea typeface="+mj-ea"/>
                <a:cs typeface="+mj-cs"/>
                <a:sym typeface="Wingdings" pitchFamily="2" charset="2"/>
              </a:rPr>
              <a:t> code is missing</a:t>
            </a:r>
          </a:p>
          <a:p>
            <a:pPr eaLnBrk="0" hangingPunct="0">
              <a:buFontTx/>
              <a:buChar char="-"/>
              <a:defRPr/>
            </a:pPr>
            <a:r>
              <a:rPr lang="en-GB" sz="4000" dirty="0"/>
              <a:t> insufficient </a:t>
            </a:r>
            <a:r>
              <a:rPr lang="en-GB" sz="4000" dirty="0" smtClean="0"/>
              <a:t>documentation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Approach for the </a:t>
            </a:r>
            <a:r>
              <a:rPr lang="en-GB" b="1" dirty="0" err="1" smtClean="0"/>
              <a:t>ReplicationWiki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http://replication.uni-goettingen.de </a:t>
            </a:r>
            <a:r>
              <a:rPr lang="en-GB" b="1" dirty="0" smtClean="0">
                <a:hlinkClick r:id="rId3"/>
              </a:rPr>
              <a:t/>
            </a:r>
            <a:br>
              <a:rPr lang="en-GB" b="1" dirty="0" smtClean="0">
                <a:hlinkClick r:id="rId3"/>
              </a:rPr>
            </a:br>
            <a:endParaRPr lang="en-GB" sz="36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7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95536" y="1628800"/>
            <a:ext cx="8345239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database for about 2,100 empirical studies, mainly from six journals with replication archives 2000-2013</a:t>
            </a:r>
          </a:p>
          <a:p>
            <a:pPr eaLnBrk="0" hangingPunct="0">
              <a:buFontTx/>
              <a:buChar char="-"/>
              <a:defRPr/>
            </a:pPr>
            <a:endParaRPr lang="en-GB" sz="4000" dirty="0"/>
          </a:p>
          <a:p>
            <a:pPr eaLnBrk="0" hangingPunct="0">
              <a:buFontTx/>
              <a:buChar char="-"/>
              <a:defRPr/>
            </a:pPr>
            <a:r>
              <a:rPr lang="en-GB" sz="4000" dirty="0" smtClean="0"/>
              <a:t> </a:t>
            </a:r>
            <a:r>
              <a:rPr lang="en-GB" sz="4000" dirty="0" smtClean="0"/>
              <a:t>280 </a:t>
            </a:r>
            <a:r>
              <a:rPr lang="en-GB" sz="4000" dirty="0" smtClean="0"/>
              <a:t>replications found in the literature</a:t>
            </a:r>
            <a:r>
              <a:rPr lang="en-GB" sz="4000" dirty="0"/>
              <a:t/>
            </a:r>
            <a:br>
              <a:rPr lang="en-GB" sz="4000" dirty="0"/>
            </a:b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8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2008"/>
            <a:ext cx="8768844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DB241-9F96-461F-B674-F1CC177753C6}" type="slidenum">
              <a:rPr lang="de-DE" smtClean="0">
                <a:cs typeface="Arial" pitchFamily="34" charset="0"/>
              </a:rPr>
              <a:pPr/>
              <a:t>9</a:t>
            </a:fld>
            <a:endParaRPr lang="de-DE" smtClean="0"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50825" y="1484784"/>
            <a:ext cx="86375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06412" y="1700808"/>
            <a:ext cx="817004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GB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8152" y="44624"/>
            <a:ext cx="6516216" cy="6724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Office PowerPoint</Application>
  <PresentationFormat>Bildschirmpräsentation (4:3)</PresentationFormat>
  <Paragraphs>155</Paragraphs>
  <Slides>18</Slides>
  <Notes>18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Larissa-Design</vt:lpstr>
      <vt:lpstr>ReplicationWiki</vt:lpstr>
      <vt:lpstr>“Research that cannot be replicated is not science, and cannot be trusted either as part of the profession‘s accumulated body of knowledge or as a basis for policy.“ (McCullough/Vinod 2003)</vt:lpstr>
      <vt:lpstr>Lack of  - replicable material  - replications     Our suggestions:  - work with students  - wiki   Incentives:  - publications  - avoid conflicts</vt:lpstr>
      <vt:lpstr>Teaching cooperation </vt:lpstr>
      <vt:lpstr>Findings from the teaching experience </vt:lpstr>
      <vt:lpstr>Examples of why not all results can be replicated </vt:lpstr>
      <vt:lpstr>Approach for the ReplicationWiki http://replication.uni-goettingen.de  </vt:lpstr>
      <vt:lpstr>Folie 8</vt:lpstr>
      <vt:lpstr>Folie 9</vt:lpstr>
      <vt:lpstr>What the Wiki can and what it cannot serve for </vt:lpstr>
      <vt:lpstr>Advantages of wiki  </vt:lpstr>
      <vt:lpstr>Usage of the Wiki  </vt:lpstr>
      <vt:lpstr>You can vote which studies should be replicated </vt:lpstr>
      <vt:lpstr>How to get more users for the Wiki?</vt:lpstr>
      <vt:lpstr>How to get more users for the Wiki? </vt:lpstr>
      <vt:lpstr>How to get more users for the Wiki? </vt:lpstr>
      <vt:lpstr>How to further improve transparency in economic research</vt:lpstr>
      <vt:lpstr>Conclusion and Outlook</vt:lpstr>
    </vt:vector>
  </TitlesOfParts>
  <Company>Universität Göttingen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ReplicationWiki</dc:title>
  <dc:creator>janhh</dc:creator>
  <cp:lastModifiedBy>janhh</cp:lastModifiedBy>
  <cp:revision>21</cp:revision>
  <dcterms:created xsi:type="dcterms:W3CDTF">2014-12-09T12:25:55Z</dcterms:created>
  <dcterms:modified xsi:type="dcterms:W3CDTF">2016-01-01T02:37:15Z</dcterms:modified>
</cp:coreProperties>
</file>