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ppt/slideLayouts/slideLayout4.xml" ContentType="application/vnd.openxmlformats-officedocument.presentationml.slideLayout+xml"/>
  <Override PartName="/ppt/theme/theme4.xml" ContentType="application/vnd.openxmlformats-officedocument.theme+xml"/>
  <Override PartName="/ppt/slideLayouts/slideLayout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72" r:id="rId1"/>
    <p:sldMasterId id="2147483678" r:id="rId2"/>
    <p:sldMasterId id="2147483650" r:id="rId3"/>
    <p:sldMasterId id="2147483676" r:id="rId4"/>
    <p:sldMasterId id="2147483680" r:id="rId5"/>
  </p:sldMasterIdLst>
  <p:notesMasterIdLst>
    <p:notesMasterId r:id="rId33"/>
  </p:notesMasterIdLst>
  <p:sldIdLst>
    <p:sldId id="320" r:id="rId6"/>
    <p:sldId id="375" r:id="rId7"/>
    <p:sldId id="326" r:id="rId8"/>
    <p:sldId id="400" r:id="rId9"/>
    <p:sldId id="378" r:id="rId10"/>
    <p:sldId id="379" r:id="rId11"/>
    <p:sldId id="401" r:id="rId12"/>
    <p:sldId id="402" r:id="rId13"/>
    <p:sldId id="403" r:id="rId14"/>
    <p:sldId id="404" r:id="rId15"/>
    <p:sldId id="405" r:id="rId16"/>
    <p:sldId id="384" r:id="rId17"/>
    <p:sldId id="388" r:id="rId18"/>
    <p:sldId id="390" r:id="rId19"/>
    <p:sldId id="406" r:id="rId20"/>
    <p:sldId id="393" r:id="rId21"/>
    <p:sldId id="408" r:id="rId22"/>
    <p:sldId id="399" r:id="rId23"/>
    <p:sldId id="409" r:id="rId24"/>
    <p:sldId id="411" r:id="rId25"/>
    <p:sldId id="360" r:id="rId26"/>
    <p:sldId id="412" r:id="rId27"/>
    <p:sldId id="373" r:id="rId28"/>
    <p:sldId id="341" r:id="rId29"/>
    <p:sldId id="413" r:id="rId30"/>
    <p:sldId id="397" r:id="rId31"/>
    <p:sldId id="260" r:id="rId32"/>
  </p:sldIdLst>
  <p:sldSz cx="9144000" cy="6858000" type="screen4x3"/>
  <p:notesSz cx="6797675" cy="9928225"/>
  <p:defaultTextStyle>
    <a:defPPr>
      <a:defRPr lang="es-ES_tradnl"/>
    </a:defPPr>
    <a:lvl1pPr algn="l" rtl="0" fontAlgn="base">
      <a:spcBef>
        <a:spcPct val="0"/>
      </a:spcBef>
      <a:spcAft>
        <a:spcPct val="0"/>
      </a:spcAft>
      <a:defRPr sz="2000" b="1" kern="1200">
        <a:solidFill>
          <a:schemeClr val="tx1"/>
        </a:solidFill>
        <a:latin typeface="BdE Neue Helvetica 55 Roman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sz="2000" b="1" kern="1200">
        <a:solidFill>
          <a:schemeClr val="tx1"/>
        </a:solidFill>
        <a:latin typeface="BdE Neue Helvetica 55 Roman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sz="2000" b="1" kern="1200">
        <a:solidFill>
          <a:schemeClr val="tx1"/>
        </a:solidFill>
        <a:latin typeface="BdE Neue Helvetica 55 Roman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sz="2000" b="1" kern="1200">
        <a:solidFill>
          <a:schemeClr val="tx1"/>
        </a:solidFill>
        <a:latin typeface="BdE Neue Helvetica 55 Roman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sz="2000" b="1" kern="1200">
        <a:solidFill>
          <a:schemeClr val="tx1"/>
        </a:solidFill>
        <a:latin typeface="BdE Neue Helvetica 55 Roman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sz="2000" b="1" kern="1200">
        <a:solidFill>
          <a:schemeClr val="tx1"/>
        </a:solidFill>
        <a:latin typeface="BdE Neue Helvetica 55 Roman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sz="2000" b="1" kern="1200">
        <a:solidFill>
          <a:schemeClr val="tx1"/>
        </a:solidFill>
        <a:latin typeface="BdE Neue Helvetica 55 Roman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sz="2000" b="1" kern="1200">
        <a:solidFill>
          <a:schemeClr val="tx1"/>
        </a:solidFill>
        <a:latin typeface="BdE Neue Helvetica 55 Roman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sz="2000" b="1" kern="1200">
        <a:solidFill>
          <a:schemeClr val="tx1"/>
        </a:solidFill>
        <a:latin typeface="BdE Neue Helvetica 55 Roman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333"/>
    <a:srgbClr val="B35C48"/>
    <a:srgbClr val="DEDEDE"/>
    <a:srgbClr val="E1E1E1"/>
    <a:srgbClr val="D9D9D9"/>
    <a:srgbClr val="C0C0C0"/>
    <a:srgbClr val="669966"/>
    <a:srgbClr val="6666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Estilo medio 2 - Énfasis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35758FB7-9AC5-4552-8A53-C91805E547FA}" styleName="Estilo temático 1 - Énfasis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73A0DAA-6AF3-43AB-8588-CEC1D06C72B9}" styleName="Estilo me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FD0F851-EC5A-4D38-B0AD-8093EC10F338}" styleName="Estilo claro 1 - Acento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91" autoAdjust="0"/>
    <p:restoredTop sz="86437" autoAdjust="0"/>
  </p:normalViewPr>
  <p:slideViewPr>
    <p:cSldViewPr snapToGrid="0">
      <p:cViewPr varScale="1">
        <p:scale>
          <a:sx n="77" d="100"/>
          <a:sy n="77" d="100"/>
        </p:scale>
        <p:origin x="1061" y="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34" Type="http://schemas.openxmlformats.org/officeDocument/2006/relationships/presProps" Target="pres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631" tIns="45817" rIns="91631" bIns="45817" numCol="1" anchor="t" anchorCtr="0" compatLnSpc="1">
            <a:prstTxWarp prst="textNoShape">
              <a:avLst/>
            </a:prstTxWarp>
          </a:bodyPr>
          <a:lstStyle>
            <a:lvl1pPr defTabSz="916629">
              <a:defRPr sz="1200" b="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631" tIns="45817" rIns="91631" bIns="45817" numCol="1" anchor="t" anchorCtr="0" compatLnSpc="1">
            <a:prstTxWarp prst="textNoShape">
              <a:avLst/>
            </a:prstTxWarp>
          </a:bodyPr>
          <a:lstStyle>
            <a:lvl1pPr algn="r" defTabSz="916629">
              <a:defRPr sz="1200" b="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368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5988" y="744538"/>
            <a:ext cx="4965700" cy="37242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994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6463"/>
            <a:ext cx="5438775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631" tIns="45817" rIns="91631" bIns="4581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_tradnl" noProof="0" smtClean="0"/>
              <a:t>Haga clic para modificar el estilo de texto del patrón</a:t>
            </a:r>
          </a:p>
          <a:p>
            <a:pPr lvl="1"/>
            <a:r>
              <a:rPr lang="es-ES_tradnl" noProof="0" smtClean="0"/>
              <a:t>Segundo nivel</a:t>
            </a:r>
          </a:p>
          <a:p>
            <a:pPr lvl="2"/>
            <a:r>
              <a:rPr lang="es-ES_tradnl" noProof="0" smtClean="0"/>
              <a:t>Tercer nivel</a:t>
            </a:r>
          </a:p>
          <a:p>
            <a:pPr lvl="3"/>
            <a:r>
              <a:rPr lang="es-ES_tradnl" noProof="0" smtClean="0"/>
              <a:t>Cuarto nivel</a:t>
            </a:r>
          </a:p>
          <a:p>
            <a:pPr lvl="4"/>
            <a:r>
              <a:rPr lang="es-ES_tradnl" noProof="0" smtClean="0"/>
              <a:t>Quinto nivel</a:t>
            </a:r>
          </a:p>
        </p:txBody>
      </p:sp>
      <p:sp>
        <p:nvSpPr>
          <p:cNvPr id="3994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31338"/>
            <a:ext cx="29464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631" tIns="45817" rIns="91631" bIns="45817" numCol="1" anchor="b" anchorCtr="0" compatLnSpc="1">
            <a:prstTxWarp prst="textNoShape">
              <a:avLst/>
            </a:prstTxWarp>
          </a:bodyPr>
          <a:lstStyle>
            <a:lvl1pPr defTabSz="916629">
              <a:defRPr sz="1200" b="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3994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31338"/>
            <a:ext cx="29464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631" tIns="45817" rIns="91631" bIns="45817" numCol="1" anchor="b" anchorCtr="0" compatLnSpc="1">
            <a:prstTxWarp prst="textNoShape">
              <a:avLst/>
            </a:prstTxWarp>
          </a:bodyPr>
          <a:lstStyle>
            <a:lvl1pPr algn="r" defTabSz="916629">
              <a:defRPr sz="1200" b="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B11BF5E0-66B4-415D-873B-BB065A124192}" type="slidenum">
              <a:rPr lang="es-ES_tradnl"/>
              <a:pPr>
                <a:defRPr/>
              </a:pPr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44584425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0" defTabSz="0">
              <a:lnSpc>
                <a:spcPts val="2100"/>
              </a:lnSpc>
              <a:spcBef>
                <a:spcPts val="0"/>
              </a:spcBef>
              <a:spcAft>
                <a:spcPts val="0"/>
              </a:spcAft>
              <a:defRPr b="0" i="0" baseline="0">
                <a:effectLst/>
                <a:latin typeface="BdE Neue Helvetica 55 Roman" pitchFamily="34" charset="0"/>
              </a:defRPr>
            </a:lvl1pPr>
            <a:lvl2pPr marL="360000" indent="-266700">
              <a:spcAft>
                <a:spcPts val="0"/>
              </a:spcAft>
              <a:tabLst/>
              <a:defRPr lang="es-ES" sz="16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dE Neue Helvetica 55 Roman" pitchFamily="34" charset="0"/>
              </a:defRPr>
            </a:lvl2pPr>
            <a:lvl3pPr>
              <a:spcAft>
                <a:spcPts val="0"/>
              </a:spcAft>
              <a:defRPr sz="1600" baseline="0"/>
            </a:lvl3pPr>
            <a:lvl4pPr>
              <a:defRPr sz="1600" baseline="0"/>
            </a:lvl4pPr>
            <a:lvl5pPr>
              <a:defRPr sz="1600" baseline="0"/>
            </a:lvl5pPr>
          </a:lstStyle>
          <a:p>
            <a:pPr lvl="0"/>
            <a:r>
              <a:rPr lang="es-ES" dirty="0" smtClean="0"/>
              <a:t>Haga clic para modificar el estilo de texto del patrón</a:t>
            </a:r>
          </a:p>
          <a:p>
            <a:pPr lvl="1"/>
            <a:r>
              <a:rPr lang="es-ES" dirty="0" smtClean="0"/>
              <a:t>Segundo nivel</a:t>
            </a:r>
          </a:p>
          <a:p>
            <a:pPr lvl="2"/>
            <a:r>
              <a:rPr lang="es-ES" dirty="0" smtClean="0"/>
              <a:t>Tercer nivel</a:t>
            </a:r>
          </a:p>
          <a:p>
            <a:pPr lvl="3"/>
            <a:r>
              <a:rPr lang="es-ES" dirty="0" smtClean="0"/>
              <a:t>Cuarto nivel</a:t>
            </a:r>
          </a:p>
          <a:p>
            <a:pPr lvl="4"/>
            <a:r>
              <a:rPr lang="es-ES" dirty="0" smtClean="0"/>
              <a:t>Quinto nivel</a:t>
            </a:r>
            <a:endParaRPr lang="es-ES_tradnl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99B768-B2E9-4B6D-925A-CD184DCA9B62}" type="slidenum">
              <a:rPr lang="es-ES_tradnl"/>
              <a:pPr>
                <a:defRPr/>
              </a:pPr>
              <a:t>‹Nº›</a:t>
            </a:fld>
            <a:endParaRPr lang="es-ES_tradnl" dirty="0"/>
          </a:p>
        </p:txBody>
      </p:sp>
      <p:sp>
        <p:nvSpPr>
          <p:cNvPr id="5" name="Títu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ext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Haga clic para modificar el estilo de título del patrón</a:t>
            </a:r>
            <a:endParaRPr lang="es-ES_tradnl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0" defTabSz="0">
              <a:lnSpc>
                <a:spcPts val="2100"/>
              </a:lnSpc>
              <a:spcBef>
                <a:spcPts val="0"/>
              </a:spcBef>
              <a:spcAft>
                <a:spcPts val="0"/>
              </a:spcAft>
              <a:defRPr b="0" i="0" baseline="0">
                <a:effectLst/>
                <a:latin typeface="BdE Neue Helvetica 55 Roman" pitchFamily="34" charset="0"/>
              </a:defRPr>
            </a:lvl1pPr>
            <a:lvl2pPr marL="360000" indent="-266700">
              <a:spcAft>
                <a:spcPts val="0"/>
              </a:spcAft>
              <a:tabLst/>
              <a:defRPr lang="es-ES" sz="165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BdE Neue Helvetica 55 Roman" pitchFamily="34" charset="0"/>
              </a:defRPr>
            </a:lvl2pPr>
            <a:lvl3pPr>
              <a:spcAft>
                <a:spcPts val="0"/>
              </a:spcAft>
              <a:defRPr sz="1600" baseline="0"/>
            </a:lvl3pPr>
            <a:lvl4pPr>
              <a:defRPr sz="1600" baseline="0"/>
            </a:lvl4pPr>
            <a:lvl5pPr>
              <a:defRPr sz="1600" baseline="0"/>
            </a:lvl5pPr>
          </a:lstStyle>
          <a:p>
            <a:pPr lvl="0"/>
            <a:r>
              <a:rPr lang="es-ES" dirty="0" smtClean="0"/>
              <a:t>Haga clic para modificar el estilo de texto del patrón</a:t>
            </a:r>
          </a:p>
          <a:p>
            <a:pPr lvl="1"/>
            <a:r>
              <a:rPr lang="es-ES" dirty="0" smtClean="0"/>
              <a:t>Segundo nivel</a:t>
            </a:r>
          </a:p>
          <a:p>
            <a:pPr lvl="2"/>
            <a:r>
              <a:rPr lang="es-ES" dirty="0" smtClean="0"/>
              <a:t>Tercer nivel</a:t>
            </a:r>
          </a:p>
          <a:p>
            <a:pPr lvl="3"/>
            <a:r>
              <a:rPr lang="es-ES" dirty="0" smtClean="0"/>
              <a:t>Cuarto nivel</a:t>
            </a:r>
          </a:p>
          <a:p>
            <a:pPr lvl="4"/>
            <a:r>
              <a:rPr lang="es-ES" dirty="0" smtClean="0"/>
              <a:t>Quinto nivel</a:t>
            </a:r>
            <a:endParaRPr lang="es-ES_tradnl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C38602-6389-412E-98D1-84761C49E5CF}" type="slidenum">
              <a:rPr lang="es-ES_tradnl"/>
              <a:pPr>
                <a:defRPr/>
              </a:pPr>
              <a:t>‹Nº›</a:t>
            </a:fld>
            <a:endParaRPr lang="es-ES_tradn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jpe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jpe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12"/>
          <p:cNvSpPr txBox="1">
            <a:spLocks noChangeArrowheads="1"/>
          </p:cNvSpPr>
          <p:nvPr/>
        </p:nvSpPr>
        <p:spPr bwMode="auto">
          <a:xfrm>
            <a:off x="323850" y="6172200"/>
            <a:ext cx="48768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  <a:defRPr/>
            </a:pPr>
            <a:r>
              <a:rPr lang="es-ES_tradnl" sz="1200" b="0" dirty="0">
                <a:cs typeface="+mn-cs"/>
              </a:rPr>
              <a:t>GESTIÓN Y DIFUSIÓN DE LA INFORMACIÓN</a:t>
            </a:r>
          </a:p>
        </p:txBody>
      </p:sp>
      <p:sp>
        <p:nvSpPr>
          <p:cNvPr id="9" name="Text Box 14"/>
          <p:cNvSpPr txBox="1">
            <a:spLocks noChangeArrowheads="1"/>
          </p:cNvSpPr>
          <p:nvPr/>
        </p:nvSpPr>
        <p:spPr bwMode="auto">
          <a:xfrm>
            <a:off x="314325" y="1851025"/>
            <a:ext cx="6740525" cy="1030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lnSpc>
                <a:spcPts val="2500"/>
              </a:lnSpc>
              <a:spcBef>
                <a:spcPct val="50000"/>
              </a:spcBef>
              <a:defRPr/>
            </a:pPr>
            <a:r>
              <a:rPr lang="es-ES_tradnl" dirty="0">
                <a:solidFill>
                  <a:srgbClr val="B35C48"/>
                </a:solidFill>
                <a:cs typeface="+mn-cs"/>
              </a:rPr>
              <a:t>DIRECTRICES PARA ELABORACIÓN </a:t>
            </a:r>
            <a:br>
              <a:rPr lang="es-ES_tradnl" dirty="0">
                <a:solidFill>
                  <a:srgbClr val="B35C48"/>
                </a:solidFill>
                <a:cs typeface="+mn-cs"/>
              </a:rPr>
            </a:br>
            <a:r>
              <a:rPr lang="es-ES_tradnl" dirty="0">
                <a:solidFill>
                  <a:srgbClr val="B35C48"/>
                </a:solidFill>
                <a:cs typeface="+mn-cs"/>
              </a:rPr>
              <a:t>DE PRESENTACIONES POWERPOINT </a:t>
            </a:r>
            <a:br>
              <a:rPr lang="es-ES_tradnl" dirty="0">
                <a:solidFill>
                  <a:srgbClr val="B35C48"/>
                </a:solidFill>
                <a:cs typeface="+mn-cs"/>
              </a:rPr>
            </a:br>
            <a:r>
              <a:rPr lang="es-ES_tradnl" dirty="0">
                <a:solidFill>
                  <a:srgbClr val="B35C48"/>
                </a:solidFill>
                <a:cs typeface="+mn-cs"/>
              </a:rPr>
              <a:t>EN EL SERVICIO DE ESTUDIOS</a:t>
            </a:r>
            <a:endParaRPr lang="es-ES_tradnl" sz="1400" dirty="0">
              <a:solidFill>
                <a:srgbClr val="B94105"/>
              </a:solidFill>
              <a:cs typeface="+mn-cs"/>
            </a:endParaRPr>
          </a:p>
        </p:txBody>
      </p:sp>
      <p:pic>
        <p:nvPicPr>
          <p:cNvPr id="1028" name="Picture 2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588" y="0"/>
            <a:ext cx="9145588" cy="63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12"/>
          <p:cNvSpPr txBox="1">
            <a:spLocks noChangeArrowheads="1"/>
          </p:cNvSpPr>
          <p:nvPr/>
        </p:nvSpPr>
        <p:spPr bwMode="auto">
          <a:xfrm>
            <a:off x="323850" y="6172200"/>
            <a:ext cx="48768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  <a:defRPr/>
            </a:pPr>
            <a:r>
              <a:rPr lang="es-ES_tradnl" sz="1200" b="0" dirty="0">
                <a:cs typeface="+mn-cs"/>
              </a:rPr>
              <a:t>GESTIÓN Y DIFUSIÓN DE LA INFORMACIÓN</a:t>
            </a:r>
          </a:p>
        </p:txBody>
      </p:sp>
      <p:sp>
        <p:nvSpPr>
          <p:cNvPr id="9" name="Text Box 14"/>
          <p:cNvSpPr txBox="1">
            <a:spLocks noChangeArrowheads="1"/>
          </p:cNvSpPr>
          <p:nvPr/>
        </p:nvSpPr>
        <p:spPr bwMode="auto">
          <a:xfrm>
            <a:off x="314325" y="1851025"/>
            <a:ext cx="6740525" cy="330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lnSpc>
                <a:spcPts val="2500"/>
              </a:lnSpc>
              <a:spcBef>
                <a:spcPct val="50000"/>
              </a:spcBef>
              <a:defRPr/>
            </a:pPr>
            <a:r>
              <a:rPr lang="es-ES_tradnl" dirty="0">
                <a:solidFill>
                  <a:srgbClr val="B35C48"/>
                </a:solidFill>
                <a:cs typeface="+mn-cs"/>
              </a:rPr>
              <a:t>DIRECTRICES PARA ELABORACIÓN </a:t>
            </a:r>
            <a:br>
              <a:rPr lang="es-ES_tradnl" dirty="0">
                <a:solidFill>
                  <a:srgbClr val="B35C48"/>
                </a:solidFill>
                <a:cs typeface="+mn-cs"/>
              </a:rPr>
            </a:br>
            <a:r>
              <a:rPr lang="es-ES_tradnl" dirty="0">
                <a:solidFill>
                  <a:srgbClr val="B35C48"/>
                </a:solidFill>
                <a:cs typeface="+mn-cs"/>
              </a:rPr>
              <a:t>DE PRESENTACIONES POWERPOINT </a:t>
            </a:r>
            <a:br>
              <a:rPr lang="es-ES_tradnl" dirty="0">
                <a:solidFill>
                  <a:srgbClr val="B35C48"/>
                </a:solidFill>
                <a:cs typeface="+mn-cs"/>
              </a:rPr>
            </a:br>
            <a:r>
              <a:rPr lang="es-ES_tradnl" dirty="0">
                <a:solidFill>
                  <a:srgbClr val="B35C48"/>
                </a:solidFill>
                <a:cs typeface="+mn-cs"/>
              </a:rPr>
              <a:t>EN EL SERVICIO DE ESTUDIOS</a:t>
            </a:r>
            <a:endParaRPr lang="es-ES_tradnl" sz="1400" dirty="0">
              <a:solidFill>
                <a:srgbClr val="B94105"/>
              </a:solidFill>
              <a:cs typeface="+mn-cs"/>
            </a:endParaRPr>
          </a:p>
          <a:p>
            <a:pPr eaLnBrk="0" hangingPunct="0">
              <a:lnSpc>
                <a:spcPts val="2500"/>
              </a:lnSpc>
              <a:spcBef>
                <a:spcPct val="50000"/>
              </a:spcBef>
              <a:defRPr/>
            </a:pPr>
            <a:r>
              <a:rPr lang="es-ES_tradnl" sz="1400" dirty="0">
                <a:cs typeface="+mn-cs"/>
              </a:rPr>
              <a:t>José Luis Malo de Molina</a:t>
            </a:r>
          </a:p>
          <a:p>
            <a:pPr eaLnBrk="0" hangingPunct="0">
              <a:lnSpc>
                <a:spcPts val="600"/>
              </a:lnSpc>
              <a:spcBef>
                <a:spcPct val="50000"/>
              </a:spcBef>
              <a:defRPr/>
            </a:pPr>
            <a:r>
              <a:rPr lang="es-ES_tradnl" sz="1400" b="0" dirty="0">
                <a:cs typeface="+mn-cs"/>
              </a:rPr>
              <a:t>Director General</a:t>
            </a:r>
          </a:p>
          <a:p>
            <a:pPr eaLnBrk="0" hangingPunct="0">
              <a:lnSpc>
                <a:spcPts val="600"/>
              </a:lnSpc>
              <a:spcBef>
                <a:spcPct val="50000"/>
              </a:spcBef>
              <a:defRPr/>
            </a:pPr>
            <a:endParaRPr lang="es-ES_tradnl" sz="1400" b="0" dirty="0">
              <a:cs typeface="+mn-cs"/>
            </a:endParaRPr>
          </a:p>
          <a:p>
            <a:pPr eaLnBrk="0" hangingPunct="0">
              <a:lnSpc>
                <a:spcPts val="600"/>
              </a:lnSpc>
              <a:spcBef>
                <a:spcPct val="50000"/>
              </a:spcBef>
              <a:defRPr/>
            </a:pPr>
            <a:endParaRPr lang="es-ES_tradnl" sz="1400" b="0" dirty="0">
              <a:cs typeface="+mn-cs"/>
            </a:endParaRPr>
          </a:p>
          <a:p>
            <a:pPr eaLnBrk="0" hangingPunct="0">
              <a:lnSpc>
                <a:spcPts val="600"/>
              </a:lnSpc>
              <a:spcBef>
                <a:spcPct val="50000"/>
              </a:spcBef>
              <a:defRPr/>
            </a:pPr>
            <a:endParaRPr lang="es-ES_tradnl" sz="1400" b="0" dirty="0">
              <a:cs typeface="+mn-cs"/>
            </a:endParaRPr>
          </a:p>
          <a:p>
            <a:pPr eaLnBrk="0" hangingPunct="0">
              <a:lnSpc>
                <a:spcPts val="600"/>
              </a:lnSpc>
              <a:spcBef>
                <a:spcPct val="50000"/>
              </a:spcBef>
              <a:defRPr/>
            </a:pPr>
            <a:endParaRPr lang="es-ES_tradnl" sz="1400" b="0" dirty="0">
              <a:cs typeface="+mn-cs"/>
            </a:endParaRPr>
          </a:p>
          <a:p>
            <a:pPr eaLnBrk="0" hangingPunct="0">
              <a:spcBef>
                <a:spcPct val="50000"/>
              </a:spcBef>
              <a:spcAft>
                <a:spcPct val="40000"/>
              </a:spcAft>
              <a:defRPr/>
            </a:pPr>
            <a:r>
              <a:rPr lang="es-ES_tradnl" sz="1200" b="0" dirty="0">
                <a:cs typeface="+mn-cs"/>
              </a:rPr>
              <a:t>JORNADA DE DEBATE (BME/FEF)</a:t>
            </a:r>
          </a:p>
          <a:p>
            <a:pPr eaLnBrk="0" hangingPunct="0">
              <a:lnSpc>
                <a:spcPct val="70000"/>
              </a:lnSpc>
              <a:spcBef>
                <a:spcPct val="50000"/>
              </a:spcBef>
              <a:defRPr/>
            </a:pPr>
            <a:r>
              <a:rPr lang="es-ES_tradnl" sz="1000" b="0" dirty="0">
                <a:cs typeface="+mn-cs"/>
              </a:rPr>
              <a:t>Palacio de la Bolsa de Madrid</a:t>
            </a:r>
          </a:p>
          <a:p>
            <a:pPr eaLnBrk="0" hangingPunct="0">
              <a:lnSpc>
                <a:spcPct val="70000"/>
              </a:lnSpc>
              <a:spcBef>
                <a:spcPct val="50000"/>
              </a:spcBef>
              <a:defRPr/>
            </a:pPr>
            <a:r>
              <a:rPr lang="es-ES_tradnl" sz="1000" b="0" dirty="0">
                <a:cs typeface="+mn-cs"/>
              </a:rPr>
              <a:t>10 de octubre de 2012</a:t>
            </a:r>
          </a:p>
          <a:p>
            <a:pPr eaLnBrk="0" hangingPunct="0">
              <a:lnSpc>
                <a:spcPts val="600"/>
              </a:lnSpc>
              <a:spcBef>
                <a:spcPct val="50000"/>
              </a:spcBef>
              <a:defRPr/>
            </a:pPr>
            <a:endParaRPr lang="es-ES_tradnl" sz="1400" b="0" dirty="0">
              <a:cs typeface="+mn-cs"/>
            </a:endParaRPr>
          </a:p>
        </p:txBody>
      </p:sp>
      <p:pic>
        <p:nvPicPr>
          <p:cNvPr id="2052" name="Picture 2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588" y="0"/>
            <a:ext cx="9145588" cy="63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10" name="Text Box 10"/>
          <p:cNvSpPr txBox="1">
            <a:spLocks noChangeArrowheads="1"/>
          </p:cNvSpPr>
          <p:nvPr/>
        </p:nvSpPr>
        <p:spPr bwMode="auto">
          <a:xfrm>
            <a:off x="357188" y="6278563"/>
            <a:ext cx="487680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  <a:defRPr/>
            </a:pPr>
            <a:r>
              <a:rPr lang="es-ES_tradnl" sz="1200" b="0" dirty="0" smtClean="0">
                <a:solidFill>
                  <a:srgbClr val="858585"/>
                </a:solidFill>
                <a:cs typeface="+mn-cs"/>
              </a:rPr>
              <a:t>DG ECONOMICS</a:t>
            </a:r>
            <a:r>
              <a:rPr lang="es-ES_tradnl" sz="1200" b="0" baseline="0" dirty="0" smtClean="0">
                <a:solidFill>
                  <a:srgbClr val="858585"/>
                </a:solidFill>
                <a:cs typeface="+mn-cs"/>
              </a:rPr>
              <a:t> AND STATISTICS</a:t>
            </a:r>
            <a:endParaRPr lang="es-ES_tradnl" sz="1200" b="0" dirty="0">
              <a:cs typeface="+mn-cs"/>
            </a:endParaRPr>
          </a:p>
        </p:txBody>
      </p:sp>
      <p:pic>
        <p:nvPicPr>
          <p:cNvPr id="3075" name="Picture 2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48400" y="0"/>
            <a:ext cx="2895600" cy="639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6" name="Picture 32" descr="LOGO_1_Gris_30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5613" y="5487988"/>
            <a:ext cx="1997075" cy="439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35" name="Text Box 35"/>
          <p:cNvSpPr txBox="1">
            <a:spLocks noChangeArrowheads="1"/>
          </p:cNvSpPr>
          <p:nvPr/>
        </p:nvSpPr>
        <p:spPr bwMode="auto">
          <a:xfrm>
            <a:off x="358775" y="2286000"/>
            <a:ext cx="65532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defRPr/>
            </a:pPr>
            <a:r>
              <a:rPr lang="es-ES_tradnl" sz="2800" b="0" dirty="0" smtClean="0">
                <a:cs typeface="+mn-cs"/>
              </a:rPr>
              <a:t>THANKS FOR YOUR ATTENTION</a:t>
            </a:r>
            <a:endParaRPr lang="es-ES_tradnl" sz="2800" b="0" dirty="0"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31775" y="111125"/>
            <a:ext cx="5927725" cy="871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_tradnl" dirty="0" smtClean="0"/>
              <a:t>TÍTULO DE LA DIAPOSITIVA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27013" y="1484313"/>
            <a:ext cx="8575675" cy="4567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 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475663" y="6402388"/>
            <a:ext cx="522287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858585"/>
                </a:solidFill>
                <a:cs typeface="+mn-cs"/>
              </a:defRPr>
            </a:lvl1pPr>
          </a:lstStyle>
          <a:p>
            <a:pPr>
              <a:defRPr/>
            </a:pPr>
            <a:fld id="{940DE041-4046-4CF1-838C-7755199CAD40}" type="slidenum">
              <a:rPr lang="es-ES_tradnl"/>
              <a:pPr>
                <a:defRPr/>
              </a:pPr>
              <a:t>‹Nº›</a:t>
            </a:fld>
            <a:endParaRPr lang="es-ES_tradnl" dirty="0"/>
          </a:p>
        </p:txBody>
      </p:sp>
      <p:pic>
        <p:nvPicPr>
          <p:cNvPr id="4101" name="Picture 2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48400" y="0"/>
            <a:ext cx="2895600" cy="639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50" name="Rectangle 26"/>
          <p:cNvSpPr>
            <a:spLocks noChangeArrowheads="1"/>
          </p:cNvSpPr>
          <p:nvPr/>
        </p:nvSpPr>
        <p:spPr bwMode="auto">
          <a:xfrm>
            <a:off x="2871788" y="6442075"/>
            <a:ext cx="5513387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rIns="0" anchor="ctr">
            <a:spAutoFit/>
          </a:bodyPr>
          <a:lstStyle/>
          <a:p>
            <a:pPr algn="r" eaLnBrk="0" hangingPunct="0">
              <a:defRPr/>
            </a:pPr>
            <a:r>
              <a:rPr lang="es-ES_tradnl" sz="1000" b="0" cap="all" dirty="0" smtClean="0">
                <a:solidFill>
                  <a:srgbClr val="858585"/>
                </a:solidFill>
                <a:cs typeface="+mn-cs"/>
              </a:rPr>
              <a:t>DG ECONOMICS AND STATISTICS</a:t>
            </a:r>
            <a:endParaRPr lang="es-ES_tradnl" sz="1000" b="0" cap="all" dirty="0">
              <a:solidFill>
                <a:srgbClr val="858585"/>
              </a:solidFill>
              <a:cs typeface="+mn-cs"/>
            </a:endParaRPr>
          </a:p>
        </p:txBody>
      </p:sp>
      <p:pic>
        <p:nvPicPr>
          <p:cNvPr id="4103" name="Picture 31" descr="LOGO_1_Gris_30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7025" y="6394450"/>
            <a:ext cx="1522413" cy="334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buFont typeface="Arial" pitchFamily="34" charset="0"/>
        <a:defRPr b="1" cap="all">
          <a:solidFill>
            <a:srgbClr val="B35C48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buFont typeface="Arial" pitchFamily="34" charset="0"/>
        <a:defRPr b="1">
          <a:solidFill>
            <a:srgbClr val="B35C48"/>
          </a:solidFill>
          <a:latin typeface="BdE Neue Helvetica 55 Roman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buFont typeface="Arial" pitchFamily="34" charset="0"/>
        <a:defRPr b="1">
          <a:solidFill>
            <a:srgbClr val="B35C48"/>
          </a:solidFill>
          <a:latin typeface="BdE Neue Helvetica 55 Roman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buFont typeface="Arial" pitchFamily="34" charset="0"/>
        <a:defRPr b="1">
          <a:solidFill>
            <a:srgbClr val="B35C48"/>
          </a:solidFill>
          <a:latin typeface="BdE Neue Helvetica 55 Roman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buFont typeface="Arial" pitchFamily="34" charset="0"/>
        <a:defRPr b="1">
          <a:solidFill>
            <a:srgbClr val="B35C48"/>
          </a:solidFill>
          <a:latin typeface="BdE Neue Helvetica 55 Roman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b="1">
          <a:solidFill>
            <a:srgbClr val="B35C48"/>
          </a:solidFill>
          <a:latin typeface="BdE Neue Helvetica 55 Roman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b="1">
          <a:solidFill>
            <a:srgbClr val="B35C48"/>
          </a:solidFill>
          <a:latin typeface="BdE Neue Helvetica 55 Roman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b="1">
          <a:solidFill>
            <a:srgbClr val="B35C48"/>
          </a:solidFill>
          <a:latin typeface="BdE Neue Helvetica 55 Roman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b="1">
          <a:solidFill>
            <a:srgbClr val="B35C48"/>
          </a:solidFill>
          <a:latin typeface="BdE Neue Helvetica 55 Roman" pitchFamily="34" charset="0"/>
        </a:defRPr>
      </a:lvl9pPr>
    </p:titleStyle>
    <p:bodyStyle>
      <a:lvl1pPr marL="342900" indent="-342900" algn="just" rtl="0" eaLnBrk="0" fontAlgn="base" hangingPunct="0">
        <a:lnSpc>
          <a:spcPts val="2163"/>
        </a:lnSpc>
        <a:spcBef>
          <a:spcPct val="0"/>
        </a:spcBef>
        <a:spcAft>
          <a:spcPts val="438"/>
        </a:spcAft>
        <a:buClr>
          <a:srgbClr val="993300"/>
        </a:buClr>
        <a:buFont typeface="Wingdings" pitchFamily="2" charset="2"/>
        <a:defRPr b="1">
          <a:solidFill>
            <a:schemeClr val="tx1"/>
          </a:solidFill>
          <a:latin typeface="+mn-lt"/>
          <a:ea typeface="+mn-ea"/>
          <a:cs typeface="+mn-cs"/>
        </a:defRPr>
      </a:lvl1pPr>
      <a:lvl2pPr marL="538163" indent="-3175" algn="just" rtl="0" eaLnBrk="0" fontAlgn="base" hangingPunct="0">
        <a:lnSpc>
          <a:spcPts val="2163"/>
        </a:lnSpc>
        <a:spcBef>
          <a:spcPct val="0"/>
        </a:spcBef>
        <a:spcAft>
          <a:spcPts val="438"/>
        </a:spcAft>
        <a:buClr>
          <a:srgbClr val="666666"/>
        </a:buClr>
        <a:buFont typeface="BdE Neue Helvetica 55 Roman" pitchFamily="34" charset="0"/>
        <a:buChar char="•"/>
        <a:defRPr>
          <a:solidFill>
            <a:srgbClr val="B35C48"/>
          </a:solidFill>
          <a:latin typeface="+mn-lt"/>
        </a:defRPr>
      </a:lvl2pPr>
      <a:lvl3pPr marL="989013" indent="11113" algn="just" rtl="0" eaLnBrk="0" fontAlgn="base" hangingPunct="0">
        <a:lnSpc>
          <a:spcPts val="2163"/>
        </a:lnSpc>
        <a:spcBef>
          <a:spcPct val="0"/>
        </a:spcBef>
        <a:spcAft>
          <a:spcPts val="438"/>
        </a:spcAft>
        <a:buFont typeface="Courier New" pitchFamily="49" charset="0"/>
        <a:defRPr i="1">
          <a:solidFill>
            <a:schemeClr val="tx1"/>
          </a:solidFill>
          <a:latin typeface="+mn-lt"/>
        </a:defRPr>
      </a:lvl3pPr>
      <a:lvl4pPr marL="1430338" indent="7938" algn="just" rtl="0" eaLnBrk="0" fontAlgn="base" hangingPunct="0">
        <a:lnSpc>
          <a:spcPts val="2163"/>
        </a:lnSpc>
        <a:spcBef>
          <a:spcPct val="0"/>
        </a:spcBef>
        <a:spcAft>
          <a:spcPts val="438"/>
        </a:spcAft>
        <a:defRPr sz="1600">
          <a:solidFill>
            <a:schemeClr val="tx1"/>
          </a:solidFill>
          <a:latin typeface="+mn-lt"/>
        </a:defRPr>
      </a:lvl4pPr>
      <a:lvl5pPr marL="1882775" indent="-3175" algn="just" rtl="0" eaLnBrk="0" fontAlgn="base" hangingPunct="0">
        <a:lnSpc>
          <a:spcPts val="2163"/>
        </a:lnSpc>
        <a:spcBef>
          <a:spcPct val="0"/>
        </a:spcBef>
        <a:spcAft>
          <a:spcPts val="438"/>
        </a:spcAft>
        <a:defRPr sz="1600" i="1">
          <a:solidFill>
            <a:schemeClr val="tx1"/>
          </a:solidFill>
          <a:latin typeface="+mn-lt"/>
        </a:defRPr>
      </a:lvl5pPr>
      <a:lvl6pPr marL="2339975" indent="-3175" algn="l" rtl="0" eaLnBrk="1" fontAlgn="base" hangingPunct="1">
        <a:spcBef>
          <a:spcPct val="20000"/>
        </a:spcBef>
        <a:spcAft>
          <a:spcPct val="0"/>
        </a:spcAft>
        <a:defRPr sz="1600" i="1">
          <a:solidFill>
            <a:schemeClr val="tx1"/>
          </a:solidFill>
          <a:latin typeface="+mn-lt"/>
        </a:defRPr>
      </a:lvl6pPr>
      <a:lvl7pPr marL="2797175" indent="-3175" algn="l" rtl="0" eaLnBrk="1" fontAlgn="base" hangingPunct="1">
        <a:spcBef>
          <a:spcPct val="20000"/>
        </a:spcBef>
        <a:spcAft>
          <a:spcPct val="0"/>
        </a:spcAft>
        <a:defRPr sz="1600" i="1">
          <a:solidFill>
            <a:schemeClr val="tx1"/>
          </a:solidFill>
          <a:latin typeface="+mn-lt"/>
        </a:defRPr>
      </a:lvl7pPr>
      <a:lvl8pPr marL="3254375" indent="-3175" algn="l" rtl="0" eaLnBrk="1" fontAlgn="base" hangingPunct="1">
        <a:spcBef>
          <a:spcPct val="20000"/>
        </a:spcBef>
        <a:spcAft>
          <a:spcPct val="0"/>
        </a:spcAft>
        <a:defRPr sz="1600" i="1">
          <a:solidFill>
            <a:schemeClr val="tx1"/>
          </a:solidFill>
          <a:latin typeface="+mn-lt"/>
        </a:defRPr>
      </a:lvl8pPr>
      <a:lvl9pPr marL="3711575" indent="-3175" algn="l" rtl="0" eaLnBrk="1" fontAlgn="base" hangingPunct="1">
        <a:spcBef>
          <a:spcPct val="20000"/>
        </a:spcBef>
        <a:spcAft>
          <a:spcPct val="0"/>
        </a:spcAft>
        <a:defRPr sz="1600" i="1">
          <a:solidFill>
            <a:schemeClr val="tx1"/>
          </a:solidFill>
          <a:latin typeface="+mn-lt"/>
        </a:defRPr>
      </a:lvl9pPr>
    </p:bodyStyle>
    <p:otherStyle>
      <a:defPPr>
        <a:defRPr lang="es-ES_trad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Rectángulo"/>
          <p:cNvSpPr/>
          <p:nvPr userDrawn="1"/>
        </p:nvSpPr>
        <p:spPr bwMode="auto">
          <a:xfrm>
            <a:off x="0" y="0"/>
            <a:ext cx="9144000" cy="6288088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cs typeface="+mn-cs"/>
            </a:endParaRPr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31775" y="111125"/>
            <a:ext cx="5927725" cy="871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_tradnl" dirty="0" smtClean="0"/>
              <a:t>TÍTULO DE LA DIAPOSITIVA</a:t>
            </a:r>
          </a:p>
        </p:txBody>
      </p:sp>
      <p:sp>
        <p:nvSpPr>
          <p:cNvPr id="5124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27013" y="1484313"/>
            <a:ext cx="8575675" cy="4567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 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475663" y="6402388"/>
            <a:ext cx="522287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858585"/>
                </a:solidFill>
                <a:cs typeface="+mn-cs"/>
              </a:defRPr>
            </a:lvl1pPr>
          </a:lstStyle>
          <a:p>
            <a:pPr>
              <a:defRPr/>
            </a:pPr>
            <a:fld id="{F582F162-A31A-477A-856D-18E1B063DCB4}" type="slidenum">
              <a:rPr lang="es-ES_tradnl"/>
              <a:pPr>
                <a:defRPr/>
              </a:pPr>
              <a:t>‹Nº›</a:t>
            </a:fld>
            <a:endParaRPr lang="es-ES_tradnl" dirty="0"/>
          </a:p>
        </p:txBody>
      </p:sp>
      <p:pic>
        <p:nvPicPr>
          <p:cNvPr id="5126" name="Picture 2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48400" y="0"/>
            <a:ext cx="2895600" cy="639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50" name="Rectangle 26"/>
          <p:cNvSpPr>
            <a:spLocks noChangeArrowheads="1"/>
          </p:cNvSpPr>
          <p:nvPr/>
        </p:nvSpPr>
        <p:spPr bwMode="auto">
          <a:xfrm>
            <a:off x="2871788" y="6442075"/>
            <a:ext cx="5513387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rIns="0" anchor="ctr">
            <a:spAutoFit/>
          </a:bodyPr>
          <a:lstStyle/>
          <a:p>
            <a:pPr algn="r" eaLnBrk="0" hangingPunct="0">
              <a:defRPr/>
            </a:pPr>
            <a:r>
              <a:rPr lang="es-ES_tradnl" sz="1000" b="0" cap="all" dirty="0" smtClean="0">
                <a:solidFill>
                  <a:srgbClr val="858585"/>
                </a:solidFill>
                <a:cs typeface="+mn-cs"/>
              </a:rPr>
              <a:t>DG ECONOMICS</a:t>
            </a:r>
            <a:r>
              <a:rPr lang="es-ES_tradnl" sz="1000" b="0" cap="all" baseline="0" dirty="0" smtClean="0">
                <a:solidFill>
                  <a:srgbClr val="858585"/>
                </a:solidFill>
                <a:cs typeface="+mn-cs"/>
              </a:rPr>
              <a:t> AND STATISTICS</a:t>
            </a:r>
            <a:endParaRPr lang="es-ES_tradnl" sz="1000" b="0" cap="all" dirty="0">
              <a:solidFill>
                <a:srgbClr val="858585"/>
              </a:solidFill>
              <a:cs typeface="+mn-cs"/>
            </a:endParaRPr>
          </a:p>
        </p:txBody>
      </p:sp>
      <p:pic>
        <p:nvPicPr>
          <p:cNvPr id="5128" name="Picture 31" descr="LOGO_1_Gris_30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7025" y="6394450"/>
            <a:ext cx="1522413" cy="334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buFont typeface="Arial" pitchFamily="34" charset="0"/>
        <a:defRPr b="1" cap="all">
          <a:solidFill>
            <a:srgbClr val="B35C48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buFont typeface="Arial" pitchFamily="34" charset="0"/>
        <a:defRPr b="1">
          <a:solidFill>
            <a:srgbClr val="B35C48"/>
          </a:solidFill>
          <a:latin typeface="BdE Neue Helvetica 55 Roman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buFont typeface="Arial" pitchFamily="34" charset="0"/>
        <a:defRPr b="1">
          <a:solidFill>
            <a:srgbClr val="B35C48"/>
          </a:solidFill>
          <a:latin typeface="BdE Neue Helvetica 55 Roman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buFont typeface="Arial" pitchFamily="34" charset="0"/>
        <a:defRPr b="1">
          <a:solidFill>
            <a:srgbClr val="B35C48"/>
          </a:solidFill>
          <a:latin typeface="BdE Neue Helvetica 55 Roman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buFont typeface="Arial" pitchFamily="34" charset="0"/>
        <a:defRPr b="1">
          <a:solidFill>
            <a:srgbClr val="B35C48"/>
          </a:solidFill>
          <a:latin typeface="BdE Neue Helvetica 55 Roman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b="1">
          <a:solidFill>
            <a:srgbClr val="B35C48"/>
          </a:solidFill>
          <a:latin typeface="BdE Neue Helvetica 55 Roman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b="1">
          <a:solidFill>
            <a:srgbClr val="B35C48"/>
          </a:solidFill>
          <a:latin typeface="BdE Neue Helvetica 55 Roman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b="1">
          <a:solidFill>
            <a:srgbClr val="B35C48"/>
          </a:solidFill>
          <a:latin typeface="BdE Neue Helvetica 55 Roman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b="1">
          <a:solidFill>
            <a:srgbClr val="B35C48"/>
          </a:solidFill>
          <a:latin typeface="BdE Neue Helvetica 55 Roman" pitchFamily="34" charset="0"/>
        </a:defRPr>
      </a:lvl9pPr>
    </p:titleStyle>
    <p:bodyStyle>
      <a:lvl1pPr marL="342900" indent="-342900" algn="just" rtl="0" eaLnBrk="0" fontAlgn="base" hangingPunct="0">
        <a:lnSpc>
          <a:spcPts val="2163"/>
        </a:lnSpc>
        <a:spcBef>
          <a:spcPct val="0"/>
        </a:spcBef>
        <a:spcAft>
          <a:spcPts val="438"/>
        </a:spcAft>
        <a:buClr>
          <a:srgbClr val="993300"/>
        </a:buClr>
        <a:buFont typeface="Wingdings" pitchFamily="2" charset="2"/>
        <a:defRPr b="1">
          <a:solidFill>
            <a:schemeClr val="tx1"/>
          </a:solidFill>
          <a:latin typeface="+mn-lt"/>
          <a:ea typeface="+mn-ea"/>
          <a:cs typeface="+mn-cs"/>
        </a:defRPr>
      </a:lvl1pPr>
      <a:lvl2pPr marL="538163" indent="-3175" algn="just" rtl="0" eaLnBrk="0" fontAlgn="base" hangingPunct="0">
        <a:lnSpc>
          <a:spcPts val="2163"/>
        </a:lnSpc>
        <a:spcBef>
          <a:spcPct val="0"/>
        </a:spcBef>
        <a:spcAft>
          <a:spcPts val="438"/>
        </a:spcAft>
        <a:buClr>
          <a:srgbClr val="666666"/>
        </a:buClr>
        <a:buFont typeface="BdE Neue Helvetica 55 Roman" pitchFamily="34" charset="0"/>
        <a:buChar char="•"/>
        <a:defRPr>
          <a:solidFill>
            <a:srgbClr val="B35C48"/>
          </a:solidFill>
          <a:latin typeface="+mn-lt"/>
        </a:defRPr>
      </a:lvl2pPr>
      <a:lvl3pPr marL="989013" indent="11113" algn="just" rtl="0" eaLnBrk="0" fontAlgn="base" hangingPunct="0">
        <a:lnSpc>
          <a:spcPts val="2163"/>
        </a:lnSpc>
        <a:spcBef>
          <a:spcPct val="0"/>
        </a:spcBef>
        <a:spcAft>
          <a:spcPts val="438"/>
        </a:spcAft>
        <a:buFont typeface="Courier New" pitchFamily="49" charset="0"/>
        <a:defRPr i="1">
          <a:solidFill>
            <a:schemeClr val="tx1"/>
          </a:solidFill>
          <a:latin typeface="+mn-lt"/>
        </a:defRPr>
      </a:lvl3pPr>
      <a:lvl4pPr marL="1430338" indent="7938" algn="just" rtl="0" eaLnBrk="0" fontAlgn="base" hangingPunct="0">
        <a:lnSpc>
          <a:spcPts val="2163"/>
        </a:lnSpc>
        <a:spcBef>
          <a:spcPct val="0"/>
        </a:spcBef>
        <a:spcAft>
          <a:spcPts val="438"/>
        </a:spcAft>
        <a:defRPr sz="1600">
          <a:solidFill>
            <a:schemeClr val="tx1"/>
          </a:solidFill>
          <a:latin typeface="+mn-lt"/>
        </a:defRPr>
      </a:lvl4pPr>
      <a:lvl5pPr marL="1882775" indent="-3175" algn="just" rtl="0" eaLnBrk="0" fontAlgn="base" hangingPunct="0">
        <a:lnSpc>
          <a:spcPts val="2163"/>
        </a:lnSpc>
        <a:spcBef>
          <a:spcPct val="0"/>
        </a:spcBef>
        <a:spcAft>
          <a:spcPts val="438"/>
        </a:spcAft>
        <a:defRPr sz="1600" i="1">
          <a:solidFill>
            <a:schemeClr val="tx1"/>
          </a:solidFill>
          <a:latin typeface="+mn-lt"/>
        </a:defRPr>
      </a:lvl5pPr>
      <a:lvl6pPr marL="2339975" indent="-3175" algn="l" rtl="0" eaLnBrk="1" fontAlgn="base" hangingPunct="1">
        <a:spcBef>
          <a:spcPct val="20000"/>
        </a:spcBef>
        <a:spcAft>
          <a:spcPct val="0"/>
        </a:spcAft>
        <a:defRPr sz="1600" i="1">
          <a:solidFill>
            <a:schemeClr val="tx1"/>
          </a:solidFill>
          <a:latin typeface="+mn-lt"/>
        </a:defRPr>
      </a:lvl6pPr>
      <a:lvl7pPr marL="2797175" indent="-3175" algn="l" rtl="0" eaLnBrk="1" fontAlgn="base" hangingPunct="1">
        <a:spcBef>
          <a:spcPct val="20000"/>
        </a:spcBef>
        <a:spcAft>
          <a:spcPct val="0"/>
        </a:spcAft>
        <a:defRPr sz="1600" i="1">
          <a:solidFill>
            <a:schemeClr val="tx1"/>
          </a:solidFill>
          <a:latin typeface="+mn-lt"/>
        </a:defRPr>
      </a:lvl7pPr>
      <a:lvl8pPr marL="3254375" indent="-3175" algn="l" rtl="0" eaLnBrk="1" fontAlgn="base" hangingPunct="1">
        <a:spcBef>
          <a:spcPct val="20000"/>
        </a:spcBef>
        <a:spcAft>
          <a:spcPct val="0"/>
        </a:spcAft>
        <a:defRPr sz="1600" i="1">
          <a:solidFill>
            <a:schemeClr val="tx1"/>
          </a:solidFill>
          <a:latin typeface="+mn-lt"/>
        </a:defRPr>
      </a:lvl8pPr>
      <a:lvl9pPr marL="3711575" indent="-3175" algn="l" rtl="0" eaLnBrk="1" fontAlgn="base" hangingPunct="1">
        <a:spcBef>
          <a:spcPct val="20000"/>
        </a:spcBef>
        <a:spcAft>
          <a:spcPct val="0"/>
        </a:spcAft>
        <a:defRPr sz="1600" i="1">
          <a:solidFill>
            <a:schemeClr val="tx1"/>
          </a:solidFill>
          <a:latin typeface="+mn-lt"/>
        </a:defRPr>
      </a:lvl9pPr>
    </p:bodyStyle>
    <p:otherStyle>
      <a:defPPr>
        <a:defRPr lang="es-ES_trad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mailto:Ernesto.Villanueva@bde.es" TargetMode="External"/><Relationship Id="rId2" Type="http://schemas.openxmlformats.org/officeDocument/2006/relationships/hyperlink" Target="mailto:laura.hospido@bde.es" TargetMode="External"/><Relationship Id="rId1" Type="http://schemas.openxmlformats.org/officeDocument/2006/relationships/slideLayout" Target="../slideLayouts/slideLayout3.xml"/><Relationship Id="rId4" Type="http://schemas.openxmlformats.org/officeDocument/2006/relationships/hyperlink" Target="mailto:gzamarror@uark.edu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14"/>
          <p:cNvSpPr txBox="1">
            <a:spLocks noChangeArrowheads="1"/>
          </p:cNvSpPr>
          <p:nvPr/>
        </p:nvSpPr>
        <p:spPr bwMode="auto">
          <a:xfrm>
            <a:off x="3082925" y="4546600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s-ES" sz="1800"/>
          </a:p>
        </p:txBody>
      </p:sp>
      <p:sp>
        <p:nvSpPr>
          <p:cNvPr id="4" name="3 CuadroTexto"/>
          <p:cNvSpPr txBox="1"/>
          <p:nvPr/>
        </p:nvSpPr>
        <p:spPr>
          <a:xfrm>
            <a:off x="223836" y="913835"/>
            <a:ext cx="8667750" cy="230832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endParaRPr lang="es-ES" sz="2400" dirty="0" smtClean="0">
              <a:solidFill>
                <a:schemeClr val="accent2"/>
              </a:solidFill>
            </a:endParaRPr>
          </a:p>
          <a:p>
            <a:pPr algn="ctr"/>
            <a:r>
              <a:rPr lang="es-ES" sz="3200" i="1" dirty="0" smtClean="0">
                <a:solidFill>
                  <a:schemeClr val="accent2"/>
                </a:solidFill>
              </a:rPr>
              <a:t>FINANCE FOR ALL</a:t>
            </a:r>
            <a:r>
              <a:rPr lang="es-ES" sz="3200" dirty="0" smtClean="0">
                <a:solidFill>
                  <a:schemeClr val="accent2"/>
                </a:solidFill>
              </a:rPr>
              <a:t>: THE IMPACT OF FINANCIAL LITERACY </a:t>
            </a:r>
            <a:r>
              <a:rPr lang="es-ES" sz="3200" dirty="0" smtClean="0">
                <a:solidFill>
                  <a:schemeClr val="accent2"/>
                </a:solidFill>
              </a:rPr>
              <a:t>IN COMPULSORY </a:t>
            </a:r>
            <a:r>
              <a:rPr lang="es-ES" sz="3200" dirty="0" smtClean="0">
                <a:solidFill>
                  <a:schemeClr val="accent2"/>
                </a:solidFill>
              </a:rPr>
              <a:t>SECONDARY EDUCATION*</a:t>
            </a:r>
            <a:endParaRPr lang="es-ES" sz="3200" dirty="0" smtClean="0">
              <a:solidFill>
                <a:schemeClr val="accent2"/>
              </a:solidFill>
            </a:endParaRPr>
          </a:p>
          <a:p>
            <a:pPr algn="ctr"/>
            <a:endParaRPr lang="es-ES" sz="2400" dirty="0">
              <a:solidFill>
                <a:schemeClr val="accent2"/>
              </a:solidFill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306601" y="3013454"/>
            <a:ext cx="8637374" cy="156966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_tradnl" sz="2400" dirty="0" smtClean="0"/>
              <a:t> Laura </a:t>
            </a:r>
            <a:r>
              <a:rPr lang="es-ES_tradnl" sz="2400" dirty="0" err="1" smtClean="0"/>
              <a:t>Hospido</a:t>
            </a:r>
            <a:r>
              <a:rPr lang="es-ES_tradnl" sz="2400" dirty="0" smtClean="0"/>
              <a:t>		Ernesto Villanueva</a:t>
            </a:r>
            <a:endParaRPr lang="es-ES_tradnl" sz="2400" dirty="0"/>
          </a:p>
          <a:p>
            <a:pPr algn="ctr"/>
            <a:r>
              <a:rPr lang="es-ES_tradnl" sz="2400" b="0" dirty="0" smtClean="0"/>
              <a:t>Banco de España &amp; IZA		Banco de </a:t>
            </a:r>
            <a:r>
              <a:rPr lang="es-ES_tradnl" sz="2400" b="0" dirty="0" smtClean="0"/>
              <a:t>España</a:t>
            </a:r>
          </a:p>
          <a:p>
            <a:pPr algn="ctr"/>
            <a:r>
              <a:rPr lang="es-ES_tradnl" sz="2400" dirty="0" smtClean="0"/>
              <a:t>Gema Zamarro</a:t>
            </a:r>
          </a:p>
          <a:p>
            <a:pPr algn="ctr"/>
            <a:r>
              <a:rPr lang="es-ES_tradnl" sz="2400" b="0" dirty="0" err="1" smtClean="0"/>
              <a:t>University</a:t>
            </a:r>
            <a:r>
              <a:rPr lang="es-ES_tradnl" sz="2400" b="0" dirty="0" smtClean="0"/>
              <a:t> of Arkansas</a:t>
            </a:r>
            <a:endParaRPr lang="es-ES" sz="2400" b="0" dirty="0"/>
          </a:p>
        </p:txBody>
      </p:sp>
      <p:sp>
        <p:nvSpPr>
          <p:cNvPr id="6" name="5 CuadroTexto"/>
          <p:cNvSpPr txBox="1"/>
          <p:nvPr/>
        </p:nvSpPr>
        <p:spPr>
          <a:xfrm>
            <a:off x="361949" y="4570095"/>
            <a:ext cx="7718596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ES" sz="1800" dirty="0" smtClean="0"/>
              <a:t>ASSA Meetings</a:t>
            </a:r>
            <a:endParaRPr lang="es-ES" sz="1800" dirty="0" smtClean="0"/>
          </a:p>
          <a:p>
            <a:r>
              <a:rPr lang="es-ES" sz="1800" b="0" dirty="0" smtClean="0"/>
              <a:t>San Francisco, </a:t>
            </a:r>
            <a:r>
              <a:rPr lang="es-ES" sz="1800" b="0" dirty="0" err="1" smtClean="0"/>
              <a:t>January</a:t>
            </a:r>
            <a:r>
              <a:rPr lang="es-ES" sz="1800" b="0" dirty="0" smtClean="0"/>
              <a:t> 4th</a:t>
            </a:r>
            <a:r>
              <a:rPr lang="es-ES" sz="1800" b="0" dirty="0" smtClean="0"/>
              <a:t>, </a:t>
            </a:r>
            <a:r>
              <a:rPr lang="es-ES" sz="1800" b="0" dirty="0" smtClean="0"/>
              <a:t>2016</a:t>
            </a:r>
            <a:endParaRPr lang="es-ES" sz="1800" b="0" dirty="0"/>
          </a:p>
        </p:txBody>
      </p:sp>
      <p:sp>
        <p:nvSpPr>
          <p:cNvPr id="7" name="6 CuadroTexto"/>
          <p:cNvSpPr txBox="1"/>
          <p:nvPr/>
        </p:nvSpPr>
        <p:spPr>
          <a:xfrm>
            <a:off x="361949" y="6105525"/>
            <a:ext cx="5324475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ES_tradnl" sz="1400" b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BdE Neue Helvetica 45 Light" pitchFamily="34" charset="0"/>
              </a:rPr>
              <a:t>ECONOMICS </a:t>
            </a:r>
            <a:r>
              <a:rPr lang="es-ES_tradnl" sz="1400" b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BdE Neue Helvetica 45 Light" pitchFamily="34" charset="0"/>
              </a:rPr>
              <a:t>AND STATISTICS</a:t>
            </a:r>
            <a:endParaRPr lang="es-ES" sz="1400" b="0" dirty="0">
              <a:solidFill>
                <a:schemeClr val="tx1">
                  <a:lumMod val="50000"/>
                  <a:lumOff val="50000"/>
                </a:schemeClr>
              </a:solidFill>
              <a:latin typeface="BdE Neue Helvetica 45 Light" pitchFamily="34" charset="0"/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409574" y="5410200"/>
            <a:ext cx="829627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1400" b="0" dirty="0" smtClean="0"/>
              <a:t>* </a:t>
            </a:r>
            <a:r>
              <a:rPr lang="es-ES" sz="1400" b="0" dirty="0" err="1" smtClean="0"/>
              <a:t>All</a:t>
            </a:r>
            <a:r>
              <a:rPr lang="es-ES" sz="1400" b="0" dirty="0" smtClean="0"/>
              <a:t> </a:t>
            </a:r>
            <a:r>
              <a:rPr lang="es-ES" sz="1400" b="0" dirty="0" err="1" smtClean="0"/>
              <a:t>views</a:t>
            </a:r>
            <a:r>
              <a:rPr lang="es-ES" sz="1400" b="0" dirty="0" smtClean="0"/>
              <a:t> and </a:t>
            </a:r>
            <a:r>
              <a:rPr lang="es-ES" sz="1400" b="0" dirty="0" err="1" smtClean="0"/>
              <a:t>opinions</a:t>
            </a:r>
            <a:r>
              <a:rPr lang="es-ES" sz="1400" b="0" dirty="0" smtClean="0"/>
              <a:t> are </a:t>
            </a:r>
            <a:r>
              <a:rPr lang="es-ES" sz="1400" b="0" dirty="0" err="1" smtClean="0"/>
              <a:t>our</a:t>
            </a:r>
            <a:r>
              <a:rPr lang="es-ES" sz="1400" b="0" dirty="0" smtClean="0"/>
              <a:t> </a:t>
            </a:r>
            <a:r>
              <a:rPr lang="es-ES" sz="1400" b="0" dirty="0" err="1" smtClean="0"/>
              <a:t>own</a:t>
            </a:r>
            <a:r>
              <a:rPr lang="es-ES" sz="1400" b="0" dirty="0" smtClean="0"/>
              <a:t>.</a:t>
            </a:r>
            <a:endParaRPr lang="es-ES" sz="1400" b="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/>
          <p:cNvSpPr>
            <a:spLocks noGrp="1"/>
          </p:cNvSpPr>
          <p:nvPr>
            <p:ph idx="1"/>
          </p:nvPr>
        </p:nvSpPr>
        <p:spPr>
          <a:xfrm>
            <a:off x="231775" y="1255713"/>
            <a:ext cx="8564355" cy="4697826"/>
          </a:xfrm>
        </p:spPr>
        <p:txBody>
          <a:bodyPr/>
          <a:lstStyle/>
          <a:p>
            <a:r>
              <a:rPr lang="en-US" sz="2000" b="1" dirty="0" smtClean="0"/>
              <a:t>Idea: Compare </a:t>
            </a:r>
            <a:r>
              <a:rPr lang="en-US" sz="2000" b="1" dirty="0"/>
              <a:t>the performance in the post-test of treated students to that of similar controls.</a:t>
            </a:r>
            <a:r>
              <a:rPr lang="en-US" sz="2000" dirty="0"/>
              <a:t>	  </a:t>
            </a:r>
          </a:p>
          <a:p>
            <a:endParaRPr lang="en-US" sz="20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Compute </a:t>
            </a:r>
            <a:r>
              <a:rPr lang="en-US" sz="2000" dirty="0"/>
              <a:t>propensity score of student participation in the program as a function of school and student characteristics p(X).	  </a:t>
            </a:r>
            <a:endParaRPr lang="en-US" sz="2000" dirty="0" smtClean="0"/>
          </a:p>
          <a:p>
            <a:endParaRPr lang="en-US" sz="2000" dirty="0"/>
          </a:p>
          <a:p>
            <a:pPr indent="0"/>
            <a:r>
              <a:rPr lang="en-US" sz="2000" dirty="0" smtClean="0"/>
              <a:t>	</a:t>
            </a:r>
            <a:r>
              <a:rPr lang="en-US" sz="2000" b="1" dirty="0" smtClean="0"/>
              <a:t>Fitted </a:t>
            </a:r>
            <a:r>
              <a:rPr lang="en-US" sz="2000" b="1" dirty="0"/>
              <a:t>score identifies "similar" treatments and controls  </a:t>
            </a:r>
          </a:p>
          <a:p>
            <a:endParaRPr lang="en-US" sz="20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Reweight </a:t>
            </a:r>
            <a:r>
              <a:rPr lang="en-US" sz="2000" dirty="0"/>
              <a:t>students in the control sample by </a:t>
            </a:r>
            <a:r>
              <a:rPr lang="en-US" sz="2000" dirty="0" smtClean="0"/>
              <a:t>w(X)=p(X)/[1-p(X)](1-π</a:t>
            </a:r>
            <a:r>
              <a:rPr lang="en-US" sz="2000" dirty="0"/>
              <a:t>)/</a:t>
            </a:r>
            <a:r>
              <a:rPr lang="en-US" sz="2000" dirty="0" smtClean="0"/>
              <a:t>π</a:t>
            </a:r>
            <a:r>
              <a:rPr lang="en-US" sz="2000" dirty="0"/>
              <a:t>	  </a:t>
            </a:r>
            <a:endParaRPr lang="en-US" sz="2000" dirty="0" smtClean="0"/>
          </a:p>
          <a:p>
            <a:endParaRPr lang="en-US" sz="2000" dirty="0" smtClean="0"/>
          </a:p>
          <a:p>
            <a:pPr lvl="1"/>
            <a:r>
              <a:rPr lang="en-US" sz="2000" dirty="0" smtClean="0"/>
              <a:t>The </a:t>
            </a:r>
            <a:r>
              <a:rPr lang="en-US" sz="2000" dirty="0"/>
              <a:t>weight </a:t>
            </a:r>
            <a:r>
              <a:rPr lang="en-US" sz="2000" dirty="0" smtClean="0"/>
              <a:t>p(X)/(</a:t>
            </a:r>
            <a:r>
              <a:rPr lang="en-US" sz="2000" dirty="0"/>
              <a:t>1-p(X</a:t>
            </a:r>
            <a:r>
              <a:rPr lang="en-US" sz="2000" dirty="0" smtClean="0"/>
              <a:t>)) </a:t>
            </a:r>
            <a:r>
              <a:rPr lang="en-US" sz="2000" dirty="0"/>
              <a:t>increases with the predicted probability of participating. </a:t>
            </a:r>
            <a:endParaRPr lang="en-US" sz="2000" dirty="0" smtClean="0"/>
          </a:p>
          <a:p>
            <a:endParaRPr lang="en-US" sz="2000" dirty="0"/>
          </a:p>
          <a:p>
            <a:pPr lvl="1"/>
            <a:r>
              <a:rPr lang="en-US" sz="2000" dirty="0" smtClean="0"/>
              <a:t>π share of treated  </a:t>
            </a:r>
          </a:p>
          <a:p>
            <a:endParaRPr lang="en-US" sz="2000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en-US" sz="2000" b="1" dirty="0" smtClean="0"/>
              <a:t>Compare </a:t>
            </a:r>
            <a:r>
              <a:rPr lang="en-US" sz="2000" b="1" dirty="0"/>
              <a:t>performance in financial literacy tests of treated </a:t>
            </a:r>
            <a:r>
              <a:rPr lang="en-US" sz="2000" b="1" dirty="0" smtClean="0"/>
              <a:t>students to that of a </a:t>
            </a:r>
            <a:r>
              <a:rPr lang="en-US" sz="2000" b="1" dirty="0"/>
              <a:t>re-weighted </a:t>
            </a:r>
            <a:r>
              <a:rPr lang="en-US" sz="2000" b="1" dirty="0" smtClean="0"/>
              <a:t>set of controls</a:t>
            </a:r>
            <a:r>
              <a:rPr lang="en-US" sz="2000" dirty="0"/>
              <a:t>.</a:t>
            </a:r>
            <a:endParaRPr lang="es-ES" sz="2000" dirty="0"/>
          </a:p>
        </p:txBody>
      </p:sp>
      <p:sp>
        <p:nvSpPr>
          <p:cNvPr id="3" name="Marcador de número de diapositiva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499B768-B2E9-4B6D-925A-CD184DCA9B62}" type="slidenum">
              <a:rPr lang="es-ES_tradnl" smtClean="0"/>
              <a:pPr>
                <a:defRPr/>
              </a:pPr>
              <a:t>10</a:t>
            </a:fld>
            <a:endParaRPr lang="es-ES_tradnl" dirty="0"/>
          </a:p>
        </p:txBody>
      </p:sp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3. ESTIMATING THE IMPACT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141990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65100" y="-16192"/>
            <a:ext cx="6054725" cy="765175"/>
          </a:xfrm>
        </p:spPr>
        <p:txBody>
          <a:bodyPr/>
          <a:lstStyle/>
          <a:p>
            <a:pPr marL="342900" indent="-342900" eaLnBrk="1" hangingPunct="1">
              <a:defRPr/>
            </a:pPr>
            <a:r>
              <a:rPr lang="es-ES" dirty="0" smtClean="0"/>
              <a:t>3</a:t>
            </a:r>
            <a:r>
              <a:rPr lang="es-ES" dirty="0" smtClean="0"/>
              <a:t>. </a:t>
            </a:r>
            <a:r>
              <a:rPr lang="es-ES" dirty="0" smtClean="0"/>
              <a:t>SOME NOTES ON IMPLEMENTATION</a:t>
            </a:r>
            <a:endParaRPr lang="en-US" dirty="0"/>
          </a:p>
        </p:txBody>
      </p:sp>
      <p:sp>
        <p:nvSpPr>
          <p:cNvPr id="22531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E40547A-3259-4EEA-BE0A-574F8D23E366}" type="slidenum">
              <a:rPr lang="es-ES_tradnl" smtClean="0"/>
              <a:pPr>
                <a:defRPr/>
              </a:pPr>
              <a:t>11</a:t>
            </a:fld>
            <a:endParaRPr lang="es-ES_tradnl" smtClean="0"/>
          </a:p>
        </p:txBody>
      </p:sp>
      <p:graphicFrame>
        <p:nvGraphicFramePr>
          <p:cNvPr id="8" name="7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19778941"/>
              </p:ext>
            </p:extLst>
          </p:nvPr>
        </p:nvGraphicFramePr>
        <p:xfrm>
          <a:off x="253366" y="1251585"/>
          <a:ext cx="8776334" cy="4541520"/>
        </p:xfrm>
        <a:graphic>
          <a:graphicData uri="http://schemas.openxmlformats.org/drawingml/2006/table">
            <a:tbl>
              <a:tblPr firstRow="1" bandRow="1">
                <a:tableStyleId>{5FD0F851-EC5A-4D38-B0AD-8093EC10F338}</a:tableStyleId>
              </a:tblPr>
              <a:tblGrid>
                <a:gridCol w="4010025"/>
                <a:gridCol w="1981200"/>
                <a:gridCol w="792313"/>
                <a:gridCol w="1131737"/>
                <a:gridCol w="861059"/>
              </a:tblGrid>
              <a:tr h="175804">
                <a:tc>
                  <a:txBody>
                    <a:bodyPr/>
                    <a:lstStyle/>
                    <a:p>
                      <a:pPr algn="ctr" fontAlgn="t"/>
                      <a:endParaRPr lang="es-ES" sz="18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800" b="1" u="none" strike="noStrike" dirty="0" smtClean="0">
                          <a:latin typeface="+mn-lt"/>
                        </a:rPr>
                        <a:t>PRIVATE</a:t>
                      </a:r>
                      <a:r>
                        <a:rPr lang="es-ES" sz="1800" b="1" u="none" strike="noStrike" baseline="0" dirty="0" smtClean="0">
                          <a:latin typeface="+mn-lt"/>
                        </a:rPr>
                        <a:t> </a:t>
                      </a:r>
                      <a:endParaRPr lang="es-ES" sz="1800" b="1" i="0" u="none" strike="noStrike" dirty="0" smtClean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es-ES" sz="1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              </a:t>
                      </a:r>
                      <a:r>
                        <a:rPr lang="es-ES" sz="18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REST</a:t>
                      </a:r>
                      <a:endParaRPr lang="es-ES" sz="18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18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bg1"/>
                    </a:solidFill>
                  </a:tcPr>
                </a:tc>
              </a:tr>
              <a:tr h="175804">
                <a:tc gridSpan="5">
                  <a:txBody>
                    <a:bodyPr/>
                    <a:lstStyle/>
                    <a:p>
                      <a:pPr marL="0" marR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_tradnl" sz="1800" b="1" i="0" u="none" strike="noStrike" dirty="0" err="1" smtClean="0">
                          <a:solidFill>
                            <a:srgbClr val="000000"/>
                          </a:solidFill>
                          <a:latin typeface="+mn-lt"/>
                        </a:rPr>
                        <a:t>Student</a:t>
                      </a:r>
                      <a:r>
                        <a:rPr lang="es-ES_tradnl" sz="18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 </a:t>
                      </a:r>
                      <a:r>
                        <a:rPr lang="es-ES_tradnl" sz="1800" b="1" i="0" u="none" strike="noStrike" dirty="0" err="1" smtClean="0">
                          <a:solidFill>
                            <a:srgbClr val="000000"/>
                          </a:solidFill>
                          <a:latin typeface="+mn-lt"/>
                        </a:rPr>
                        <a:t>characteristics</a:t>
                      </a:r>
                      <a:endParaRPr lang="es-ES" sz="18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t"/>
                      <a:endParaRPr lang="es-ES" sz="18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t"/>
                      <a:endParaRPr lang="es-ES" sz="18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fontAlgn="t"/>
                      <a:endParaRPr lang="es-ES" sz="18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noFill/>
                  </a:tcPr>
                </a:tc>
              </a:tr>
              <a:tr h="175804">
                <a:tc>
                  <a:txBody>
                    <a:bodyPr/>
                    <a:lstStyle/>
                    <a:p>
                      <a:pPr marL="0" marR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_tradnl" sz="1800" b="0" i="0" u="none" strike="noStrike" dirty="0" err="1" smtClean="0">
                          <a:solidFill>
                            <a:srgbClr val="000000"/>
                          </a:solidFill>
                          <a:latin typeface="+mn-lt"/>
                        </a:rPr>
                        <a:t>Female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es-ES" sz="1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0.37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t"/>
                      <a:endParaRPr lang="es-ES" sz="18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es-ES" sz="1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0.52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t"/>
                      <a:endParaRPr lang="es-ES" sz="18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175804">
                <a:tc>
                  <a:txBody>
                    <a:bodyPr/>
                    <a:lstStyle/>
                    <a:p>
                      <a:pPr marL="0" marR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800" b="0" i="0" u="none" strike="noStrike" dirty="0" err="1" smtClean="0">
                          <a:solidFill>
                            <a:srgbClr val="000000"/>
                          </a:solidFill>
                          <a:latin typeface="+mn-lt"/>
                        </a:rPr>
                        <a:t>Repeated</a:t>
                      </a:r>
                      <a:r>
                        <a:rPr lang="es-ES" sz="1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 a grade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es-ES" sz="1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0.06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t"/>
                      <a:endParaRPr lang="es-ES" sz="18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es-ES" sz="1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0.14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t"/>
                      <a:endParaRPr lang="es-ES" sz="18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175804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800" b="0" i="0" u="none" strike="noStrike" dirty="0" err="1" smtClean="0">
                          <a:solidFill>
                            <a:srgbClr val="000000"/>
                          </a:solidFill>
                          <a:latin typeface="+mn-lt"/>
                        </a:rPr>
                        <a:t>Mother</a:t>
                      </a:r>
                      <a:r>
                        <a:rPr lang="es-ES" sz="1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 </a:t>
                      </a:r>
                      <a:r>
                        <a:rPr lang="es-ES" sz="1800" b="0" i="0" u="none" strike="noStrike" dirty="0" err="1" smtClean="0">
                          <a:solidFill>
                            <a:srgbClr val="000000"/>
                          </a:solidFill>
                          <a:latin typeface="+mn-lt"/>
                        </a:rPr>
                        <a:t>works</a:t>
                      </a:r>
                      <a:endParaRPr lang="es-ES" sz="1800" b="0" i="0" u="none" strike="noStrike" dirty="0" smtClean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es-ES" sz="1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0.77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t"/>
                      <a:endParaRPr lang="es-ES" sz="18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es-ES" sz="1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0.71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t"/>
                      <a:endParaRPr lang="es-ES" sz="18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175804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800" b="0" i="0" u="none" strike="noStrike" dirty="0" err="1" smtClean="0">
                          <a:solidFill>
                            <a:srgbClr val="000000"/>
                          </a:solidFill>
                          <a:latin typeface="+mn-lt"/>
                        </a:rPr>
                        <a:t>Father</a:t>
                      </a:r>
                      <a:r>
                        <a:rPr lang="es-ES" sz="1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 </a:t>
                      </a:r>
                      <a:r>
                        <a:rPr lang="es-ES" sz="1800" b="0" i="0" u="none" strike="noStrike" dirty="0" err="1" smtClean="0">
                          <a:solidFill>
                            <a:srgbClr val="000000"/>
                          </a:solidFill>
                          <a:latin typeface="+mn-lt"/>
                        </a:rPr>
                        <a:t>works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es-ES" sz="1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0.97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t"/>
                      <a:endParaRPr lang="es-ES" sz="18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es-ES" sz="1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0.85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t"/>
                      <a:endParaRPr lang="es-ES" sz="18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175804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800" b="0" i="0" u="none" strike="noStrike" dirty="0" err="1" smtClean="0">
                          <a:solidFill>
                            <a:srgbClr val="000000"/>
                          </a:solidFill>
                          <a:latin typeface="+mn-lt"/>
                        </a:rPr>
                        <a:t>Mother</a:t>
                      </a:r>
                      <a:r>
                        <a:rPr lang="es-ES" sz="1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 </a:t>
                      </a:r>
                      <a:r>
                        <a:rPr lang="es-ES" sz="1800" b="0" i="0" u="none" strike="noStrike" dirty="0" err="1" smtClean="0">
                          <a:solidFill>
                            <a:srgbClr val="000000"/>
                          </a:solidFill>
                          <a:latin typeface="+mn-lt"/>
                        </a:rPr>
                        <a:t>with</a:t>
                      </a:r>
                      <a:r>
                        <a:rPr lang="es-ES" sz="1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 </a:t>
                      </a:r>
                      <a:r>
                        <a:rPr lang="es-ES" sz="1800" b="0" i="0" u="none" strike="noStrike" dirty="0" err="1" smtClean="0">
                          <a:solidFill>
                            <a:srgbClr val="000000"/>
                          </a:solidFill>
                          <a:latin typeface="+mn-lt"/>
                        </a:rPr>
                        <a:t>college</a:t>
                      </a:r>
                      <a:r>
                        <a:rPr lang="es-ES" sz="1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 </a:t>
                      </a:r>
                      <a:r>
                        <a:rPr lang="es-ES" sz="1800" b="0" i="0" u="none" strike="noStrike" dirty="0" err="1" smtClean="0">
                          <a:solidFill>
                            <a:srgbClr val="000000"/>
                          </a:solidFill>
                          <a:latin typeface="+mn-lt"/>
                        </a:rPr>
                        <a:t>degree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es-ES" sz="1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0.83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t"/>
                      <a:endParaRPr lang="es-ES" sz="18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es-ES" sz="1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0.48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t"/>
                      <a:endParaRPr lang="es-ES" sz="18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175804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800" b="0" i="0" u="none" strike="noStrike" dirty="0" err="1" smtClean="0">
                          <a:solidFill>
                            <a:srgbClr val="000000"/>
                          </a:solidFill>
                          <a:latin typeface="+mn-lt"/>
                        </a:rPr>
                        <a:t>Father</a:t>
                      </a:r>
                      <a:r>
                        <a:rPr lang="es-ES" sz="1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 has </a:t>
                      </a:r>
                      <a:r>
                        <a:rPr lang="es-ES" sz="1800" b="0" i="0" u="none" strike="noStrike" dirty="0" err="1" smtClean="0">
                          <a:solidFill>
                            <a:srgbClr val="000000"/>
                          </a:solidFill>
                          <a:latin typeface="+mn-lt"/>
                        </a:rPr>
                        <a:t>college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es-ES" sz="1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0.86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t"/>
                      <a:endParaRPr lang="es-ES" sz="18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es-ES" sz="1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0.48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t"/>
                      <a:endParaRPr lang="es-ES" sz="18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175804">
                <a:tc gridSpan="5">
                  <a:txBody>
                    <a:bodyPr/>
                    <a:lstStyle/>
                    <a:p>
                      <a:pPr algn="ctr" rtl="0" fontAlgn="t"/>
                      <a:r>
                        <a:rPr lang="es-ES_tradnl" sz="1800" b="1" i="0" u="none" strike="noStrike" dirty="0" err="1" smtClean="0">
                          <a:solidFill>
                            <a:srgbClr val="000000"/>
                          </a:solidFill>
                          <a:latin typeface="+mn-lt"/>
                        </a:rPr>
                        <a:t>Teachers</a:t>
                      </a:r>
                      <a:r>
                        <a:rPr lang="es-ES_tradnl" sz="18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’ </a:t>
                      </a:r>
                      <a:r>
                        <a:rPr lang="es-ES_tradnl" sz="1800" b="1" i="0" u="none" strike="noStrike" dirty="0" err="1" smtClean="0">
                          <a:solidFill>
                            <a:srgbClr val="000000"/>
                          </a:solidFill>
                          <a:latin typeface="+mn-lt"/>
                        </a:rPr>
                        <a:t>characteristics</a:t>
                      </a:r>
                      <a:r>
                        <a:rPr lang="es-ES_tradnl" sz="18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:</a:t>
                      </a:r>
                      <a:endParaRPr lang="es-ES" sz="18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rtl="0" fontAlgn="t"/>
                      <a:endParaRPr lang="es-ES" sz="18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t"/>
                      <a:endParaRPr lang="es-ES" sz="18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fontAlgn="t"/>
                      <a:endParaRPr lang="es-ES" sz="18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noFill/>
                  </a:tcPr>
                </a:tc>
              </a:tr>
              <a:tr h="175804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800" b="0" i="0" u="none" strike="noStrike" dirty="0" err="1" smtClean="0">
                          <a:solidFill>
                            <a:srgbClr val="000000"/>
                          </a:solidFill>
                          <a:latin typeface="+mn-lt"/>
                        </a:rPr>
                        <a:t>Experience</a:t>
                      </a:r>
                      <a:r>
                        <a:rPr lang="es-ES" sz="1800" b="0" i="0" u="none" strike="noStrike" baseline="0" dirty="0" smtClean="0">
                          <a:solidFill>
                            <a:srgbClr val="000000"/>
                          </a:solidFill>
                          <a:latin typeface="+mn-lt"/>
                        </a:rPr>
                        <a:t> (</a:t>
                      </a:r>
                      <a:r>
                        <a:rPr lang="es-ES" sz="1800" b="0" i="0" u="none" strike="noStrike" baseline="0" dirty="0" err="1" smtClean="0">
                          <a:solidFill>
                            <a:srgbClr val="000000"/>
                          </a:solidFill>
                          <a:latin typeface="+mn-lt"/>
                        </a:rPr>
                        <a:t>years</a:t>
                      </a:r>
                      <a:r>
                        <a:rPr lang="es-ES" sz="1800" b="0" i="0" u="none" strike="noStrike" baseline="0" dirty="0" smtClean="0">
                          <a:solidFill>
                            <a:srgbClr val="000000"/>
                          </a:solidFill>
                          <a:latin typeface="+mn-lt"/>
                        </a:rPr>
                        <a:t>)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es-ES" sz="1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21.75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noFill/>
                  </a:tcPr>
                </a:tc>
                <a:tc hMerge="1">
                  <a:txBody>
                    <a:bodyPr/>
                    <a:lstStyle/>
                    <a:p>
                      <a:pPr algn="l" fontAlgn="t"/>
                      <a:endParaRPr lang="es-ES" sz="18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es-ES" sz="1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16.07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t"/>
                      <a:endParaRPr lang="es-ES" sz="18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noFill/>
                  </a:tcPr>
                </a:tc>
              </a:tr>
              <a:tr h="175804">
                <a:tc gridSpan="5">
                  <a:txBody>
                    <a:bodyPr/>
                    <a:lstStyle/>
                    <a:p>
                      <a:pPr algn="ctr" rtl="0" fontAlgn="t"/>
                      <a:r>
                        <a:rPr lang="es-ES_tradnl" sz="1800" b="1" i="0" u="none" strike="noStrike" dirty="0" err="1" smtClean="0">
                          <a:solidFill>
                            <a:srgbClr val="000000"/>
                          </a:solidFill>
                          <a:latin typeface="+mn-lt"/>
                        </a:rPr>
                        <a:t>Implementation</a:t>
                      </a:r>
                      <a:endParaRPr lang="es-ES" sz="18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t"/>
                      <a:endParaRPr lang="es-ES" sz="18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t"/>
                      <a:endParaRPr lang="es-ES" sz="18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fontAlgn="t"/>
                      <a:endParaRPr lang="es-ES" sz="18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noFill/>
                  </a:tcPr>
                </a:tc>
              </a:tr>
              <a:tr h="175804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At </a:t>
                      </a:r>
                      <a:r>
                        <a:rPr lang="es-ES" sz="1800" b="0" i="0" u="none" strike="noStrike" dirty="0" err="1" smtClean="0">
                          <a:solidFill>
                            <a:srgbClr val="000000"/>
                          </a:solidFill>
                          <a:latin typeface="+mn-lt"/>
                        </a:rPr>
                        <a:t>least</a:t>
                      </a:r>
                      <a:r>
                        <a:rPr lang="es-ES" sz="1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 7 </a:t>
                      </a:r>
                      <a:r>
                        <a:rPr lang="es-ES" sz="1800" b="0" i="0" u="none" strike="noStrike" dirty="0" err="1" smtClean="0">
                          <a:solidFill>
                            <a:srgbClr val="000000"/>
                          </a:solidFill>
                          <a:latin typeface="+mn-lt"/>
                        </a:rPr>
                        <a:t>out</a:t>
                      </a:r>
                      <a:r>
                        <a:rPr lang="es-ES" sz="1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 of 9 modules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es-ES" sz="1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0.88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t"/>
                      <a:endParaRPr lang="es-ES" sz="18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es-ES" sz="1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0.91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t"/>
                      <a:endParaRPr lang="es-ES" sz="18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175804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800" b="0" i="0" u="none" strike="noStrike" dirty="0" err="1" smtClean="0">
                          <a:solidFill>
                            <a:srgbClr val="000000"/>
                          </a:solidFill>
                          <a:latin typeface="+mn-lt"/>
                        </a:rPr>
                        <a:t>Duration</a:t>
                      </a:r>
                      <a:r>
                        <a:rPr lang="es-ES" sz="1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 of </a:t>
                      </a:r>
                      <a:r>
                        <a:rPr lang="es-ES" sz="1800" b="0" i="0" u="none" strike="noStrike" dirty="0" err="1" smtClean="0">
                          <a:solidFill>
                            <a:srgbClr val="000000"/>
                          </a:solidFill>
                          <a:latin typeface="+mn-lt"/>
                        </a:rPr>
                        <a:t>course</a:t>
                      </a:r>
                      <a:r>
                        <a:rPr lang="es-ES" sz="1800" b="0" i="0" u="none" strike="noStrike" baseline="0" dirty="0" smtClean="0">
                          <a:solidFill>
                            <a:srgbClr val="000000"/>
                          </a:solidFill>
                          <a:latin typeface="+mn-lt"/>
                        </a:rPr>
                        <a:t> (median </a:t>
                      </a:r>
                      <a:r>
                        <a:rPr lang="es-ES" sz="1800" b="0" i="0" u="none" strike="noStrike" baseline="0" dirty="0" err="1" smtClean="0">
                          <a:solidFill>
                            <a:srgbClr val="000000"/>
                          </a:solidFill>
                          <a:latin typeface="+mn-lt"/>
                        </a:rPr>
                        <a:t>hours</a:t>
                      </a:r>
                      <a:r>
                        <a:rPr lang="es-ES" sz="1800" b="0" i="0" u="none" strike="noStrike" baseline="0" dirty="0" smtClean="0">
                          <a:solidFill>
                            <a:srgbClr val="000000"/>
                          </a:solidFill>
                          <a:latin typeface="+mn-lt"/>
                        </a:rPr>
                        <a:t>)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es-ES" sz="1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10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t"/>
                      <a:endParaRPr lang="es-ES" sz="18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es-ES" sz="1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12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t"/>
                      <a:endParaRPr lang="es-ES" sz="18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175804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800" b="0" i="0" u="none" strike="noStrike" dirty="0" err="1" smtClean="0">
                          <a:solidFill>
                            <a:srgbClr val="000000"/>
                          </a:solidFill>
                          <a:latin typeface="+mn-lt"/>
                        </a:rPr>
                        <a:t>Used</a:t>
                      </a:r>
                      <a:r>
                        <a:rPr lang="es-ES" sz="1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 </a:t>
                      </a:r>
                      <a:r>
                        <a:rPr lang="es-ES" sz="1800" b="0" i="0" u="none" strike="noStrike" dirty="0" err="1" smtClean="0">
                          <a:solidFill>
                            <a:srgbClr val="000000"/>
                          </a:solidFill>
                          <a:latin typeface="+mn-lt"/>
                        </a:rPr>
                        <a:t>webpage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es-ES" sz="1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0.63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t"/>
                      <a:endParaRPr lang="es-ES" sz="18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es-ES" sz="1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0.85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t"/>
                      <a:endParaRPr lang="es-ES" sz="18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175804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800" b="0" i="0" u="none" strike="noStrike" dirty="0" err="1" smtClean="0">
                          <a:solidFill>
                            <a:srgbClr val="000000"/>
                          </a:solidFill>
                          <a:latin typeface="+mn-lt"/>
                        </a:rPr>
                        <a:t>Own</a:t>
                      </a:r>
                      <a:r>
                        <a:rPr lang="es-ES" sz="1800" b="0" i="0" u="none" strike="noStrike" baseline="0" dirty="0" smtClean="0">
                          <a:solidFill>
                            <a:srgbClr val="000000"/>
                          </a:solidFill>
                          <a:latin typeface="+mn-lt"/>
                        </a:rPr>
                        <a:t> test (</a:t>
                      </a:r>
                      <a:r>
                        <a:rPr lang="es-ES" sz="1800" b="0" i="0" u="none" strike="noStrike" baseline="0" dirty="0" err="1" smtClean="0">
                          <a:solidFill>
                            <a:srgbClr val="000000"/>
                          </a:solidFill>
                          <a:latin typeface="+mn-lt"/>
                        </a:rPr>
                        <a:t>on</a:t>
                      </a:r>
                      <a:r>
                        <a:rPr lang="es-ES" sz="1800" b="0" i="0" u="none" strike="noStrike" baseline="0" dirty="0" smtClean="0">
                          <a:solidFill>
                            <a:srgbClr val="000000"/>
                          </a:solidFill>
                          <a:latin typeface="+mn-lt"/>
                        </a:rPr>
                        <a:t> top of pre- and post-</a:t>
                      </a:r>
                      <a:r>
                        <a:rPr lang="es-ES" sz="1800" b="0" i="0" u="none" strike="noStrike" baseline="0" dirty="0" err="1" smtClean="0">
                          <a:solidFill>
                            <a:srgbClr val="000000"/>
                          </a:solidFill>
                          <a:latin typeface="+mn-lt"/>
                        </a:rPr>
                        <a:t>tests</a:t>
                      </a:r>
                      <a:r>
                        <a:rPr lang="es-ES" sz="1800" b="0" i="0" u="none" strike="noStrike" baseline="0" dirty="0" smtClean="0">
                          <a:solidFill>
                            <a:srgbClr val="000000"/>
                          </a:solidFill>
                          <a:latin typeface="+mn-lt"/>
                        </a:rPr>
                        <a:t>)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es-ES" sz="1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0.00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t"/>
                      <a:endParaRPr lang="es-ES" sz="18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es-ES" sz="1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0.55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t"/>
                      <a:endParaRPr lang="es-ES" sz="18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175804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800" b="0" i="0" u="none" strike="noStrike" dirty="0" err="1" smtClean="0">
                          <a:solidFill>
                            <a:srgbClr val="000000"/>
                          </a:solidFill>
                          <a:latin typeface="+mn-lt"/>
                        </a:rPr>
                        <a:t>Sample</a:t>
                      </a:r>
                      <a:r>
                        <a:rPr lang="es-ES" sz="1800" b="0" i="0" u="none" strike="noStrike" baseline="0" dirty="0" smtClean="0">
                          <a:solidFill>
                            <a:srgbClr val="000000"/>
                          </a:solidFill>
                          <a:latin typeface="+mn-lt"/>
                        </a:rPr>
                        <a:t> </a:t>
                      </a:r>
                      <a:r>
                        <a:rPr lang="es-ES" sz="1800" b="0" i="0" u="none" strike="noStrike" baseline="0" dirty="0" err="1" smtClean="0">
                          <a:solidFill>
                            <a:srgbClr val="000000"/>
                          </a:solidFill>
                          <a:latin typeface="+mn-lt"/>
                        </a:rPr>
                        <a:t>size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es-ES" sz="1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182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t"/>
                      <a:endParaRPr lang="es-ES" sz="18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es-ES" sz="1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799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t"/>
                      <a:endParaRPr lang="es-ES" sz="18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noFill/>
                  </a:tcPr>
                </a:tc>
              </a:tr>
            </a:tbl>
          </a:graphicData>
        </a:graphic>
      </p:graphicFrame>
      <p:sp>
        <p:nvSpPr>
          <p:cNvPr id="5" name="4 CuadroTexto"/>
          <p:cNvSpPr txBox="1"/>
          <p:nvPr/>
        </p:nvSpPr>
        <p:spPr>
          <a:xfrm>
            <a:off x="186690" y="862965"/>
            <a:ext cx="67932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1800" dirty="0" err="1" smtClean="0"/>
              <a:t>Table</a:t>
            </a:r>
            <a:r>
              <a:rPr lang="es-ES_tradnl" sz="1800" dirty="0" smtClean="0"/>
              <a:t> 2: </a:t>
            </a:r>
            <a:r>
              <a:rPr lang="es-ES_tradnl" sz="1800" dirty="0" err="1" smtClean="0"/>
              <a:t>Characteristics</a:t>
            </a:r>
            <a:r>
              <a:rPr lang="es-ES_tradnl" sz="1800" dirty="0" smtClean="0"/>
              <a:t>, </a:t>
            </a:r>
            <a:r>
              <a:rPr lang="es-ES_tradnl" sz="1800" dirty="0" err="1" smtClean="0"/>
              <a:t>by</a:t>
            </a:r>
            <a:r>
              <a:rPr lang="es-ES_tradnl" sz="1800" dirty="0" smtClean="0"/>
              <a:t> </a:t>
            </a:r>
            <a:r>
              <a:rPr lang="es-ES_tradnl" sz="1800" dirty="0" err="1" smtClean="0"/>
              <a:t>school</a:t>
            </a:r>
            <a:r>
              <a:rPr lang="es-ES_tradnl" sz="1800" dirty="0" smtClean="0"/>
              <a:t> </a:t>
            </a:r>
            <a:r>
              <a:rPr lang="es-ES_tradnl" sz="1800" dirty="0" err="1" smtClean="0"/>
              <a:t>type</a:t>
            </a:r>
            <a:r>
              <a:rPr lang="es-ES_tradnl" sz="1800" dirty="0" smtClean="0"/>
              <a:t>.</a:t>
            </a:r>
            <a:endParaRPr lang="es-ES" sz="1800" dirty="0"/>
          </a:p>
        </p:txBody>
      </p:sp>
      <p:sp>
        <p:nvSpPr>
          <p:cNvPr id="7" name="6 Rectángulo redondeado"/>
          <p:cNvSpPr/>
          <p:nvPr/>
        </p:nvSpPr>
        <p:spPr bwMode="auto">
          <a:xfrm>
            <a:off x="4572000" y="4641574"/>
            <a:ext cx="4457701" cy="873402"/>
          </a:xfrm>
          <a:prstGeom prst="roundRect">
            <a:avLst/>
          </a:prstGeom>
          <a:noFill/>
          <a:ln w="50800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20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BdE Neue Helvetica 55 Roman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1307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19380" y="14288"/>
            <a:ext cx="6220460" cy="765175"/>
          </a:xfrm>
        </p:spPr>
        <p:txBody>
          <a:bodyPr/>
          <a:lstStyle/>
          <a:p>
            <a:pPr marL="342900" indent="-342900" eaLnBrk="1" hangingPunct="1">
              <a:defRPr/>
            </a:pPr>
            <a:r>
              <a:rPr lang="es-ES" dirty="0"/>
              <a:t>3</a:t>
            </a:r>
            <a:r>
              <a:rPr lang="es-ES" dirty="0" smtClean="0"/>
              <a:t>. DIFFERENCES IN CHARACTERISTICS</a:t>
            </a:r>
            <a:endParaRPr lang="en-US" dirty="0"/>
          </a:p>
        </p:txBody>
      </p:sp>
      <p:sp>
        <p:nvSpPr>
          <p:cNvPr id="22531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E40547A-3259-4EEA-BE0A-574F8D23E366}" type="slidenum">
              <a:rPr lang="es-ES_tradnl" smtClean="0"/>
              <a:pPr>
                <a:defRPr/>
              </a:pPr>
              <a:t>12</a:t>
            </a:fld>
            <a:endParaRPr lang="es-ES_tradnl" smtClean="0"/>
          </a:p>
        </p:txBody>
      </p:sp>
      <p:graphicFrame>
        <p:nvGraphicFramePr>
          <p:cNvPr id="8" name="7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20663383"/>
              </p:ext>
            </p:extLst>
          </p:nvPr>
        </p:nvGraphicFramePr>
        <p:xfrm>
          <a:off x="149086" y="1114425"/>
          <a:ext cx="8418443" cy="4511120"/>
        </p:xfrm>
        <a:graphic>
          <a:graphicData uri="http://schemas.openxmlformats.org/drawingml/2006/table">
            <a:tbl>
              <a:tblPr firstRow="1" bandRow="1">
                <a:tableStyleId>{5FD0F851-EC5A-4D38-B0AD-8093EC10F338}</a:tableStyleId>
              </a:tblPr>
              <a:tblGrid>
                <a:gridCol w="2803612"/>
                <a:gridCol w="2126900"/>
                <a:gridCol w="1219348"/>
                <a:gridCol w="2268583"/>
              </a:tblGrid>
              <a:tr h="281945"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u="none" strike="noStrike" dirty="0">
                          <a:latin typeface="+mn-lt"/>
                        </a:rPr>
                        <a:t> 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600" u="none" strike="noStrike" dirty="0" err="1" smtClean="0">
                          <a:latin typeface="+mn-lt"/>
                        </a:rPr>
                        <a:t>Treated</a:t>
                      </a:r>
                      <a:endParaRPr lang="es-ES" sz="16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600" u="none" strike="noStrike" dirty="0" err="1" smtClean="0">
                          <a:latin typeface="+mn-lt"/>
                        </a:rPr>
                        <a:t>Controls</a:t>
                      </a:r>
                      <a:endParaRPr lang="es-ES" sz="16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600" u="none" strike="noStrike" dirty="0" err="1" smtClean="0">
                          <a:latin typeface="+mn-lt"/>
                        </a:rPr>
                        <a:t>Controls</a:t>
                      </a:r>
                      <a:r>
                        <a:rPr lang="es-ES" sz="1600" u="none" strike="noStrike" dirty="0" smtClean="0">
                          <a:latin typeface="+mn-lt"/>
                        </a:rPr>
                        <a:t>, </a:t>
                      </a:r>
                      <a:r>
                        <a:rPr lang="es-ES" sz="1600" u="none" strike="noStrike" dirty="0" err="1" smtClean="0">
                          <a:latin typeface="+mn-lt"/>
                        </a:rPr>
                        <a:t>reweighted</a:t>
                      </a:r>
                      <a:endParaRPr lang="es-ES" sz="16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bg1"/>
                    </a:solidFill>
                  </a:tcPr>
                </a:tc>
              </a:tr>
              <a:tr h="281945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600" b="0" i="0" u="none" strike="noStrike" dirty="0" err="1" smtClean="0">
                          <a:solidFill>
                            <a:schemeClr val="tx1"/>
                          </a:solidFill>
                          <a:latin typeface="+mn-lt"/>
                        </a:rPr>
                        <a:t>Female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600" u="none" strike="noStrike" dirty="0" smtClean="0">
                          <a:latin typeface="+mn-lt"/>
                        </a:rPr>
                        <a:t>0.49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600" u="none" strike="noStrike" dirty="0">
                          <a:latin typeface="+mn-lt"/>
                        </a:rPr>
                        <a:t> </a:t>
                      </a:r>
                      <a:r>
                        <a:rPr lang="es-ES" sz="1600" u="none" strike="noStrike" dirty="0" smtClean="0">
                          <a:latin typeface="+mn-lt"/>
                        </a:rPr>
                        <a:t>0.28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600" u="none" strike="noStrike" dirty="0" smtClean="0">
                          <a:latin typeface="+mn-lt"/>
                        </a:rPr>
                        <a:t>0.52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281945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600" u="none" strike="noStrike" dirty="0" err="1" smtClean="0">
                          <a:latin typeface="+mn-lt"/>
                        </a:rPr>
                        <a:t>Repeated</a:t>
                      </a:r>
                      <a:r>
                        <a:rPr lang="es-ES" sz="1600" u="none" strike="noStrike" dirty="0" smtClean="0">
                          <a:latin typeface="+mn-lt"/>
                        </a:rPr>
                        <a:t> </a:t>
                      </a:r>
                      <a:r>
                        <a:rPr lang="es-ES" sz="1600" u="none" strike="noStrike" dirty="0" err="1" smtClean="0">
                          <a:latin typeface="+mn-lt"/>
                        </a:rPr>
                        <a:t>some</a:t>
                      </a:r>
                      <a:r>
                        <a:rPr lang="es-ES" sz="1600" u="none" strike="noStrike" dirty="0" smtClean="0">
                          <a:latin typeface="+mn-lt"/>
                        </a:rPr>
                        <a:t> grade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600" u="none" strike="noStrike" dirty="0" smtClean="0">
                          <a:latin typeface="+mn-lt"/>
                        </a:rPr>
                        <a:t>0.12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600" u="none" strike="noStrike" dirty="0">
                          <a:latin typeface="+mn-lt"/>
                        </a:rPr>
                        <a:t> </a:t>
                      </a:r>
                      <a:r>
                        <a:rPr lang="es-ES" sz="1600" u="none" strike="noStrike" dirty="0" smtClean="0">
                          <a:latin typeface="+mn-lt"/>
                        </a:rPr>
                        <a:t>0.18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600" u="none" strike="noStrike" dirty="0">
                          <a:latin typeface="+mn-lt"/>
                        </a:rPr>
                        <a:t> </a:t>
                      </a:r>
                      <a:r>
                        <a:rPr lang="es-ES" sz="1600" u="none" strike="noStrike" dirty="0" smtClean="0">
                          <a:latin typeface="+mn-lt"/>
                        </a:rPr>
                        <a:t>0.13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281945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600" u="none" strike="noStrike" dirty="0" err="1" smtClean="0">
                          <a:latin typeface="+mn-lt"/>
                        </a:rPr>
                        <a:t>Private</a:t>
                      </a:r>
                      <a:r>
                        <a:rPr lang="es-ES" sz="1600" u="none" strike="noStrike" dirty="0" smtClean="0">
                          <a:latin typeface="+mn-lt"/>
                        </a:rPr>
                        <a:t> </a:t>
                      </a:r>
                      <a:r>
                        <a:rPr lang="es-ES" sz="1600" u="none" strike="noStrike" dirty="0" err="1" smtClean="0">
                          <a:latin typeface="+mn-lt"/>
                        </a:rPr>
                        <a:t>school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600" u="none" strike="noStrike" dirty="0" smtClean="0">
                          <a:latin typeface="+mn-lt"/>
                        </a:rPr>
                        <a:t>0.18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600" u="none" strike="noStrike" dirty="0">
                          <a:latin typeface="+mn-lt"/>
                        </a:rPr>
                        <a:t> </a:t>
                      </a:r>
                      <a:r>
                        <a:rPr lang="es-ES" sz="1600" u="none" strike="noStrike" dirty="0" smtClean="0">
                          <a:latin typeface="+mn-lt"/>
                        </a:rPr>
                        <a:t>0.40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600" u="none" strike="noStrike" dirty="0">
                          <a:latin typeface="+mn-lt"/>
                        </a:rPr>
                        <a:t> </a:t>
                      </a:r>
                      <a:r>
                        <a:rPr lang="es-ES" sz="1600" u="none" strike="noStrike" dirty="0" smtClean="0">
                          <a:latin typeface="+mn-lt"/>
                        </a:rPr>
                        <a:t>0.18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281945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600" u="none" strike="noStrike" dirty="0" smtClean="0">
                          <a:latin typeface="+mn-lt"/>
                        </a:rPr>
                        <a:t>Pre-test </a:t>
                      </a:r>
                      <a:r>
                        <a:rPr lang="es-ES" sz="1600" u="none" strike="noStrike" dirty="0" smtClean="0">
                          <a:latin typeface="+mn-lt"/>
                        </a:rPr>
                        <a:t>grade (0-10)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600" u="none" strike="noStrike" dirty="0" smtClean="0">
                          <a:latin typeface="+mn-lt"/>
                        </a:rPr>
                        <a:t>5.09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600" u="none" strike="noStrike" dirty="0">
                          <a:latin typeface="+mn-lt"/>
                        </a:rPr>
                        <a:t> </a:t>
                      </a:r>
                      <a:r>
                        <a:rPr lang="es-ES" sz="1600" u="none" strike="noStrike" dirty="0" smtClean="0">
                          <a:latin typeface="+mn-lt"/>
                        </a:rPr>
                        <a:t>5.16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600" u="none" strike="noStrike" dirty="0">
                          <a:latin typeface="+mn-lt"/>
                        </a:rPr>
                        <a:t> </a:t>
                      </a:r>
                      <a:r>
                        <a:rPr lang="es-ES" sz="1600" u="none" strike="noStrike" dirty="0" smtClean="0">
                          <a:latin typeface="+mn-lt"/>
                        </a:rPr>
                        <a:t>5.09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281945">
                <a:tc>
                  <a:txBody>
                    <a:bodyPr/>
                    <a:lstStyle/>
                    <a:p>
                      <a:pPr marL="0" marR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600" u="none" strike="noStrike" dirty="0" smtClean="0">
                          <a:latin typeface="+mn-lt"/>
                        </a:rPr>
                        <a:t>Pre-test grade</a:t>
                      </a:r>
                      <a:r>
                        <a:rPr lang="es-ES" sz="1600" b="0" i="0" u="none" strike="noStrike" baseline="0" dirty="0" smtClean="0">
                          <a:solidFill>
                            <a:srgbClr val="000000"/>
                          </a:solidFill>
                          <a:latin typeface="+mn-lt"/>
                        </a:rPr>
                        <a:t> </a:t>
                      </a:r>
                      <a:r>
                        <a:rPr lang="es-ES" sz="1600" u="none" strike="noStrike" dirty="0" smtClean="0">
                          <a:latin typeface="+mn-lt"/>
                        </a:rPr>
                        <a:t>x </a:t>
                      </a:r>
                      <a:r>
                        <a:rPr lang="es-ES" sz="1600" u="none" strike="noStrike" dirty="0" err="1" smtClean="0">
                          <a:latin typeface="+mn-lt"/>
                        </a:rPr>
                        <a:t>private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600" b="1" u="none" strike="noStrike" dirty="0" smtClean="0">
                          <a:latin typeface="+mn-lt"/>
                        </a:rPr>
                        <a:t>6.01</a:t>
                      </a:r>
                      <a:endParaRPr lang="es-ES" sz="16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600" b="1" u="none" strike="noStrike" dirty="0">
                          <a:latin typeface="+mn-lt"/>
                        </a:rPr>
                        <a:t> </a:t>
                      </a:r>
                      <a:r>
                        <a:rPr lang="es-ES" sz="1600" b="1" u="none" strike="noStrike" dirty="0" smtClean="0">
                          <a:latin typeface="+mn-lt"/>
                        </a:rPr>
                        <a:t>7.34</a:t>
                      </a:r>
                      <a:endParaRPr lang="es-ES" sz="16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600" u="none" strike="noStrike" dirty="0">
                          <a:latin typeface="+mn-lt"/>
                        </a:rPr>
                        <a:t> </a:t>
                      </a:r>
                      <a:r>
                        <a:rPr lang="es-ES" sz="1600" u="none" strike="noStrike" dirty="0" smtClean="0">
                          <a:latin typeface="+mn-lt"/>
                        </a:rPr>
                        <a:t>5.98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281945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600" u="none" strike="noStrike" dirty="0" err="1" smtClean="0">
                          <a:latin typeface="+mn-lt"/>
                        </a:rPr>
                        <a:t>Mother</a:t>
                      </a:r>
                      <a:r>
                        <a:rPr lang="es-ES" sz="1600" u="none" strike="noStrike" baseline="0" dirty="0" smtClean="0">
                          <a:latin typeface="+mn-lt"/>
                        </a:rPr>
                        <a:t> </a:t>
                      </a:r>
                      <a:r>
                        <a:rPr lang="es-ES" sz="1600" u="none" strike="noStrike" baseline="0" dirty="0" err="1" smtClean="0">
                          <a:latin typeface="+mn-lt"/>
                        </a:rPr>
                        <a:t>works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600" u="none" strike="noStrike" dirty="0" smtClean="0">
                          <a:latin typeface="+mn-lt"/>
                        </a:rPr>
                        <a:t>0.65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600" u="none" strike="noStrike" dirty="0">
                          <a:latin typeface="+mn-lt"/>
                        </a:rPr>
                        <a:t> </a:t>
                      </a:r>
                      <a:r>
                        <a:rPr lang="es-ES" sz="1600" u="none" strike="noStrike" dirty="0" smtClean="0">
                          <a:latin typeface="+mn-lt"/>
                        </a:rPr>
                        <a:t>0.48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600" u="none" strike="noStrike" dirty="0">
                          <a:latin typeface="+mn-lt"/>
                        </a:rPr>
                        <a:t> </a:t>
                      </a:r>
                      <a:r>
                        <a:rPr lang="es-ES" sz="1600" u="none" strike="noStrike" dirty="0" smtClean="0">
                          <a:latin typeface="+mn-lt"/>
                        </a:rPr>
                        <a:t>0.65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281945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600" b="1" u="none" strike="noStrike" dirty="0" err="1" smtClean="0">
                          <a:latin typeface="+mn-lt"/>
                        </a:rPr>
                        <a:t>Schooling</a:t>
                      </a:r>
                      <a:r>
                        <a:rPr lang="es-ES" sz="1600" b="1" u="none" strike="noStrike" dirty="0" smtClean="0">
                          <a:latin typeface="+mn-lt"/>
                        </a:rPr>
                        <a:t> -</a:t>
                      </a:r>
                      <a:r>
                        <a:rPr lang="es-ES" sz="1600" b="1" u="none" strike="noStrike" dirty="0" err="1" smtClean="0">
                          <a:latin typeface="+mn-lt"/>
                        </a:rPr>
                        <a:t>mother</a:t>
                      </a:r>
                      <a:endParaRPr lang="es-ES" sz="16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600" u="none" strike="noStrike" dirty="0">
                          <a:latin typeface="+mn-lt"/>
                        </a:rPr>
                        <a:t> 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600" u="none" strike="noStrike" dirty="0">
                          <a:latin typeface="+mn-lt"/>
                        </a:rPr>
                        <a:t> 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600" u="none" strike="noStrike" dirty="0">
                          <a:latin typeface="+mn-lt"/>
                        </a:rPr>
                        <a:t> 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281945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600" u="none" strike="noStrike" dirty="0" err="1" smtClean="0">
                          <a:latin typeface="+mn-lt"/>
                        </a:rPr>
                        <a:t>Primary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600" u="none" strike="noStrike" dirty="0">
                          <a:latin typeface="+mn-lt"/>
                        </a:rPr>
                        <a:t> </a:t>
                      </a:r>
                      <a:r>
                        <a:rPr lang="es-ES" sz="1600" u="none" strike="noStrike" dirty="0" smtClean="0">
                          <a:latin typeface="+mn-lt"/>
                        </a:rPr>
                        <a:t>0.04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600" u="none" strike="noStrike" dirty="0">
                          <a:latin typeface="+mn-lt"/>
                        </a:rPr>
                        <a:t> </a:t>
                      </a:r>
                      <a:r>
                        <a:rPr lang="es-ES" sz="1600" u="none" strike="noStrike" dirty="0" smtClean="0">
                          <a:latin typeface="+mn-lt"/>
                        </a:rPr>
                        <a:t>0.04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600" u="none" strike="noStrike" dirty="0">
                          <a:latin typeface="+mn-lt"/>
                        </a:rPr>
                        <a:t> </a:t>
                      </a:r>
                      <a:r>
                        <a:rPr lang="es-ES" sz="1600" u="none" strike="noStrike" dirty="0" smtClean="0">
                          <a:latin typeface="+mn-lt"/>
                        </a:rPr>
                        <a:t>0.03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281945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600" u="none" strike="noStrike" dirty="0" err="1" smtClean="0">
                          <a:latin typeface="+mn-lt"/>
                        </a:rPr>
                        <a:t>Secondary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600" b="1" u="none" strike="noStrike" dirty="0">
                          <a:latin typeface="+mn-lt"/>
                        </a:rPr>
                        <a:t> </a:t>
                      </a:r>
                      <a:r>
                        <a:rPr lang="es-ES" sz="1600" b="1" u="none" strike="noStrike" dirty="0" smtClean="0">
                          <a:latin typeface="+mn-lt"/>
                        </a:rPr>
                        <a:t>0.37</a:t>
                      </a:r>
                      <a:endParaRPr lang="es-ES" sz="16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600" b="1" u="none" strike="noStrike" dirty="0">
                          <a:latin typeface="+mn-lt"/>
                        </a:rPr>
                        <a:t> </a:t>
                      </a:r>
                      <a:r>
                        <a:rPr lang="es-ES" sz="1600" b="1" u="none" strike="noStrike" dirty="0" smtClean="0">
                          <a:latin typeface="+mn-lt"/>
                        </a:rPr>
                        <a:t>0.25</a:t>
                      </a:r>
                      <a:endParaRPr lang="es-ES" sz="16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600" u="none" strike="noStrike" dirty="0">
                          <a:latin typeface="+mn-lt"/>
                        </a:rPr>
                        <a:t> </a:t>
                      </a:r>
                      <a:r>
                        <a:rPr lang="es-ES" sz="1600" u="none" strike="noStrike" dirty="0" smtClean="0">
                          <a:latin typeface="+mn-lt"/>
                        </a:rPr>
                        <a:t>0.41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281945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600" u="none" strike="noStrike" dirty="0" err="1" smtClean="0">
                          <a:latin typeface="+mn-lt"/>
                        </a:rPr>
                        <a:t>College</a:t>
                      </a:r>
                      <a:r>
                        <a:rPr lang="es-ES" sz="1600" u="none" strike="noStrike" dirty="0" smtClean="0">
                          <a:latin typeface="+mn-lt"/>
                        </a:rPr>
                        <a:t> (2-year)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600" u="none" strike="noStrike" dirty="0">
                          <a:latin typeface="+mn-lt"/>
                        </a:rPr>
                        <a:t> </a:t>
                      </a:r>
                      <a:r>
                        <a:rPr lang="es-ES" sz="1600" u="none" strike="noStrike" dirty="0" smtClean="0">
                          <a:latin typeface="+mn-lt"/>
                        </a:rPr>
                        <a:t>0.24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600" u="none" strike="noStrike" dirty="0">
                          <a:latin typeface="+mn-lt"/>
                        </a:rPr>
                        <a:t> </a:t>
                      </a:r>
                      <a:r>
                        <a:rPr lang="es-ES" sz="1600" u="none" strike="noStrike" dirty="0" smtClean="0">
                          <a:latin typeface="+mn-lt"/>
                        </a:rPr>
                        <a:t>0.16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600" u="none" strike="noStrike" dirty="0">
                          <a:latin typeface="+mn-lt"/>
                        </a:rPr>
                        <a:t> </a:t>
                      </a:r>
                      <a:r>
                        <a:rPr lang="es-ES" sz="1600" u="none" strike="noStrike" dirty="0" smtClean="0">
                          <a:latin typeface="+mn-lt"/>
                        </a:rPr>
                        <a:t>0.24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281945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600" u="none" strike="noStrike" dirty="0" err="1" smtClean="0">
                          <a:latin typeface="+mn-lt"/>
                        </a:rPr>
                        <a:t>College</a:t>
                      </a:r>
                      <a:r>
                        <a:rPr lang="es-ES" sz="1600" u="none" strike="noStrike" baseline="0" dirty="0" smtClean="0">
                          <a:latin typeface="+mn-lt"/>
                        </a:rPr>
                        <a:t> (4-year)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600" b="1" u="none" strike="noStrike" dirty="0">
                          <a:latin typeface="+mn-lt"/>
                        </a:rPr>
                        <a:t> </a:t>
                      </a:r>
                      <a:r>
                        <a:rPr lang="es-ES" sz="1600" b="1" u="none" strike="noStrike" dirty="0" smtClean="0">
                          <a:latin typeface="+mn-lt"/>
                        </a:rPr>
                        <a:t>0.24</a:t>
                      </a:r>
                      <a:endParaRPr lang="es-ES" sz="16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600" b="1" u="none" strike="noStrike" dirty="0">
                          <a:latin typeface="+mn-lt"/>
                        </a:rPr>
                        <a:t> </a:t>
                      </a:r>
                      <a:r>
                        <a:rPr lang="es-ES" sz="1600" b="1" u="none" strike="noStrike" dirty="0" smtClean="0">
                          <a:latin typeface="+mn-lt"/>
                        </a:rPr>
                        <a:t>0.31</a:t>
                      </a:r>
                      <a:endParaRPr lang="es-ES" sz="16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600" u="none" strike="noStrike" dirty="0">
                          <a:latin typeface="+mn-lt"/>
                        </a:rPr>
                        <a:t> </a:t>
                      </a:r>
                      <a:r>
                        <a:rPr lang="es-ES" sz="1600" u="none" strike="noStrike" dirty="0" smtClean="0">
                          <a:latin typeface="+mn-lt"/>
                        </a:rPr>
                        <a:t>0.18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281945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600" b="1" u="none" strike="noStrike" dirty="0" err="1" smtClean="0">
                          <a:latin typeface="+mn-lt"/>
                        </a:rPr>
                        <a:t>Occupation</a:t>
                      </a:r>
                      <a:r>
                        <a:rPr lang="es-ES" sz="1600" b="1" u="none" strike="noStrike" dirty="0" smtClean="0">
                          <a:latin typeface="+mn-lt"/>
                        </a:rPr>
                        <a:t> -</a:t>
                      </a:r>
                      <a:r>
                        <a:rPr lang="es-ES" sz="1600" b="1" u="none" strike="noStrike" dirty="0" err="1" smtClean="0">
                          <a:latin typeface="+mn-lt"/>
                        </a:rPr>
                        <a:t>mother</a:t>
                      </a:r>
                      <a:endParaRPr lang="es-ES" sz="16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s-ES" sz="16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600" u="none" strike="noStrike" dirty="0">
                          <a:latin typeface="+mn-lt"/>
                        </a:rPr>
                        <a:t> 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600" u="none" strike="noStrike" dirty="0">
                          <a:latin typeface="+mn-lt"/>
                        </a:rPr>
                        <a:t> 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281945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600" u="none" strike="noStrike" dirty="0" smtClean="0">
                          <a:latin typeface="+mn-lt"/>
                        </a:rPr>
                        <a:t>High </a:t>
                      </a:r>
                      <a:r>
                        <a:rPr lang="es-ES" sz="1600" u="none" strike="noStrike" dirty="0" err="1" smtClean="0">
                          <a:latin typeface="+mn-lt"/>
                        </a:rPr>
                        <a:t>skilled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600" b="1" u="none" strike="noStrike" dirty="0" smtClean="0">
                          <a:latin typeface="+mn-lt"/>
                        </a:rPr>
                        <a:t>0.27</a:t>
                      </a:r>
                      <a:endParaRPr lang="es-ES" sz="16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600" b="1" u="none" strike="noStrike" dirty="0">
                          <a:latin typeface="+mn-lt"/>
                        </a:rPr>
                        <a:t> </a:t>
                      </a:r>
                      <a:r>
                        <a:rPr lang="es-ES" sz="1600" b="1" u="none" strike="noStrike" dirty="0" smtClean="0">
                          <a:latin typeface="+mn-lt"/>
                        </a:rPr>
                        <a:t>0.35</a:t>
                      </a:r>
                      <a:endParaRPr lang="es-ES" sz="16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600" u="none" strike="noStrike" dirty="0">
                          <a:latin typeface="+mn-lt"/>
                        </a:rPr>
                        <a:t> </a:t>
                      </a:r>
                      <a:r>
                        <a:rPr lang="es-ES" sz="1600" u="none" strike="noStrike" dirty="0" smtClean="0">
                          <a:latin typeface="+mn-lt"/>
                        </a:rPr>
                        <a:t>0.27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281945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600" u="none" strike="noStrike" dirty="0" err="1" smtClean="0">
                          <a:latin typeface="+mn-lt"/>
                        </a:rPr>
                        <a:t>Mid</a:t>
                      </a:r>
                      <a:r>
                        <a:rPr lang="es-ES" sz="1600" u="none" strike="noStrike" dirty="0" smtClean="0">
                          <a:latin typeface="+mn-lt"/>
                        </a:rPr>
                        <a:t> </a:t>
                      </a:r>
                      <a:r>
                        <a:rPr lang="es-ES" sz="1600" u="none" strike="noStrike" dirty="0" err="1" smtClean="0">
                          <a:latin typeface="+mn-lt"/>
                        </a:rPr>
                        <a:t>skill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600" u="none" strike="noStrike" dirty="0" smtClean="0">
                          <a:latin typeface="+mn-lt"/>
                        </a:rPr>
                        <a:t>0.46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600" u="none" strike="noStrike" dirty="0">
                          <a:latin typeface="+mn-lt"/>
                        </a:rPr>
                        <a:t> </a:t>
                      </a:r>
                      <a:r>
                        <a:rPr lang="es-ES" sz="1600" u="none" strike="noStrike" dirty="0" smtClean="0">
                          <a:latin typeface="+mn-lt"/>
                        </a:rPr>
                        <a:t>0.25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600" u="none" strike="noStrike" dirty="0">
                          <a:latin typeface="+mn-lt"/>
                        </a:rPr>
                        <a:t> </a:t>
                      </a:r>
                      <a:r>
                        <a:rPr lang="es-ES" sz="1600" u="none" strike="noStrike" dirty="0" smtClean="0">
                          <a:latin typeface="+mn-lt"/>
                        </a:rPr>
                        <a:t>0.43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281945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600" u="none" strike="noStrike" dirty="0" err="1" smtClean="0">
                          <a:latin typeface="+mn-lt"/>
                        </a:rPr>
                        <a:t>Low</a:t>
                      </a:r>
                      <a:r>
                        <a:rPr lang="es-ES" sz="1600" u="none" strike="noStrike" dirty="0" smtClean="0">
                          <a:latin typeface="+mn-lt"/>
                        </a:rPr>
                        <a:t> </a:t>
                      </a:r>
                      <a:r>
                        <a:rPr lang="es-ES" sz="1600" u="none" strike="noStrike" dirty="0" err="1" smtClean="0">
                          <a:latin typeface="+mn-lt"/>
                        </a:rPr>
                        <a:t>skill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600" u="none" strike="noStrike" dirty="0" smtClean="0">
                          <a:latin typeface="+mn-lt"/>
                        </a:rPr>
                        <a:t>0.14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600" u="none" strike="noStrike" dirty="0">
                          <a:latin typeface="+mn-lt"/>
                        </a:rPr>
                        <a:t> </a:t>
                      </a:r>
                      <a:r>
                        <a:rPr lang="es-ES" sz="1600" u="none" strike="noStrike" dirty="0" smtClean="0">
                          <a:latin typeface="+mn-lt"/>
                        </a:rPr>
                        <a:t>0.15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600" u="none" strike="noStrike" dirty="0">
                          <a:latin typeface="+mn-lt"/>
                        </a:rPr>
                        <a:t> </a:t>
                      </a:r>
                      <a:r>
                        <a:rPr lang="es-ES" sz="1600" u="none" strike="noStrike" dirty="0" smtClean="0">
                          <a:latin typeface="+mn-lt"/>
                        </a:rPr>
                        <a:t>0.14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4 CuadroTexto"/>
          <p:cNvSpPr txBox="1"/>
          <p:nvPr/>
        </p:nvSpPr>
        <p:spPr>
          <a:xfrm>
            <a:off x="253033" y="737520"/>
            <a:ext cx="644842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1600" dirty="0" err="1" smtClean="0"/>
              <a:t>Table</a:t>
            </a:r>
            <a:r>
              <a:rPr lang="es-ES_tradnl" sz="1600" dirty="0" smtClean="0"/>
              <a:t> 7: </a:t>
            </a:r>
            <a:r>
              <a:rPr lang="es-ES_tradnl" sz="1600" dirty="0" err="1" smtClean="0"/>
              <a:t>Treated</a:t>
            </a:r>
            <a:r>
              <a:rPr lang="es-ES_tradnl" sz="1600" dirty="0" smtClean="0"/>
              <a:t> and </a:t>
            </a:r>
            <a:r>
              <a:rPr lang="es-ES_tradnl" sz="1600" dirty="0" err="1" smtClean="0"/>
              <a:t>controls</a:t>
            </a:r>
            <a:r>
              <a:rPr lang="es-ES_tradnl" sz="1600" dirty="0" smtClean="0"/>
              <a:t>, </a:t>
            </a:r>
            <a:r>
              <a:rPr lang="es-ES_tradnl" sz="1600" dirty="0" err="1" smtClean="0"/>
              <a:t>differences</a:t>
            </a:r>
            <a:r>
              <a:rPr lang="es-ES_tradnl" sz="1600" dirty="0" smtClean="0"/>
              <a:t> in </a:t>
            </a:r>
            <a:r>
              <a:rPr lang="es-ES_tradnl" sz="1600" dirty="0" err="1" smtClean="0"/>
              <a:t>means</a:t>
            </a:r>
            <a:endParaRPr lang="es-ES" sz="1600" dirty="0"/>
          </a:p>
        </p:txBody>
      </p:sp>
      <p:sp>
        <p:nvSpPr>
          <p:cNvPr id="6" name="5 CuadroTexto"/>
          <p:cNvSpPr txBox="1"/>
          <p:nvPr/>
        </p:nvSpPr>
        <p:spPr>
          <a:xfrm>
            <a:off x="64188" y="5625545"/>
            <a:ext cx="850334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1600" b="0" dirty="0" smtClean="0"/>
              <a:t>Notes. </a:t>
            </a:r>
            <a:r>
              <a:rPr lang="es-ES_tradnl" sz="1600" b="0" dirty="0" err="1" smtClean="0"/>
              <a:t>Column</a:t>
            </a:r>
            <a:r>
              <a:rPr lang="es-ES_tradnl" sz="1600" b="0" dirty="0" smtClean="0"/>
              <a:t> 3 shows </a:t>
            </a:r>
            <a:r>
              <a:rPr lang="es-ES_tradnl" sz="1600" b="0" dirty="0" err="1" smtClean="0"/>
              <a:t>means</a:t>
            </a:r>
            <a:r>
              <a:rPr lang="es-ES_tradnl" sz="1600" b="0" dirty="0" smtClean="0"/>
              <a:t> </a:t>
            </a:r>
            <a:r>
              <a:rPr lang="es-ES_tradnl" sz="1600" b="0" dirty="0" err="1" smtClean="0"/>
              <a:t>reweighted</a:t>
            </a:r>
            <a:r>
              <a:rPr lang="es-ES_tradnl" sz="1600" b="0" dirty="0" smtClean="0"/>
              <a:t> </a:t>
            </a:r>
            <a:r>
              <a:rPr lang="es-ES_tradnl" sz="1600" b="0" dirty="0" err="1" smtClean="0"/>
              <a:t>by</a:t>
            </a:r>
            <a:r>
              <a:rPr lang="es-ES_tradnl" sz="1600" b="0" dirty="0" smtClean="0"/>
              <a:t> a </a:t>
            </a:r>
            <a:r>
              <a:rPr lang="es-ES_tradnl" sz="1600" b="0" dirty="0" err="1" smtClean="0"/>
              <a:t>propensity</a:t>
            </a:r>
            <a:r>
              <a:rPr lang="es-ES_tradnl" sz="1600" b="0" dirty="0" smtClean="0"/>
              <a:t> score </a:t>
            </a:r>
            <a:r>
              <a:rPr lang="es-ES_tradnl" sz="1600" b="0" dirty="0" err="1" smtClean="0"/>
              <a:t>that</a:t>
            </a:r>
            <a:r>
              <a:rPr lang="es-ES_tradnl" sz="1600" b="0" dirty="0" smtClean="0"/>
              <a:t> </a:t>
            </a:r>
            <a:r>
              <a:rPr lang="es-ES_tradnl" sz="1600" b="0" dirty="0" err="1" smtClean="0"/>
              <a:t>includes</a:t>
            </a:r>
            <a:r>
              <a:rPr lang="es-ES_tradnl" sz="1600" b="0" dirty="0" smtClean="0"/>
              <a:t> </a:t>
            </a:r>
            <a:r>
              <a:rPr lang="es-ES_tradnl" sz="1600" b="0" dirty="0" err="1" smtClean="0"/>
              <a:t>indicators</a:t>
            </a:r>
            <a:r>
              <a:rPr lang="es-ES_tradnl" sz="1600" b="0" dirty="0" smtClean="0"/>
              <a:t> of </a:t>
            </a:r>
            <a:r>
              <a:rPr lang="es-ES_tradnl" sz="1600" b="0" dirty="0" err="1" smtClean="0"/>
              <a:t>female</a:t>
            </a:r>
            <a:r>
              <a:rPr lang="es-ES_tradnl" sz="1600" b="0" dirty="0" smtClean="0"/>
              <a:t> </a:t>
            </a:r>
            <a:r>
              <a:rPr lang="es-ES_tradnl" sz="1600" b="0" dirty="0" err="1" smtClean="0"/>
              <a:t>student</a:t>
            </a:r>
            <a:r>
              <a:rPr lang="es-ES_tradnl" sz="1600" b="0" dirty="0" smtClean="0"/>
              <a:t>, </a:t>
            </a:r>
            <a:r>
              <a:rPr lang="es-ES_tradnl" sz="1600" b="0" dirty="0" err="1" smtClean="0"/>
              <a:t>whether</a:t>
            </a:r>
            <a:r>
              <a:rPr lang="es-ES_tradnl" sz="1600" b="0" dirty="0" smtClean="0"/>
              <a:t> </a:t>
            </a:r>
            <a:r>
              <a:rPr lang="es-ES_tradnl" sz="1600" b="0" dirty="0" err="1" smtClean="0"/>
              <a:t>repeated</a:t>
            </a:r>
            <a:r>
              <a:rPr lang="es-ES_tradnl" sz="1600" b="0" dirty="0" smtClean="0"/>
              <a:t> </a:t>
            </a:r>
            <a:r>
              <a:rPr lang="es-ES_tradnl" sz="1600" b="0" dirty="0"/>
              <a:t>grade, </a:t>
            </a:r>
            <a:r>
              <a:rPr lang="es-ES_tradnl" sz="1600" b="0" dirty="0" err="1"/>
              <a:t>private</a:t>
            </a:r>
            <a:r>
              <a:rPr lang="es-ES_tradnl" sz="1600" b="0" dirty="0"/>
              <a:t> </a:t>
            </a:r>
            <a:r>
              <a:rPr lang="es-ES_tradnl" sz="1600" b="0" dirty="0" err="1"/>
              <a:t>school</a:t>
            </a:r>
            <a:r>
              <a:rPr lang="es-ES_tradnl" sz="1600" b="0" dirty="0"/>
              <a:t>, pre-test grade and </a:t>
            </a:r>
            <a:r>
              <a:rPr lang="es-ES_tradnl" sz="1600" b="0" dirty="0" err="1"/>
              <a:t>its</a:t>
            </a:r>
            <a:r>
              <a:rPr lang="es-ES_tradnl" sz="1600" b="0" dirty="0"/>
              <a:t> </a:t>
            </a:r>
            <a:r>
              <a:rPr lang="es-ES_tradnl" sz="1600" b="0" dirty="0" err="1"/>
              <a:t>interaction</a:t>
            </a:r>
            <a:r>
              <a:rPr lang="es-ES_tradnl" sz="1600" b="0" dirty="0"/>
              <a:t> </a:t>
            </a:r>
            <a:r>
              <a:rPr lang="es-ES_tradnl" sz="1600" b="0" dirty="0" err="1"/>
              <a:t>with</a:t>
            </a:r>
            <a:r>
              <a:rPr lang="es-ES_tradnl" sz="1600" b="0" dirty="0"/>
              <a:t> </a:t>
            </a:r>
            <a:r>
              <a:rPr lang="es-ES_tradnl" sz="1600" b="0" dirty="0" err="1"/>
              <a:t>private</a:t>
            </a:r>
            <a:r>
              <a:rPr lang="es-ES_tradnl" sz="1600" b="0" dirty="0"/>
              <a:t> </a:t>
            </a:r>
            <a:r>
              <a:rPr lang="es-ES_tradnl" sz="1600" b="0" dirty="0" err="1"/>
              <a:t>school</a:t>
            </a:r>
            <a:r>
              <a:rPr lang="es-ES_tradnl" sz="1600" b="0" dirty="0"/>
              <a:t>, labor </a:t>
            </a:r>
            <a:r>
              <a:rPr lang="es-ES_tradnl" sz="1600" b="0" dirty="0" err="1"/>
              <a:t>market</a:t>
            </a:r>
            <a:r>
              <a:rPr lang="es-ES_tradnl" sz="1600" b="0" dirty="0"/>
              <a:t> status of </a:t>
            </a:r>
            <a:r>
              <a:rPr lang="es-ES_tradnl" sz="1600" b="0" dirty="0" err="1"/>
              <a:t>mother</a:t>
            </a:r>
            <a:r>
              <a:rPr lang="es-ES_tradnl" sz="1600" b="0" dirty="0"/>
              <a:t>, </a:t>
            </a:r>
            <a:r>
              <a:rPr lang="es-ES_tradnl" sz="1600" b="0" dirty="0" err="1"/>
              <a:t>education</a:t>
            </a:r>
            <a:r>
              <a:rPr lang="es-ES_tradnl" sz="1600" b="0" dirty="0"/>
              <a:t> and </a:t>
            </a:r>
            <a:r>
              <a:rPr lang="es-ES_tradnl" sz="1600" b="0" dirty="0" err="1"/>
              <a:t>occupation</a:t>
            </a:r>
            <a:r>
              <a:rPr lang="es-ES_tradnl" sz="1600" b="0" dirty="0"/>
              <a:t>.</a:t>
            </a:r>
            <a:endParaRPr lang="es-ES" sz="1600" b="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65100" y="-16192"/>
            <a:ext cx="6054725" cy="765175"/>
          </a:xfrm>
        </p:spPr>
        <p:txBody>
          <a:bodyPr/>
          <a:lstStyle/>
          <a:p>
            <a:pPr marL="342900" indent="-342900" eaLnBrk="1" hangingPunct="1">
              <a:defRPr/>
            </a:pPr>
            <a:r>
              <a:rPr lang="es-ES" dirty="0" smtClean="0"/>
              <a:t>3</a:t>
            </a:r>
            <a:r>
              <a:rPr lang="es-ES" dirty="0" smtClean="0"/>
              <a:t>. RESULTS ON PERFORMANCE</a:t>
            </a:r>
            <a:endParaRPr lang="en-US" dirty="0"/>
          </a:p>
        </p:txBody>
      </p:sp>
      <p:sp>
        <p:nvSpPr>
          <p:cNvPr id="22531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E40547A-3259-4EEA-BE0A-574F8D23E366}" type="slidenum">
              <a:rPr lang="es-ES_tradnl" smtClean="0"/>
              <a:pPr>
                <a:defRPr/>
              </a:pPr>
              <a:t>13</a:t>
            </a:fld>
            <a:endParaRPr lang="es-ES_tradnl" smtClean="0"/>
          </a:p>
        </p:txBody>
      </p:sp>
      <p:graphicFrame>
        <p:nvGraphicFramePr>
          <p:cNvPr id="8" name="7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67881138"/>
              </p:ext>
            </p:extLst>
          </p:nvPr>
        </p:nvGraphicFramePr>
        <p:xfrm>
          <a:off x="834888" y="1421295"/>
          <a:ext cx="7499488" cy="2711096"/>
        </p:xfrm>
        <a:graphic>
          <a:graphicData uri="http://schemas.openxmlformats.org/drawingml/2006/table">
            <a:tbl>
              <a:tblPr firstRow="1" bandRow="1">
                <a:tableStyleId>{5FD0F851-EC5A-4D38-B0AD-8093EC10F338}</a:tableStyleId>
              </a:tblPr>
              <a:tblGrid>
                <a:gridCol w="1639247"/>
                <a:gridCol w="1412455"/>
                <a:gridCol w="1310749"/>
                <a:gridCol w="3137037"/>
              </a:tblGrid>
              <a:tr h="596808">
                <a:tc rowSpan="2">
                  <a:txBody>
                    <a:bodyPr/>
                    <a:lstStyle/>
                    <a:p>
                      <a:pPr algn="ctr" fontAlgn="t"/>
                      <a:endParaRPr lang="es-ES" sz="18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en-US" sz="1800" b="0" i="1" u="none" strike="noStrike" noProof="0" dirty="0" smtClean="0">
                          <a:solidFill>
                            <a:srgbClr val="000000"/>
                          </a:solidFill>
                          <a:latin typeface="+mn-lt"/>
                        </a:rPr>
                        <a:t>Normalized inverse probability weighted</a:t>
                      </a:r>
                    </a:p>
                  </a:txBody>
                  <a:tcPr marL="9525" marR="9525" marT="9525" marB="0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t"/>
                      <a:endParaRPr lang="es-ES" sz="12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800" b="0" i="1" u="none" strike="noStrike" noProof="0" dirty="0" smtClean="0">
                          <a:solidFill>
                            <a:srgbClr val="000000"/>
                          </a:solidFill>
                          <a:latin typeface="+mn-lt"/>
                        </a:rPr>
                        <a:t>Nearest neighbor propensity score matching</a:t>
                      </a:r>
                      <a:endParaRPr lang="en-US" sz="1800" b="0" i="1" u="none" strike="noStrike" noProof="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bg1"/>
                    </a:solidFill>
                  </a:tcPr>
                </a:tc>
              </a:tr>
              <a:tr h="596808">
                <a:tc vMerge="1">
                  <a:txBody>
                    <a:bodyPr/>
                    <a:lstStyle/>
                    <a:p>
                      <a:pPr algn="ctr" fontAlgn="t"/>
                      <a:endParaRPr lang="es-ES" sz="12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_tradnl" sz="1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No </a:t>
                      </a:r>
                      <a:r>
                        <a:rPr lang="es-ES_tradnl" sz="1800" b="0" i="0" u="none" strike="noStrike" dirty="0" err="1" smtClean="0">
                          <a:solidFill>
                            <a:srgbClr val="000000"/>
                          </a:solidFill>
                          <a:latin typeface="+mn-lt"/>
                        </a:rPr>
                        <a:t>regressors</a:t>
                      </a:r>
                      <a:r>
                        <a:rPr lang="es-ES_tradnl" sz="1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 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800" b="0" u="none" strike="noStrike" dirty="0" smtClean="0">
                          <a:latin typeface="+mn-lt"/>
                        </a:rPr>
                        <a:t>Inc. </a:t>
                      </a:r>
                      <a:r>
                        <a:rPr lang="es-ES" sz="1800" b="0" u="none" strike="noStrike" dirty="0" err="1" smtClean="0">
                          <a:latin typeface="+mn-lt"/>
                        </a:rPr>
                        <a:t>regressors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800" b="0" u="none" strike="noStrike" dirty="0">
                          <a:latin typeface="+mn-lt"/>
                        </a:rPr>
                        <a:t> 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bg1"/>
                    </a:solidFill>
                  </a:tcPr>
                </a:tc>
              </a:tr>
              <a:tr h="303496">
                <a:tc>
                  <a:txBody>
                    <a:bodyPr/>
                    <a:lstStyle/>
                    <a:p>
                      <a:pPr marL="0" marR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_tradnl" sz="1800" b="0" i="0" u="none" strike="noStrike" dirty="0" err="1" smtClean="0">
                          <a:solidFill>
                            <a:srgbClr val="000000"/>
                          </a:solidFill>
                          <a:latin typeface="+mn-lt"/>
                        </a:rPr>
                        <a:t>Treatment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_tradnl" sz="1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0.357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_tradnl" sz="1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0.349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_tradnl" sz="1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0.363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303496">
                <a:tc>
                  <a:txBody>
                    <a:bodyPr/>
                    <a:lstStyle/>
                    <a:p>
                      <a:pPr algn="l" rtl="0" fontAlgn="t"/>
                      <a:endParaRPr lang="es-ES" sz="18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_tradnl" sz="1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(0.211)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_tradnl" sz="1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(0.098)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_tradnl" sz="1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(0.091)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noFill/>
                  </a:tcPr>
                </a:tc>
              </a:tr>
              <a:tr h="303496">
                <a:tc>
                  <a:txBody>
                    <a:bodyPr/>
                    <a:lstStyle/>
                    <a:p>
                      <a:pPr algn="l" rtl="0" fontAlgn="t"/>
                      <a:r>
                        <a:rPr lang="es-ES_tradnl" sz="1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Mean </a:t>
                      </a:r>
                      <a:r>
                        <a:rPr lang="es-ES_tradnl" sz="1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score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rtl="0" fontAlgn="t"/>
                      <a:r>
                        <a:rPr lang="es-ES_tradnl" sz="1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5.14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t"/>
                      <a:endParaRPr lang="es-ES" sz="18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t"/>
                      <a:endParaRPr lang="es-ES" sz="18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303496">
                <a:tc>
                  <a:txBody>
                    <a:bodyPr/>
                    <a:lstStyle/>
                    <a:p>
                      <a:pPr algn="l" rtl="0" fontAlgn="t"/>
                      <a:r>
                        <a:rPr lang="es-ES_tradnl" sz="1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S.D.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noFill/>
                  </a:tcPr>
                </a:tc>
                <a:tc gridSpan="3">
                  <a:txBody>
                    <a:bodyPr/>
                    <a:lstStyle/>
                    <a:p>
                      <a:pPr algn="ctr" rtl="0" fontAlgn="t"/>
                      <a:r>
                        <a:rPr lang="es-ES_tradnl" sz="1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1.27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t"/>
                      <a:endParaRPr lang="es-ES" sz="18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t"/>
                      <a:endParaRPr lang="es-ES" sz="18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noFill/>
                  </a:tcPr>
                </a:tc>
              </a:tr>
              <a:tr h="303496">
                <a:tc>
                  <a:txBody>
                    <a:bodyPr/>
                    <a:lstStyle/>
                    <a:p>
                      <a:pPr algn="l" rtl="0" fontAlgn="t"/>
                      <a:r>
                        <a:rPr lang="es-ES_tradnl" sz="1800" b="0" i="0" u="none" strike="noStrike" dirty="0" err="1" smtClean="0">
                          <a:solidFill>
                            <a:srgbClr val="000000"/>
                          </a:solidFill>
                          <a:latin typeface="+mn-lt"/>
                        </a:rPr>
                        <a:t>Sample</a:t>
                      </a:r>
                      <a:r>
                        <a:rPr lang="es-ES_tradnl" sz="1800" b="0" i="0" u="none" strike="noStrike" baseline="0" dirty="0" smtClean="0">
                          <a:solidFill>
                            <a:srgbClr val="000000"/>
                          </a:solidFill>
                          <a:latin typeface="+mn-lt"/>
                        </a:rPr>
                        <a:t> </a:t>
                      </a:r>
                      <a:r>
                        <a:rPr lang="es-ES_tradnl" sz="1800" b="0" i="0" u="none" strike="noStrike" baseline="0" dirty="0" err="1" smtClean="0">
                          <a:solidFill>
                            <a:srgbClr val="000000"/>
                          </a:solidFill>
                          <a:latin typeface="+mn-lt"/>
                        </a:rPr>
                        <a:t>size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rtl="0" fontAlgn="t"/>
                      <a:r>
                        <a:rPr lang="es-ES_tradnl" sz="1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1,223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t"/>
                      <a:endParaRPr lang="es-ES" sz="18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t"/>
                      <a:endParaRPr lang="es-ES" sz="18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4 CuadroTexto"/>
          <p:cNvSpPr txBox="1"/>
          <p:nvPr/>
        </p:nvSpPr>
        <p:spPr>
          <a:xfrm>
            <a:off x="1057275" y="771525"/>
            <a:ext cx="7277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1800" dirty="0" err="1" smtClean="0"/>
              <a:t>Table</a:t>
            </a:r>
            <a:r>
              <a:rPr lang="es-ES_tradnl" sz="1800" dirty="0" smtClean="0"/>
              <a:t> 9: </a:t>
            </a:r>
            <a:r>
              <a:rPr lang="es-ES_tradnl" sz="1800" dirty="0" err="1" smtClean="0"/>
              <a:t>Impact</a:t>
            </a:r>
            <a:r>
              <a:rPr lang="es-ES_tradnl" sz="1800" dirty="0" smtClean="0"/>
              <a:t> </a:t>
            </a:r>
            <a:r>
              <a:rPr lang="es-ES_tradnl" sz="1800" dirty="0"/>
              <a:t>of </a:t>
            </a:r>
            <a:r>
              <a:rPr lang="es-ES_tradnl" sz="1800" dirty="0" err="1"/>
              <a:t>course</a:t>
            </a:r>
            <a:r>
              <a:rPr lang="es-ES_tradnl" sz="1800" dirty="0"/>
              <a:t> </a:t>
            </a:r>
            <a:r>
              <a:rPr lang="es-ES_tradnl" sz="1800" dirty="0" err="1"/>
              <a:t>on</a:t>
            </a:r>
            <a:r>
              <a:rPr lang="es-ES_tradnl" sz="1800" dirty="0"/>
              <a:t> </a:t>
            </a:r>
            <a:r>
              <a:rPr lang="es-ES_tradnl" sz="1800" dirty="0" smtClean="0"/>
              <a:t>post-test </a:t>
            </a:r>
            <a:r>
              <a:rPr lang="es-ES_tradnl" sz="1800" dirty="0" smtClean="0"/>
              <a:t>–scores </a:t>
            </a:r>
            <a:r>
              <a:rPr lang="es-ES_tradnl" sz="1800" dirty="0" err="1" smtClean="0"/>
              <a:t>from</a:t>
            </a:r>
            <a:r>
              <a:rPr lang="es-ES_tradnl" sz="1800" dirty="0" smtClean="0"/>
              <a:t> 0 to 10</a:t>
            </a:r>
            <a:endParaRPr lang="es-ES" sz="1800" dirty="0"/>
          </a:p>
        </p:txBody>
      </p:sp>
      <p:sp>
        <p:nvSpPr>
          <p:cNvPr id="6" name="5 CuadroTexto"/>
          <p:cNvSpPr txBox="1"/>
          <p:nvPr/>
        </p:nvSpPr>
        <p:spPr>
          <a:xfrm>
            <a:off x="765313" y="4359450"/>
            <a:ext cx="7710349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1600" b="0" dirty="0"/>
              <a:t>Notes: </a:t>
            </a:r>
            <a:r>
              <a:rPr lang="es-ES_tradnl" sz="1600" b="0" dirty="0" err="1"/>
              <a:t>First</a:t>
            </a:r>
            <a:r>
              <a:rPr lang="es-ES_tradnl" sz="1600" b="0" dirty="0"/>
              <a:t> </a:t>
            </a:r>
            <a:r>
              <a:rPr lang="es-ES_tradnl" sz="1600" b="0" dirty="0" err="1"/>
              <a:t>two</a:t>
            </a:r>
            <a:r>
              <a:rPr lang="es-ES_tradnl" sz="1600" b="0" dirty="0"/>
              <a:t> </a:t>
            </a:r>
            <a:r>
              <a:rPr lang="es-ES_tradnl" sz="1600" b="0" dirty="0" err="1"/>
              <a:t>columns</a:t>
            </a:r>
            <a:r>
              <a:rPr lang="es-ES_tradnl" sz="1600" b="0" dirty="0"/>
              <a:t> are OLS </a:t>
            </a:r>
            <a:r>
              <a:rPr lang="es-ES_tradnl" sz="1600" b="0" dirty="0" err="1"/>
              <a:t>coefficients</a:t>
            </a:r>
            <a:r>
              <a:rPr lang="es-ES_tradnl" sz="1600" b="0" dirty="0"/>
              <a:t> of grades in </a:t>
            </a:r>
            <a:r>
              <a:rPr lang="es-ES_tradnl" sz="1600" b="0" dirty="0" err="1"/>
              <a:t>the</a:t>
            </a:r>
            <a:r>
              <a:rPr lang="es-ES_tradnl" sz="1600" b="0" dirty="0"/>
              <a:t> </a:t>
            </a:r>
            <a:r>
              <a:rPr lang="es-ES_tradnl" sz="1600" b="0" dirty="0" smtClean="0"/>
              <a:t>post-test </a:t>
            </a:r>
            <a:r>
              <a:rPr lang="es-ES_tradnl" sz="1600" b="0" dirty="0" err="1"/>
              <a:t>on</a:t>
            </a:r>
            <a:r>
              <a:rPr lang="es-ES_tradnl" sz="1600" b="0" dirty="0"/>
              <a:t> </a:t>
            </a:r>
            <a:r>
              <a:rPr lang="es-ES_tradnl" sz="1600" b="0" dirty="0" err="1"/>
              <a:t>treatment</a:t>
            </a:r>
            <a:r>
              <a:rPr lang="es-ES_tradnl" sz="1600" b="0" dirty="0"/>
              <a:t>, </a:t>
            </a:r>
            <a:r>
              <a:rPr lang="es-ES_tradnl" sz="1600" b="0" dirty="0" err="1"/>
              <a:t>where</a:t>
            </a:r>
            <a:r>
              <a:rPr lang="es-ES_tradnl" sz="1600" b="0" dirty="0"/>
              <a:t> </a:t>
            </a:r>
            <a:r>
              <a:rPr lang="es-ES_tradnl" sz="1600" b="0" dirty="0" err="1"/>
              <a:t>each</a:t>
            </a:r>
            <a:r>
              <a:rPr lang="es-ES_tradnl" sz="1600" b="0" dirty="0"/>
              <a:t> </a:t>
            </a:r>
            <a:r>
              <a:rPr lang="es-ES_tradnl" sz="1600" b="0" dirty="0" err="1"/>
              <a:t>observation</a:t>
            </a:r>
            <a:r>
              <a:rPr lang="es-ES_tradnl" sz="1600" b="0" dirty="0"/>
              <a:t> </a:t>
            </a:r>
            <a:r>
              <a:rPr lang="es-ES_tradnl" sz="1600" b="0" dirty="0" err="1"/>
              <a:t>is</a:t>
            </a:r>
            <a:r>
              <a:rPr lang="es-ES_tradnl" sz="1600" b="0" dirty="0"/>
              <a:t> </a:t>
            </a:r>
            <a:r>
              <a:rPr lang="es-ES_tradnl" sz="1600" b="0" dirty="0" err="1"/>
              <a:t>weighted</a:t>
            </a:r>
            <a:r>
              <a:rPr lang="es-ES_tradnl" sz="1600" b="0" dirty="0"/>
              <a:t> </a:t>
            </a:r>
            <a:r>
              <a:rPr lang="es-ES_tradnl" sz="1600" b="0" dirty="0" err="1"/>
              <a:t>by</a:t>
            </a:r>
            <a:endParaRPr lang="es-ES_tradnl" sz="1600" b="0" dirty="0"/>
          </a:p>
          <a:p>
            <a:r>
              <a:rPr lang="es-ES_tradnl" sz="1600" b="0" dirty="0" smtClean="0"/>
              <a:t>2. </a:t>
            </a:r>
            <a:r>
              <a:rPr lang="es-ES_tradnl" sz="1600" b="0" dirty="0" err="1" smtClean="0"/>
              <a:t>Column</a:t>
            </a:r>
            <a:r>
              <a:rPr lang="es-ES_tradnl" sz="1600" b="0" dirty="0" smtClean="0"/>
              <a:t> </a:t>
            </a:r>
            <a:r>
              <a:rPr lang="es-ES_tradnl" sz="1600" b="0" dirty="0"/>
              <a:t>3 </a:t>
            </a:r>
            <a:r>
              <a:rPr lang="es-ES_tradnl" sz="1600" b="0" dirty="0" err="1" smtClean="0"/>
              <a:t>obtained</a:t>
            </a:r>
            <a:r>
              <a:rPr lang="es-ES_tradnl" sz="1600" b="0" dirty="0" smtClean="0"/>
              <a:t> </a:t>
            </a:r>
            <a:r>
              <a:rPr lang="es-ES_tradnl" sz="1600" b="0" dirty="0" err="1"/>
              <a:t>by</a:t>
            </a:r>
            <a:r>
              <a:rPr lang="es-ES_tradnl" sz="1600" b="0" dirty="0"/>
              <a:t> N.N. </a:t>
            </a:r>
            <a:r>
              <a:rPr lang="es-ES_tradnl" sz="1600" b="0" i="1" dirty="0" err="1"/>
              <a:t>matching</a:t>
            </a:r>
            <a:r>
              <a:rPr lang="es-ES_tradnl" sz="1600" b="0" dirty="0"/>
              <a:t>. </a:t>
            </a:r>
          </a:p>
          <a:p>
            <a:r>
              <a:rPr lang="es-ES_tradnl" sz="1600" b="0" dirty="0" smtClean="0"/>
              <a:t>3. Grades </a:t>
            </a:r>
            <a:r>
              <a:rPr lang="es-ES_tradnl" sz="1600" b="0" dirty="0"/>
              <a:t>in a 0 to 10 </a:t>
            </a:r>
            <a:r>
              <a:rPr lang="es-ES_tradnl" sz="1600" b="0" dirty="0" err="1"/>
              <a:t>scale</a:t>
            </a:r>
            <a:r>
              <a:rPr lang="es-ES_tradnl" sz="1600" b="0" dirty="0"/>
              <a:t>. Standard </a:t>
            </a:r>
            <a:r>
              <a:rPr lang="es-ES_tradnl" sz="1600" b="0" dirty="0" err="1"/>
              <a:t>errors</a:t>
            </a:r>
            <a:r>
              <a:rPr lang="es-ES_tradnl" sz="1600" b="0" dirty="0"/>
              <a:t> </a:t>
            </a:r>
            <a:r>
              <a:rPr lang="es-ES_tradnl" sz="1600" b="0" dirty="0" err="1"/>
              <a:t>clustered</a:t>
            </a:r>
            <a:r>
              <a:rPr lang="es-ES_tradnl" sz="1600" b="0" dirty="0"/>
              <a:t> at </a:t>
            </a:r>
            <a:r>
              <a:rPr lang="es-ES_tradnl" sz="1600" b="0" dirty="0" err="1"/>
              <a:t>school</a:t>
            </a:r>
            <a:r>
              <a:rPr lang="es-ES_tradnl" sz="1600" b="0" dirty="0"/>
              <a:t> </a:t>
            </a:r>
            <a:r>
              <a:rPr lang="es-ES_tradnl" sz="1600" b="0" dirty="0" err="1"/>
              <a:t>level</a:t>
            </a:r>
            <a:endParaRPr lang="es-ES_tradnl" sz="1600" b="0" dirty="0"/>
          </a:p>
          <a:p>
            <a:r>
              <a:rPr lang="es-ES_tradnl" sz="1600" b="0" dirty="0" smtClean="0"/>
              <a:t>4. </a:t>
            </a:r>
            <a:r>
              <a:rPr lang="es-ES_tradnl" sz="1600" b="0" dirty="0" err="1" smtClean="0"/>
              <a:t>Regressors</a:t>
            </a:r>
            <a:r>
              <a:rPr lang="es-ES_tradnl" sz="1600" b="0" dirty="0" smtClean="0"/>
              <a:t> </a:t>
            </a:r>
            <a:r>
              <a:rPr lang="es-ES_tradnl" sz="1600" b="0" dirty="0"/>
              <a:t>in </a:t>
            </a:r>
            <a:r>
              <a:rPr lang="es-ES_tradnl" sz="1600" b="0" dirty="0" err="1"/>
              <a:t>propensity</a:t>
            </a:r>
            <a:r>
              <a:rPr lang="es-ES_tradnl" sz="1600" b="0" dirty="0"/>
              <a:t> score: </a:t>
            </a:r>
            <a:r>
              <a:rPr lang="es-ES_tradnl" sz="1600" b="0" dirty="0" err="1"/>
              <a:t>female</a:t>
            </a:r>
            <a:r>
              <a:rPr lang="es-ES_tradnl" sz="1600" b="0" dirty="0"/>
              <a:t>, </a:t>
            </a:r>
            <a:r>
              <a:rPr lang="es-ES_tradnl" sz="1600" b="0" dirty="0" err="1"/>
              <a:t>repeated</a:t>
            </a:r>
            <a:r>
              <a:rPr lang="es-ES_tradnl" sz="1600" b="0" dirty="0"/>
              <a:t> grade, </a:t>
            </a:r>
            <a:r>
              <a:rPr lang="es-ES_tradnl" sz="1600" b="0" dirty="0" err="1"/>
              <a:t>private</a:t>
            </a:r>
            <a:r>
              <a:rPr lang="es-ES_tradnl" sz="1600" b="0" dirty="0"/>
              <a:t> </a:t>
            </a:r>
            <a:r>
              <a:rPr lang="es-ES_tradnl" sz="1600" b="0" dirty="0" err="1"/>
              <a:t>school</a:t>
            </a:r>
            <a:r>
              <a:rPr lang="es-ES_tradnl" sz="1600" b="0" dirty="0"/>
              <a:t>, pre-test grade and </a:t>
            </a:r>
            <a:r>
              <a:rPr lang="es-ES_tradnl" sz="1600" b="0" dirty="0" err="1"/>
              <a:t>its</a:t>
            </a:r>
            <a:r>
              <a:rPr lang="es-ES_tradnl" sz="1600" b="0" dirty="0"/>
              <a:t> </a:t>
            </a:r>
            <a:r>
              <a:rPr lang="es-ES_tradnl" sz="1600" b="0" dirty="0" err="1"/>
              <a:t>interaction</a:t>
            </a:r>
            <a:r>
              <a:rPr lang="es-ES_tradnl" sz="1600" b="0" dirty="0"/>
              <a:t> </a:t>
            </a:r>
            <a:r>
              <a:rPr lang="es-ES_tradnl" sz="1600" b="0" dirty="0" err="1"/>
              <a:t>with</a:t>
            </a:r>
            <a:r>
              <a:rPr lang="es-ES_tradnl" sz="1600" b="0" dirty="0"/>
              <a:t> </a:t>
            </a:r>
            <a:r>
              <a:rPr lang="es-ES_tradnl" sz="1600" b="0" dirty="0" err="1"/>
              <a:t>private</a:t>
            </a:r>
            <a:r>
              <a:rPr lang="es-ES_tradnl" sz="1600" b="0" dirty="0"/>
              <a:t> </a:t>
            </a:r>
            <a:r>
              <a:rPr lang="es-ES_tradnl" sz="1600" b="0" dirty="0" err="1"/>
              <a:t>school</a:t>
            </a:r>
            <a:r>
              <a:rPr lang="es-ES_tradnl" sz="1600" b="0" dirty="0"/>
              <a:t>, labor </a:t>
            </a:r>
            <a:r>
              <a:rPr lang="es-ES_tradnl" sz="1600" b="0" dirty="0" err="1"/>
              <a:t>market</a:t>
            </a:r>
            <a:r>
              <a:rPr lang="es-ES_tradnl" sz="1600" b="0" dirty="0"/>
              <a:t> status of </a:t>
            </a:r>
            <a:r>
              <a:rPr lang="es-ES_tradnl" sz="1600" b="0" dirty="0" err="1"/>
              <a:t>mother</a:t>
            </a:r>
            <a:r>
              <a:rPr lang="es-ES_tradnl" sz="1600" b="0" dirty="0"/>
              <a:t>, </a:t>
            </a:r>
            <a:r>
              <a:rPr lang="es-ES_tradnl" sz="1600" b="0" dirty="0" err="1"/>
              <a:t>education</a:t>
            </a:r>
            <a:r>
              <a:rPr lang="es-ES_tradnl" sz="1600" b="0" dirty="0"/>
              <a:t> and </a:t>
            </a:r>
            <a:r>
              <a:rPr lang="es-ES_tradnl" sz="1600" b="0" dirty="0" err="1"/>
              <a:t>occupation</a:t>
            </a:r>
            <a:r>
              <a:rPr lang="es-ES_tradnl" sz="1600" b="0" dirty="0"/>
              <a:t>.</a:t>
            </a:r>
            <a:endParaRPr lang="es-ES" sz="1600" b="0" dirty="0"/>
          </a:p>
        </p:txBody>
      </p:sp>
      <p:pic>
        <p:nvPicPr>
          <p:cNvPr id="7" name="Picture 29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76382"/>
          <a:stretch>
            <a:fillRect/>
          </a:stretch>
        </p:blipFill>
        <p:spPr bwMode="auto">
          <a:xfrm>
            <a:off x="5720537" y="4359450"/>
            <a:ext cx="499288" cy="504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2"/>
          <p:cNvSpPr>
            <a:spLocks noGrp="1" noChangeArrowheads="1"/>
          </p:cNvSpPr>
          <p:nvPr>
            <p:ph type="title"/>
          </p:nvPr>
        </p:nvSpPr>
        <p:spPr>
          <a:xfrm>
            <a:off x="201295" y="27940"/>
            <a:ext cx="5927725" cy="688975"/>
          </a:xfrm>
        </p:spPr>
        <p:txBody>
          <a:bodyPr/>
          <a:lstStyle/>
          <a:p>
            <a:pPr marL="342900" indent="-342900" eaLnBrk="1" hangingPunct="1">
              <a:defRPr/>
            </a:pPr>
            <a:r>
              <a:rPr lang="es-ES" dirty="0" smtClean="0"/>
              <a:t>3</a:t>
            </a:r>
            <a:r>
              <a:rPr lang="es-ES" dirty="0" smtClean="0"/>
              <a:t>. </a:t>
            </a:r>
            <a:r>
              <a:rPr lang="es-ES" dirty="0" smtClean="0"/>
              <a:t>RESULTS IN THE PRE-TEST</a:t>
            </a:r>
            <a:endParaRPr lang="es-ES" dirty="0" smtClean="0"/>
          </a:p>
        </p:txBody>
      </p:sp>
      <p:sp>
        <p:nvSpPr>
          <p:cNvPr id="16388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0E4CB27-4D97-46AD-A998-1578C1E574FF}" type="slidenum">
              <a:rPr lang="es-ES_tradnl" smtClean="0"/>
              <a:pPr>
                <a:defRPr/>
              </a:pPr>
              <a:t>14</a:t>
            </a:fld>
            <a:endParaRPr lang="es-ES_tradnl" smtClean="0"/>
          </a:p>
        </p:txBody>
      </p:sp>
      <p:pic>
        <p:nvPicPr>
          <p:cNvPr id="3" name="Marcador de contenido 2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80131" y="815009"/>
            <a:ext cx="7400384" cy="551661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Marcador de contenido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17009" y="982663"/>
            <a:ext cx="7552347" cy="5316524"/>
          </a:xfrm>
          <a:prstGeom prst="rect">
            <a:avLst/>
          </a:prstGeom>
        </p:spPr>
      </p:pic>
      <p:sp>
        <p:nvSpPr>
          <p:cNvPr id="3" name="Marcador de número de diapositiva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499B768-B2E9-4B6D-925A-CD184DCA9B62}" type="slidenum">
              <a:rPr lang="es-ES_tradnl" smtClean="0"/>
              <a:pPr>
                <a:defRPr/>
              </a:pPr>
              <a:t>15</a:t>
            </a:fld>
            <a:endParaRPr lang="es-ES_tradnl" dirty="0"/>
          </a:p>
        </p:txBody>
      </p:sp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3</a:t>
            </a:r>
            <a:r>
              <a:rPr lang="es-ES" dirty="0"/>
              <a:t>. RESULTS IN THE </a:t>
            </a:r>
            <a:r>
              <a:rPr lang="es-ES" dirty="0" smtClean="0"/>
              <a:t>POST-TEST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486681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65100" y="-16192"/>
            <a:ext cx="6054725" cy="765175"/>
          </a:xfrm>
        </p:spPr>
        <p:txBody>
          <a:bodyPr/>
          <a:lstStyle/>
          <a:p>
            <a:pPr marL="342900" indent="-342900" eaLnBrk="1" hangingPunct="1">
              <a:defRPr/>
            </a:pPr>
            <a:r>
              <a:rPr lang="es-ES" dirty="0" smtClean="0"/>
              <a:t>3</a:t>
            </a:r>
            <a:r>
              <a:rPr lang="es-ES" dirty="0" smtClean="0"/>
              <a:t>. RESULTS</a:t>
            </a:r>
            <a:endParaRPr lang="en-US" dirty="0"/>
          </a:p>
        </p:txBody>
      </p:sp>
      <p:sp>
        <p:nvSpPr>
          <p:cNvPr id="22531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E40547A-3259-4EEA-BE0A-574F8D23E366}" type="slidenum">
              <a:rPr lang="es-ES_tradnl" smtClean="0"/>
              <a:pPr>
                <a:defRPr/>
              </a:pPr>
              <a:t>16</a:t>
            </a:fld>
            <a:endParaRPr lang="es-ES_tradnl" smtClean="0"/>
          </a:p>
        </p:txBody>
      </p:sp>
      <p:graphicFrame>
        <p:nvGraphicFramePr>
          <p:cNvPr id="8" name="7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02138179"/>
              </p:ext>
            </p:extLst>
          </p:nvPr>
        </p:nvGraphicFramePr>
        <p:xfrm>
          <a:off x="974034" y="1833149"/>
          <a:ext cx="6941240" cy="2343150"/>
        </p:xfrm>
        <a:graphic>
          <a:graphicData uri="http://schemas.openxmlformats.org/drawingml/2006/table">
            <a:tbl>
              <a:tblPr firstRow="1" bandRow="1">
                <a:tableStyleId>{5FD0F851-EC5A-4D38-B0AD-8093EC10F338}</a:tableStyleId>
              </a:tblPr>
              <a:tblGrid>
                <a:gridCol w="3025131"/>
                <a:gridCol w="1973009"/>
                <a:gridCol w="1943100"/>
              </a:tblGrid>
              <a:tr h="320040">
                <a:tc>
                  <a:txBody>
                    <a:bodyPr/>
                    <a:lstStyle/>
                    <a:p>
                      <a:pPr marL="0" marR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18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_tradnl" sz="1800" b="0" i="0" u="none" strike="noStrike" dirty="0" err="1" smtClean="0">
                          <a:solidFill>
                            <a:srgbClr val="000000"/>
                          </a:solidFill>
                          <a:latin typeface="+mn-lt"/>
                        </a:rPr>
                        <a:t>Private</a:t>
                      </a:r>
                      <a:r>
                        <a:rPr lang="es-ES_tradnl" sz="1800" b="0" i="0" u="none" strike="noStrike" baseline="0" dirty="0" smtClean="0">
                          <a:solidFill>
                            <a:srgbClr val="000000"/>
                          </a:solidFill>
                          <a:latin typeface="+mn-lt"/>
                        </a:rPr>
                        <a:t> </a:t>
                      </a:r>
                      <a:r>
                        <a:rPr lang="es-ES_tradnl" sz="1800" b="0" i="0" u="none" strike="noStrike" baseline="0" dirty="0" err="1" smtClean="0">
                          <a:solidFill>
                            <a:srgbClr val="000000"/>
                          </a:solidFill>
                          <a:latin typeface="+mn-lt"/>
                        </a:rPr>
                        <a:t>schools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_tradnl" sz="1800" b="0" i="0" u="none" strike="noStrike" dirty="0" err="1" smtClean="0">
                          <a:solidFill>
                            <a:srgbClr val="000000"/>
                          </a:solidFill>
                          <a:latin typeface="+mn-lt"/>
                        </a:rPr>
                        <a:t>Rest</a:t>
                      </a:r>
                      <a:r>
                        <a:rPr lang="es-ES_tradnl" sz="1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 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noFill/>
                  </a:tcPr>
                </a:tc>
              </a:tr>
              <a:tr h="320040">
                <a:tc>
                  <a:txBody>
                    <a:bodyPr/>
                    <a:lstStyle/>
                    <a:p>
                      <a:pPr marL="0" marR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_tradnl" sz="1800" b="0" i="0" u="none" strike="noStrike" dirty="0" err="1" smtClean="0">
                          <a:solidFill>
                            <a:srgbClr val="000000"/>
                          </a:solidFill>
                          <a:latin typeface="+mn-lt"/>
                        </a:rPr>
                        <a:t>Treatment</a:t>
                      </a:r>
                      <a:r>
                        <a:rPr lang="es-ES_tradnl" sz="1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 – </a:t>
                      </a:r>
                      <a:r>
                        <a:rPr lang="es-ES_tradnl" sz="1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no </a:t>
                      </a:r>
                      <a:r>
                        <a:rPr lang="es-ES_tradnl" sz="1800" b="0" i="0" u="none" strike="noStrike" dirty="0" err="1" smtClean="0">
                          <a:solidFill>
                            <a:srgbClr val="000000"/>
                          </a:solidFill>
                          <a:latin typeface="+mn-lt"/>
                        </a:rPr>
                        <a:t>covariates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.</a:t>
                      </a:r>
                      <a:r>
                        <a:rPr lang="es-ES" sz="1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006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_tradnl" sz="1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.</a:t>
                      </a:r>
                      <a:r>
                        <a:rPr lang="es-ES_tradnl" sz="1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516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274320">
                <a:tc>
                  <a:txBody>
                    <a:bodyPr/>
                    <a:lstStyle/>
                    <a:p>
                      <a:pPr algn="l" rtl="0" fontAlgn="t"/>
                      <a:endParaRPr lang="es-ES" sz="18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(.</a:t>
                      </a:r>
                      <a:r>
                        <a:rPr lang="es-ES" sz="1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238)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_tradnl" sz="1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(.</a:t>
                      </a:r>
                      <a:r>
                        <a:rPr lang="es-ES_tradnl" sz="1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142)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noFill/>
                  </a:tcPr>
                </a:tc>
              </a:tr>
              <a:tr h="274320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800" b="0" i="0" u="none" strike="noStrike" dirty="0" err="1" smtClean="0">
                          <a:solidFill>
                            <a:srgbClr val="000000"/>
                          </a:solidFill>
                          <a:latin typeface="+mn-lt"/>
                        </a:rPr>
                        <a:t>Treatment</a:t>
                      </a:r>
                      <a:r>
                        <a:rPr lang="es-ES" sz="1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 – </a:t>
                      </a:r>
                      <a:r>
                        <a:rPr lang="es-ES" sz="1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inc. </a:t>
                      </a:r>
                      <a:r>
                        <a:rPr lang="es-ES" sz="1800" b="0" i="0" u="none" strike="noStrike" dirty="0" err="1" smtClean="0">
                          <a:solidFill>
                            <a:srgbClr val="000000"/>
                          </a:solidFill>
                          <a:latin typeface="+mn-lt"/>
                        </a:rPr>
                        <a:t>covariates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.</a:t>
                      </a:r>
                      <a:r>
                        <a:rPr lang="es-ES" sz="1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006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_tradnl" sz="1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.</a:t>
                      </a:r>
                      <a:r>
                        <a:rPr lang="es-ES_tradnl" sz="1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495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274320">
                <a:tc>
                  <a:txBody>
                    <a:bodyPr/>
                    <a:lstStyle/>
                    <a:p>
                      <a:pPr algn="l" rtl="0" fontAlgn="t"/>
                      <a:endParaRPr lang="es-ES" sz="18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(.</a:t>
                      </a:r>
                      <a:r>
                        <a:rPr lang="es-ES" sz="1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174)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_tradnl" sz="1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(.</a:t>
                      </a:r>
                      <a:r>
                        <a:rPr lang="es-ES_tradnl" sz="1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087)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noFill/>
                  </a:tcPr>
                </a:tc>
              </a:tr>
              <a:tr h="274320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Mean</a:t>
                      </a:r>
                      <a:r>
                        <a:rPr lang="es-ES" sz="1800" b="0" i="0" u="none" strike="noStrike" baseline="0" dirty="0" smtClean="0">
                          <a:solidFill>
                            <a:srgbClr val="000000"/>
                          </a:solidFill>
                          <a:latin typeface="+mn-lt"/>
                        </a:rPr>
                        <a:t> grade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4.66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_tradnl" sz="1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5.25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274320">
                <a:tc>
                  <a:txBody>
                    <a:bodyPr/>
                    <a:lstStyle/>
                    <a:p>
                      <a:pPr marL="0" marR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S.D. 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_tradnl" sz="1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1.42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_tradnl" sz="1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1.19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noFill/>
                  </a:tcPr>
                </a:tc>
              </a:tr>
              <a:tr h="274320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800" b="0" i="0" u="none" strike="noStrike" dirty="0" err="1" smtClean="0">
                          <a:solidFill>
                            <a:srgbClr val="000000"/>
                          </a:solidFill>
                          <a:latin typeface="+mn-lt"/>
                        </a:rPr>
                        <a:t>Observations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278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_tradnl" sz="1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1,041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4 CuadroTexto"/>
          <p:cNvSpPr txBox="1"/>
          <p:nvPr/>
        </p:nvSpPr>
        <p:spPr>
          <a:xfrm>
            <a:off x="840107" y="1177290"/>
            <a:ext cx="75037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1800" dirty="0" err="1" smtClean="0"/>
              <a:t>Table</a:t>
            </a:r>
            <a:r>
              <a:rPr lang="es-ES_tradnl" sz="1800" dirty="0" smtClean="0"/>
              <a:t> 11: </a:t>
            </a:r>
            <a:r>
              <a:rPr lang="es-ES_tradnl" sz="1800" dirty="0" err="1"/>
              <a:t>Impact</a:t>
            </a:r>
            <a:r>
              <a:rPr lang="es-ES_tradnl" sz="1800" dirty="0"/>
              <a:t> of </a:t>
            </a:r>
            <a:r>
              <a:rPr lang="es-ES_tradnl" sz="1800" dirty="0" err="1"/>
              <a:t>course</a:t>
            </a:r>
            <a:r>
              <a:rPr lang="es-ES_tradnl" sz="1800" dirty="0"/>
              <a:t> </a:t>
            </a:r>
            <a:r>
              <a:rPr lang="es-ES_tradnl" sz="1800" dirty="0" err="1"/>
              <a:t>on</a:t>
            </a:r>
            <a:r>
              <a:rPr lang="es-ES_tradnl" sz="1800" dirty="0"/>
              <a:t> post-test </a:t>
            </a:r>
            <a:r>
              <a:rPr lang="es-ES_tradnl" sz="1800" dirty="0" smtClean="0"/>
              <a:t>scores</a:t>
            </a:r>
            <a:r>
              <a:rPr lang="es-ES_tradnl" sz="1800" dirty="0"/>
              <a:t>,</a:t>
            </a:r>
            <a:r>
              <a:rPr lang="es-ES_tradnl" sz="1800" dirty="0" smtClean="0"/>
              <a:t> </a:t>
            </a:r>
            <a:r>
              <a:rPr lang="es-ES_tradnl" sz="1800" dirty="0" err="1" smtClean="0"/>
              <a:t>by</a:t>
            </a:r>
            <a:r>
              <a:rPr lang="es-ES_tradnl" sz="1800" dirty="0" smtClean="0"/>
              <a:t> </a:t>
            </a:r>
            <a:r>
              <a:rPr lang="es-ES_tradnl" sz="1800" dirty="0" err="1" smtClean="0"/>
              <a:t>school</a:t>
            </a:r>
            <a:r>
              <a:rPr lang="es-ES_tradnl" sz="1800" dirty="0" smtClean="0"/>
              <a:t> </a:t>
            </a:r>
            <a:r>
              <a:rPr lang="es-ES_tradnl" sz="1800" dirty="0" err="1" smtClean="0"/>
              <a:t>type</a:t>
            </a:r>
            <a:endParaRPr lang="es-ES" sz="1800" dirty="0"/>
          </a:p>
        </p:txBody>
      </p:sp>
      <p:sp>
        <p:nvSpPr>
          <p:cNvPr id="6" name="5 CuadroTexto"/>
          <p:cNvSpPr txBox="1"/>
          <p:nvPr/>
        </p:nvSpPr>
        <p:spPr>
          <a:xfrm>
            <a:off x="912495" y="4196715"/>
            <a:ext cx="7164705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1600" b="0" dirty="0"/>
              <a:t>Notes: </a:t>
            </a:r>
            <a:r>
              <a:rPr lang="es-ES_tradnl" sz="1600" b="0" dirty="0" err="1"/>
              <a:t>All</a:t>
            </a:r>
            <a:r>
              <a:rPr lang="es-ES_tradnl" sz="1600" b="0" dirty="0"/>
              <a:t> </a:t>
            </a:r>
            <a:r>
              <a:rPr lang="es-ES_tradnl" sz="1600" b="0" dirty="0" err="1"/>
              <a:t>columns</a:t>
            </a:r>
            <a:r>
              <a:rPr lang="es-ES_tradnl" sz="1600" b="0" dirty="0"/>
              <a:t> are OLS </a:t>
            </a:r>
            <a:r>
              <a:rPr lang="es-ES_tradnl" sz="1600" b="0" dirty="0" err="1"/>
              <a:t>coefficients</a:t>
            </a:r>
            <a:r>
              <a:rPr lang="es-ES_tradnl" sz="1600" b="0" dirty="0"/>
              <a:t> of grades in </a:t>
            </a:r>
            <a:r>
              <a:rPr lang="es-ES_tradnl" sz="1600" b="0" dirty="0" err="1"/>
              <a:t>the</a:t>
            </a:r>
            <a:r>
              <a:rPr lang="es-ES_tradnl" sz="1600" b="0" dirty="0"/>
              <a:t> post-test </a:t>
            </a:r>
            <a:r>
              <a:rPr lang="es-ES_tradnl" sz="1600" b="0" dirty="0" err="1"/>
              <a:t>on</a:t>
            </a:r>
            <a:r>
              <a:rPr lang="es-ES_tradnl" sz="1600" b="0" dirty="0"/>
              <a:t> </a:t>
            </a:r>
            <a:r>
              <a:rPr lang="es-ES_tradnl" sz="1600" b="0" dirty="0" err="1"/>
              <a:t>treatment</a:t>
            </a:r>
            <a:r>
              <a:rPr lang="es-ES_tradnl" sz="1600" b="0" dirty="0"/>
              <a:t>, </a:t>
            </a:r>
            <a:r>
              <a:rPr lang="es-ES_tradnl" sz="1600" b="0" dirty="0" err="1"/>
              <a:t>where</a:t>
            </a:r>
            <a:r>
              <a:rPr lang="es-ES_tradnl" sz="1600" b="0" dirty="0"/>
              <a:t> </a:t>
            </a:r>
            <a:r>
              <a:rPr lang="es-ES_tradnl" sz="1600" b="0" dirty="0" err="1"/>
              <a:t>each</a:t>
            </a:r>
            <a:r>
              <a:rPr lang="es-ES_tradnl" sz="1600" b="0" dirty="0"/>
              <a:t> </a:t>
            </a:r>
            <a:r>
              <a:rPr lang="es-ES_tradnl" sz="1600" b="0" dirty="0" err="1"/>
              <a:t>observation</a:t>
            </a:r>
            <a:r>
              <a:rPr lang="es-ES_tradnl" sz="1600" b="0" dirty="0"/>
              <a:t> </a:t>
            </a:r>
            <a:r>
              <a:rPr lang="es-ES_tradnl" sz="1600" b="0" dirty="0" err="1"/>
              <a:t>is</a:t>
            </a:r>
            <a:r>
              <a:rPr lang="es-ES_tradnl" sz="1600" b="0" dirty="0"/>
              <a:t> </a:t>
            </a:r>
            <a:r>
              <a:rPr lang="es-ES_tradnl" sz="1600" b="0" dirty="0" err="1"/>
              <a:t>weighted</a:t>
            </a:r>
            <a:r>
              <a:rPr lang="es-ES_tradnl" sz="1600" b="0" dirty="0"/>
              <a:t> </a:t>
            </a:r>
            <a:r>
              <a:rPr lang="es-ES_tradnl" sz="1600" b="0" dirty="0" err="1"/>
              <a:t>by</a:t>
            </a:r>
            <a:endParaRPr lang="es-ES_tradnl" sz="1600" b="0" dirty="0"/>
          </a:p>
          <a:p>
            <a:r>
              <a:rPr lang="es-ES_tradnl" sz="1600" b="0" dirty="0"/>
              <a:t>2. Grades in a 0 to 10 </a:t>
            </a:r>
            <a:r>
              <a:rPr lang="es-ES_tradnl" sz="1600" b="0" dirty="0" err="1"/>
              <a:t>scale</a:t>
            </a:r>
            <a:r>
              <a:rPr lang="es-ES_tradnl" sz="1600" b="0" dirty="0"/>
              <a:t>. Standard </a:t>
            </a:r>
            <a:r>
              <a:rPr lang="es-ES_tradnl" sz="1600" b="0" dirty="0" err="1"/>
              <a:t>errors</a:t>
            </a:r>
            <a:r>
              <a:rPr lang="es-ES_tradnl" sz="1600" b="0" dirty="0"/>
              <a:t> </a:t>
            </a:r>
            <a:r>
              <a:rPr lang="es-ES_tradnl" sz="1600" b="0" dirty="0" err="1"/>
              <a:t>clustered</a:t>
            </a:r>
            <a:r>
              <a:rPr lang="es-ES_tradnl" sz="1600" b="0" dirty="0"/>
              <a:t> at </a:t>
            </a:r>
            <a:r>
              <a:rPr lang="es-ES_tradnl" sz="1600" b="0" dirty="0" err="1"/>
              <a:t>school</a:t>
            </a:r>
            <a:r>
              <a:rPr lang="es-ES_tradnl" sz="1600" b="0" dirty="0"/>
              <a:t> </a:t>
            </a:r>
            <a:r>
              <a:rPr lang="es-ES_tradnl" sz="1600" b="0" dirty="0" err="1"/>
              <a:t>level</a:t>
            </a:r>
            <a:endParaRPr lang="es-ES_tradnl" sz="1600" b="0" dirty="0"/>
          </a:p>
          <a:p>
            <a:r>
              <a:rPr lang="es-ES_tradnl" sz="1600" b="0" dirty="0"/>
              <a:t>3. </a:t>
            </a:r>
            <a:r>
              <a:rPr lang="es-ES_tradnl" sz="1600" b="0" dirty="0" err="1"/>
              <a:t>Regressors</a:t>
            </a:r>
            <a:r>
              <a:rPr lang="es-ES_tradnl" sz="1600" b="0" dirty="0"/>
              <a:t> in </a:t>
            </a:r>
            <a:r>
              <a:rPr lang="es-ES_tradnl" sz="1600" b="0" dirty="0" err="1"/>
              <a:t>propensity</a:t>
            </a:r>
            <a:r>
              <a:rPr lang="es-ES_tradnl" sz="1600" b="0" dirty="0"/>
              <a:t> score: </a:t>
            </a:r>
            <a:r>
              <a:rPr lang="es-ES_tradnl" sz="1600" b="0" dirty="0" err="1"/>
              <a:t>female</a:t>
            </a:r>
            <a:r>
              <a:rPr lang="es-ES_tradnl" sz="1600" b="0" dirty="0"/>
              <a:t>, </a:t>
            </a:r>
            <a:r>
              <a:rPr lang="es-ES_tradnl" sz="1600" b="0" dirty="0" err="1"/>
              <a:t>repeated</a:t>
            </a:r>
            <a:r>
              <a:rPr lang="es-ES_tradnl" sz="1600" b="0" dirty="0"/>
              <a:t> grade, </a:t>
            </a:r>
            <a:r>
              <a:rPr lang="es-ES_tradnl" sz="1600" b="0" dirty="0" err="1"/>
              <a:t>private</a:t>
            </a:r>
            <a:r>
              <a:rPr lang="es-ES_tradnl" sz="1600" b="0" dirty="0"/>
              <a:t> </a:t>
            </a:r>
            <a:r>
              <a:rPr lang="es-ES_tradnl" sz="1600" b="0" dirty="0" err="1"/>
              <a:t>school</a:t>
            </a:r>
            <a:r>
              <a:rPr lang="es-ES_tradnl" sz="1600" b="0" dirty="0"/>
              <a:t>, pre-test grade and </a:t>
            </a:r>
            <a:r>
              <a:rPr lang="es-ES_tradnl" sz="1600" b="0" dirty="0" err="1"/>
              <a:t>its</a:t>
            </a:r>
            <a:r>
              <a:rPr lang="es-ES_tradnl" sz="1600" b="0" dirty="0"/>
              <a:t> </a:t>
            </a:r>
            <a:r>
              <a:rPr lang="es-ES_tradnl" sz="1600" b="0" dirty="0" err="1"/>
              <a:t>interaction</a:t>
            </a:r>
            <a:r>
              <a:rPr lang="es-ES_tradnl" sz="1600" b="0" dirty="0"/>
              <a:t> </a:t>
            </a:r>
            <a:r>
              <a:rPr lang="es-ES_tradnl" sz="1600" b="0" dirty="0" err="1"/>
              <a:t>with</a:t>
            </a:r>
            <a:r>
              <a:rPr lang="es-ES_tradnl" sz="1600" b="0" dirty="0"/>
              <a:t> </a:t>
            </a:r>
            <a:r>
              <a:rPr lang="es-ES_tradnl" sz="1600" b="0" dirty="0" err="1"/>
              <a:t>private</a:t>
            </a:r>
            <a:r>
              <a:rPr lang="es-ES_tradnl" sz="1600" b="0" dirty="0"/>
              <a:t> </a:t>
            </a:r>
            <a:r>
              <a:rPr lang="es-ES_tradnl" sz="1600" b="0" dirty="0" err="1"/>
              <a:t>school</a:t>
            </a:r>
            <a:r>
              <a:rPr lang="es-ES_tradnl" sz="1600" b="0" dirty="0"/>
              <a:t>, labor </a:t>
            </a:r>
            <a:r>
              <a:rPr lang="es-ES_tradnl" sz="1600" b="0" dirty="0" err="1"/>
              <a:t>market</a:t>
            </a:r>
            <a:r>
              <a:rPr lang="es-ES_tradnl" sz="1600" b="0" dirty="0"/>
              <a:t> status of </a:t>
            </a:r>
            <a:r>
              <a:rPr lang="es-ES_tradnl" sz="1600" b="0" dirty="0" err="1"/>
              <a:t>mother</a:t>
            </a:r>
            <a:r>
              <a:rPr lang="es-ES_tradnl" sz="1600" b="0" dirty="0"/>
              <a:t>, </a:t>
            </a:r>
            <a:r>
              <a:rPr lang="es-ES_tradnl" sz="1600" b="0" dirty="0" err="1"/>
              <a:t>education</a:t>
            </a:r>
            <a:r>
              <a:rPr lang="es-ES_tradnl" sz="1600" b="0" dirty="0"/>
              <a:t> and </a:t>
            </a:r>
            <a:r>
              <a:rPr lang="es-ES_tradnl" sz="1600" b="0" dirty="0" err="1"/>
              <a:t>occupation</a:t>
            </a:r>
            <a:r>
              <a:rPr lang="es-ES_tradnl" sz="1600" b="0" dirty="0"/>
              <a:t>.</a:t>
            </a:r>
            <a:endParaRPr lang="es-ES" sz="1600" b="0" dirty="0"/>
          </a:p>
          <a:p>
            <a:r>
              <a:rPr lang="es-ES_tradnl" sz="1600" b="0" dirty="0" smtClean="0"/>
              <a:t>4. </a:t>
            </a:r>
            <a:r>
              <a:rPr lang="es-ES_tradnl" sz="1600" b="0" dirty="0" err="1" smtClean="0"/>
              <a:t>The</a:t>
            </a:r>
            <a:r>
              <a:rPr lang="es-ES_tradnl" sz="1600" b="0" dirty="0" smtClean="0"/>
              <a:t> </a:t>
            </a:r>
            <a:r>
              <a:rPr lang="es-ES_tradnl" sz="1600" b="0" dirty="0" err="1" smtClean="0"/>
              <a:t>specification</a:t>
            </a:r>
            <a:r>
              <a:rPr lang="es-ES_tradnl" sz="1600" b="0" dirty="0" smtClean="0"/>
              <a:t> “</a:t>
            </a:r>
            <a:r>
              <a:rPr lang="es-ES_tradnl" sz="1600" b="0" dirty="0" err="1" smtClean="0"/>
              <a:t>rest</a:t>
            </a:r>
            <a:r>
              <a:rPr lang="es-ES_tradnl" sz="1600" b="0" dirty="0" smtClean="0"/>
              <a:t>” uses </a:t>
            </a:r>
            <a:r>
              <a:rPr lang="es-ES_tradnl" sz="1600" b="0" dirty="0" err="1" smtClean="0"/>
              <a:t>all</a:t>
            </a:r>
            <a:r>
              <a:rPr lang="es-ES_tradnl" sz="1600" b="0" dirty="0" smtClean="0"/>
              <a:t> </a:t>
            </a:r>
            <a:r>
              <a:rPr lang="es-ES_tradnl" sz="1600" b="0" dirty="0" err="1" smtClean="0"/>
              <a:t>schools</a:t>
            </a:r>
            <a:r>
              <a:rPr lang="es-ES_tradnl" sz="1600" b="0" dirty="0" smtClean="0"/>
              <a:t> as </a:t>
            </a:r>
            <a:r>
              <a:rPr lang="es-ES_tradnl" sz="1600" b="0" dirty="0" err="1" smtClean="0"/>
              <a:t>controls</a:t>
            </a:r>
            <a:r>
              <a:rPr lang="es-ES_tradnl" sz="1600" b="0" dirty="0" smtClean="0"/>
              <a:t>.</a:t>
            </a:r>
            <a:endParaRPr lang="es-ES" sz="1600" b="0" dirty="0"/>
          </a:p>
        </p:txBody>
      </p:sp>
      <p:pic>
        <p:nvPicPr>
          <p:cNvPr id="7" name="Picture 29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76382"/>
          <a:stretch>
            <a:fillRect/>
          </a:stretch>
        </p:blipFill>
        <p:spPr bwMode="auto">
          <a:xfrm>
            <a:off x="5544627" y="4366223"/>
            <a:ext cx="499288" cy="504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016592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65100" y="-16192"/>
            <a:ext cx="6054725" cy="765175"/>
          </a:xfrm>
        </p:spPr>
        <p:txBody>
          <a:bodyPr/>
          <a:lstStyle/>
          <a:p>
            <a:pPr marL="342900" indent="-342900" eaLnBrk="1" hangingPunct="1">
              <a:defRPr/>
            </a:pPr>
            <a:r>
              <a:rPr lang="es-ES" dirty="0" smtClean="0"/>
              <a:t>3</a:t>
            </a:r>
            <a:r>
              <a:rPr lang="es-ES" dirty="0" smtClean="0"/>
              <a:t>. RESULTS</a:t>
            </a:r>
            <a:endParaRPr lang="en-US" dirty="0"/>
          </a:p>
        </p:txBody>
      </p:sp>
      <p:sp>
        <p:nvSpPr>
          <p:cNvPr id="22531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E40547A-3259-4EEA-BE0A-574F8D23E366}" type="slidenum">
              <a:rPr lang="es-ES_tradnl" smtClean="0"/>
              <a:pPr>
                <a:defRPr/>
              </a:pPr>
              <a:t>17</a:t>
            </a:fld>
            <a:endParaRPr lang="es-ES_tradnl" smtClean="0"/>
          </a:p>
        </p:txBody>
      </p:sp>
      <p:graphicFrame>
        <p:nvGraphicFramePr>
          <p:cNvPr id="8" name="7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37245919"/>
              </p:ext>
            </p:extLst>
          </p:nvPr>
        </p:nvGraphicFramePr>
        <p:xfrm>
          <a:off x="974034" y="1833149"/>
          <a:ext cx="6941240" cy="2343150"/>
        </p:xfrm>
        <a:graphic>
          <a:graphicData uri="http://schemas.openxmlformats.org/drawingml/2006/table">
            <a:tbl>
              <a:tblPr firstRow="1" bandRow="1">
                <a:tableStyleId>{5FD0F851-EC5A-4D38-B0AD-8093EC10F338}</a:tableStyleId>
              </a:tblPr>
              <a:tblGrid>
                <a:gridCol w="3025131"/>
                <a:gridCol w="1973009"/>
                <a:gridCol w="1943100"/>
              </a:tblGrid>
              <a:tr h="320040">
                <a:tc>
                  <a:txBody>
                    <a:bodyPr/>
                    <a:lstStyle/>
                    <a:p>
                      <a:pPr marL="0" marR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18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_tradnl" sz="1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Full </a:t>
                      </a:r>
                      <a:r>
                        <a:rPr lang="es-ES_tradnl" sz="1800" b="0" i="0" u="none" strike="noStrike" dirty="0" err="1" smtClean="0">
                          <a:solidFill>
                            <a:srgbClr val="000000"/>
                          </a:solidFill>
                          <a:latin typeface="+mn-lt"/>
                        </a:rPr>
                        <a:t>sample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_tradnl" sz="1800" b="0" i="0" u="none" strike="noStrike" dirty="0" err="1" smtClean="0">
                          <a:solidFill>
                            <a:srgbClr val="000000"/>
                          </a:solidFill>
                          <a:latin typeface="+mn-lt"/>
                        </a:rPr>
                        <a:t>Boys</a:t>
                      </a:r>
                      <a:r>
                        <a:rPr lang="es-ES_tradnl" sz="1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 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noFill/>
                  </a:tcPr>
                </a:tc>
              </a:tr>
              <a:tr h="320040">
                <a:tc>
                  <a:txBody>
                    <a:bodyPr/>
                    <a:lstStyle/>
                    <a:p>
                      <a:pPr marL="0" marR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_tradnl" sz="1800" b="0" i="0" u="none" strike="noStrike" dirty="0" err="1" smtClean="0">
                          <a:solidFill>
                            <a:srgbClr val="000000"/>
                          </a:solidFill>
                          <a:latin typeface="+mn-lt"/>
                        </a:rPr>
                        <a:t>Treatment</a:t>
                      </a:r>
                      <a:r>
                        <a:rPr lang="es-ES_tradnl" sz="1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 – </a:t>
                      </a:r>
                      <a:r>
                        <a:rPr lang="es-ES_tradnl" sz="1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no </a:t>
                      </a:r>
                      <a:r>
                        <a:rPr lang="es-ES_tradnl" sz="1800" b="0" i="0" u="none" strike="noStrike" dirty="0" err="1" smtClean="0">
                          <a:solidFill>
                            <a:srgbClr val="000000"/>
                          </a:solidFill>
                          <a:latin typeface="+mn-lt"/>
                        </a:rPr>
                        <a:t>covariates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.357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_tradnl" sz="1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.609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274320">
                <a:tc>
                  <a:txBody>
                    <a:bodyPr/>
                    <a:lstStyle/>
                    <a:p>
                      <a:pPr algn="l" rtl="0" fontAlgn="t"/>
                      <a:endParaRPr lang="es-ES" sz="18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(.211)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_tradnl" sz="1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(.198)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noFill/>
                  </a:tcPr>
                </a:tc>
              </a:tr>
              <a:tr h="274320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800" b="0" i="0" u="none" strike="noStrike" dirty="0" err="1" smtClean="0">
                          <a:solidFill>
                            <a:srgbClr val="000000"/>
                          </a:solidFill>
                          <a:latin typeface="+mn-lt"/>
                        </a:rPr>
                        <a:t>Treatment</a:t>
                      </a:r>
                      <a:r>
                        <a:rPr lang="es-ES" sz="1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 – </a:t>
                      </a:r>
                      <a:r>
                        <a:rPr lang="es-ES" sz="1800" b="0" i="0" u="none" strike="noStrike" dirty="0" err="1" smtClean="0">
                          <a:solidFill>
                            <a:srgbClr val="000000"/>
                          </a:solidFill>
                          <a:latin typeface="+mn-lt"/>
                        </a:rPr>
                        <a:t>covariates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.349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_tradnl" sz="1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.492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274320">
                <a:tc>
                  <a:txBody>
                    <a:bodyPr/>
                    <a:lstStyle/>
                    <a:p>
                      <a:pPr algn="l" rtl="0" fontAlgn="t"/>
                      <a:endParaRPr lang="es-ES" sz="18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(.098)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_tradnl" sz="1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(.162)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noFill/>
                  </a:tcPr>
                </a:tc>
              </a:tr>
              <a:tr h="274320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Mean</a:t>
                      </a:r>
                      <a:r>
                        <a:rPr lang="es-ES" sz="1800" b="0" i="0" u="none" strike="noStrike" baseline="0" dirty="0" smtClean="0">
                          <a:solidFill>
                            <a:srgbClr val="000000"/>
                          </a:solidFill>
                          <a:latin typeface="+mn-lt"/>
                        </a:rPr>
                        <a:t> grade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5.14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_tradnl" sz="1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5.25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274320">
                <a:tc>
                  <a:txBody>
                    <a:bodyPr/>
                    <a:lstStyle/>
                    <a:p>
                      <a:pPr marL="0" marR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S.D. 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_tradnl" sz="1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1.27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_tradnl" sz="1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1.19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noFill/>
                  </a:tcPr>
                </a:tc>
              </a:tr>
              <a:tr h="274320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800" b="0" i="0" u="none" strike="noStrike" dirty="0" err="1" smtClean="0">
                          <a:solidFill>
                            <a:srgbClr val="000000"/>
                          </a:solidFill>
                          <a:latin typeface="+mn-lt"/>
                        </a:rPr>
                        <a:t>Observations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1,223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_tradnl" sz="1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670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4 CuadroTexto"/>
          <p:cNvSpPr txBox="1"/>
          <p:nvPr/>
        </p:nvSpPr>
        <p:spPr>
          <a:xfrm>
            <a:off x="840107" y="1177290"/>
            <a:ext cx="75037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1800" dirty="0" err="1" smtClean="0"/>
              <a:t>Table</a:t>
            </a:r>
            <a:r>
              <a:rPr lang="es-ES_tradnl" sz="1800" dirty="0" smtClean="0"/>
              <a:t> 11a: </a:t>
            </a:r>
            <a:r>
              <a:rPr lang="es-ES_tradnl" sz="1800" dirty="0" err="1"/>
              <a:t>Impact</a:t>
            </a:r>
            <a:r>
              <a:rPr lang="es-ES_tradnl" sz="1800" dirty="0"/>
              <a:t> of </a:t>
            </a:r>
            <a:r>
              <a:rPr lang="es-ES_tradnl" sz="1800" dirty="0" err="1"/>
              <a:t>course</a:t>
            </a:r>
            <a:r>
              <a:rPr lang="es-ES_tradnl" sz="1800" dirty="0"/>
              <a:t> </a:t>
            </a:r>
            <a:r>
              <a:rPr lang="es-ES_tradnl" sz="1800" dirty="0" err="1"/>
              <a:t>on</a:t>
            </a:r>
            <a:r>
              <a:rPr lang="es-ES_tradnl" sz="1800" dirty="0"/>
              <a:t> post-test </a:t>
            </a:r>
            <a:r>
              <a:rPr lang="es-ES_tradnl" sz="1800" dirty="0" smtClean="0"/>
              <a:t>scores</a:t>
            </a:r>
            <a:r>
              <a:rPr lang="es-ES_tradnl" sz="1800" dirty="0"/>
              <a:t>,</a:t>
            </a:r>
            <a:r>
              <a:rPr lang="es-ES_tradnl" sz="1800" dirty="0" smtClean="0"/>
              <a:t> </a:t>
            </a:r>
            <a:r>
              <a:rPr lang="es-ES_tradnl" sz="1800" dirty="0" err="1" smtClean="0"/>
              <a:t>by</a:t>
            </a:r>
            <a:r>
              <a:rPr lang="es-ES_tradnl" sz="1800" dirty="0" smtClean="0"/>
              <a:t> </a:t>
            </a:r>
            <a:r>
              <a:rPr lang="es-ES_tradnl" sz="1800" dirty="0" err="1" smtClean="0"/>
              <a:t>gender</a:t>
            </a:r>
            <a:endParaRPr lang="es-ES" sz="1800" dirty="0"/>
          </a:p>
        </p:txBody>
      </p:sp>
      <p:sp>
        <p:nvSpPr>
          <p:cNvPr id="6" name="5 CuadroTexto"/>
          <p:cNvSpPr txBox="1"/>
          <p:nvPr/>
        </p:nvSpPr>
        <p:spPr>
          <a:xfrm>
            <a:off x="912495" y="4196715"/>
            <a:ext cx="7164705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1600" b="0" dirty="0" smtClean="0"/>
              <a:t>Notes</a:t>
            </a:r>
            <a:r>
              <a:rPr lang="es-ES_tradnl" sz="1600" b="0" dirty="0"/>
              <a:t>: </a:t>
            </a:r>
            <a:r>
              <a:rPr lang="es-ES_tradnl" sz="1600" b="0" dirty="0" err="1"/>
              <a:t>All</a:t>
            </a:r>
            <a:r>
              <a:rPr lang="es-ES_tradnl" sz="1600" b="0" dirty="0"/>
              <a:t> </a:t>
            </a:r>
            <a:r>
              <a:rPr lang="es-ES_tradnl" sz="1600" b="0" dirty="0" err="1"/>
              <a:t>columns</a:t>
            </a:r>
            <a:r>
              <a:rPr lang="es-ES_tradnl" sz="1600" b="0" dirty="0"/>
              <a:t> are OLS </a:t>
            </a:r>
            <a:r>
              <a:rPr lang="es-ES_tradnl" sz="1600" b="0" dirty="0" err="1"/>
              <a:t>coefficients</a:t>
            </a:r>
            <a:r>
              <a:rPr lang="es-ES_tradnl" sz="1600" b="0" dirty="0"/>
              <a:t> of grades in </a:t>
            </a:r>
            <a:r>
              <a:rPr lang="es-ES_tradnl" sz="1600" b="0" dirty="0" err="1"/>
              <a:t>the</a:t>
            </a:r>
            <a:r>
              <a:rPr lang="es-ES_tradnl" sz="1600" b="0" dirty="0"/>
              <a:t> post-test </a:t>
            </a:r>
            <a:r>
              <a:rPr lang="es-ES_tradnl" sz="1600" b="0" dirty="0" err="1"/>
              <a:t>on</a:t>
            </a:r>
            <a:r>
              <a:rPr lang="es-ES_tradnl" sz="1600" b="0" dirty="0"/>
              <a:t> </a:t>
            </a:r>
            <a:r>
              <a:rPr lang="es-ES_tradnl" sz="1600" b="0" dirty="0" err="1"/>
              <a:t>treatment</a:t>
            </a:r>
            <a:r>
              <a:rPr lang="es-ES_tradnl" sz="1600" b="0" dirty="0"/>
              <a:t>, </a:t>
            </a:r>
            <a:r>
              <a:rPr lang="es-ES_tradnl" sz="1600" b="0" dirty="0" err="1"/>
              <a:t>where</a:t>
            </a:r>
            <a:r>
              <a:rPr lang="es-ES_tradnl" sz="1600" b="0" dirty="0"/>
              <a:t> </a:t>
            </a:r>
            <a:r>
              <a:rPr lang="es-ES_tradnl" sz="1600" b="0" dirty="0" err="1"/>
              <a:t>each</a:t>
            </a:r>
            <a:r>
              <a:rPr lang="es-ES_tradnl" sz="1600" b="0" dirty="0"/>
              <a:t> </a:t>
            </a:r>
            <a:r>
              <a:rPr lang="es-ES_tradnl" sz="1600" b="0" dirty="0" err="1"/>
              <a:t>observation</a:t>
            </a:r>
            <a:r>
              <a:rPr lang="es-ES_tradnl" sz="1600" b="0" dirty="0"/>
              <a:t> </a:t>
            </a:r>
            <a:r>
              <a:rPr lang="es-ES_tradnl" sz="1600" b="0" dirty="0" err="1"/>
              <a:t>is</a:t>
            </a:r>
            <a:r>
              <a:rPr lang="es-ES_tradnl" sz="1600" b="0" dirty="0"/>
              <a:t> </a:t>
            </a:r>
            <a:r>
              <a:rPr lang="es-ES_tradnl" sz="1600" b="0" dirty="0" err="1"/>
              <a:t>weighted</a:t>
            </a:r>
            <a:r>
              <a:rPr lang="es-ES_tradnl" sz="1600" b="0" dirty="0"/>
              <a:t> </a:t>
            </a:r>
            <a:r>
              <a:rPr lang="es-ES_tradnl" sz="1600" b="0" dirty="0" err="1"/>
              <a:t>by</a:t>
            </a:r>
            <a:endParaRPr lang="es-ES_tradnl" sz="1600" b="0" dirty="0"/>
          </a:p>
          <a:p>
            <a:r>
              <a:rPr lang="es-ES_tradnl" sz="1600" b="0" dirty="0"/>
              <a:t>2. Grades in a 0 to 10 </a:t>
            </a:r>
            <a:r>
              <a:rPr lang="es-ES_tradnl" sz="1600" b="0" dirty="0" err="1"/>
              <a:t>scale</a:t>
            </a:r>
            <a:r>
              <a:rPr lang="es-ES_tradnl" sz="1600" b="0" dirty="0"/>
              <a:t>. Standard </a:t>
            </a:r>
            <a:r>
              <a:rPr lang="es-ES_tradnl" sz="1600" b="0" dirty="0" err="1"/>
              <a:t>errors</a:t>
            </a:r>
            <a:r>
              <a:rPr lang="es-ES_tradnl" sz="1600" b="0" dirty="0"/>
              <a:t> </a:t>
            </a:r>
            <a:r>
              <a:rPr lang="es-ES_tradnl" sz="1600" b="0" dirty="0" err="1"/>
              <a:t>clustered</a:t>
            </a:r>
            <a:r>
              <a:rPr lang="es-ES_tradnl" sz="1600" b="0" dirty="0"/>
              <a:t> at </a:t>
            </a:r>
            <a:r>
              <a:rPr lang="es-ES_tradnl" sz="1600" b="0" dirty="0" err="1"/>
              <a:t>school</a:t>
            </a:r>
            <a:r>
              <a:rPr lang="es-ES_tradnl" sz="1600" b="0" dirty="0"/>
              <a:t> </a:t>
            </a:r>
            <a:r>
              <a:rPr lang="es-ES_tradnl" sz="1600" b="0" dirty="0" err="1"/>
              <a:t>level</a:t>
            </a:r>
            <a:endParaRPr lang="es-ES_tradnl" sz="1600" b="0" dirty="0"/>
          </a:p>
          <a:p>
            <a:r>
              <a:rPr lang="es-ES_tradnl" sz="1600" b="0" dirty="0"/>
              <a:t>3. </a:t>
            </a:r>
            <a:r>
              <a:rPr lang="es-ES_tradnl" sz="1600" b="0" dirty="0" err="1"/>
              <a:t>Regressors</a:t>
            </a:r>
            <a:r>
              <a:rPr lang="es-ES_tradnl" sz="1600" b="0" dirty="0"/>
              <a:t> in </a:t>
            </a:r>
            <a:r>
              <a:rPr lang="es-ES_tradnl" sz="1600" b="0" dirty="0" err="1"/>
              <a:t>propensity</a:t>
            </a:r>
            <a:r>
              <a:rPr lang="es-ES_tradnl" sz="1600" b="0" dirty="0"/>
              <a:t> score: </a:t>
            </a:r>
            <a:r>
              <a:rPr lang="es-ES_tradnl" sz="1600" b="0" dirty="0" err="1"/>
              <a:t>female</a:t>
            </a:r>
            <a:r>
              <a:rPr lang="es-ES_tradnl" sz="1600" b="0" dirty="0"/>
              <a:t>, </a:t>
            </a:r>
            <a:r>
              <a:rPr lang="es-ES_tradnl" sz="1600" b="0" dirty="0" err="1"/>
              <a:t>repeated</a:t>
            </a:r>
            <a:r>
              <a:rPr lang="es-ES_tradnl" sz="1600" b="0" dirty="0"/>
              <a:t> grade, </a:t>
            </a:r>
            <a:r>
              <a:rPr lang="es-ES_tradnl" sz="1600" b="0" dirty="0" err="1"/>
              <a:t>private</a:t>
            </a:r>
            <a:r>
              <a:rPr lang="es-ES_tradnl" sz="1600" b="0" dirty="0"/>
              <a:t> </a:t>
            </a:r>
            <a:r>
              <a:rPr lang="es-ES_tradnl" sz="1600" b="0" dirty="0" err="1"/>
              <a:t>school</a:t>
            </a:r>
            <a:r>
              <a:rPr lang="es-ES_tradnl" sz="1600" b="0" dirty="0"/>
              <a:t>, pre-test grade and </a:t>
            </a:r>
            <a:r>
              <a:rPr lang="es-ES_tradnl" sz="1600" b="0" dirty="0" err="1"/>
              <a:t>its</a:t>
            </a:r>
            <a:r>
              <a:rPr lang="es-ES_tradnl" sz="1600" b="0" dirty="0"/>
              <a:t> </a:t>
            </a:r>
            <a:r>
              <a:rPr lang="es-ES_tradnl" sz="1600" b="0" dirty="0" err="1"/>
              <a:t>interaction</a:t>
            </a:r>
            <a:r>
              <a:rPr lang="es-ES_tradnl" sz="1600" b="0" dirty="0"/>
              <a:t> </a:t>
            </a:r>
            <a:r>
              <a:rPr lang="es-ES_tradnl" sz="1600" b="0" dirty="0" err="1"/>
              <a:t>with</a:t>
            </a:r>
            <a:r>
              <a:rPr lang="es-ES_tradnl" sz="1600" b="0" dirty="0"/>
              <a:t> </a:t>
            </a:r>
            <a:r>
              <a:rPr lang="es-ES_tradnl" sz="1600" b="0" dirty="0" err="1"/>
              <a:t>private</a:t>
            </a:r>
            <a:r>
              <a:rPr lang="es-ES_tradnl" sz="1600" b="0" dirty="0"/>
              <a:t> </a:t>
            </a:r>
            <a:r>
              <a:rPr lang="es-ES_tradnl" sz="1600" b="0" dirty="0" err="1"/>
              <a:t>school</a:t>
            </a:r>
            <a:r>
              <a:rPr lang="es-ES_tradnl" sz="1600" b="0" dirty="0"/>
              <a:t>, labor </a:t>
            </a:r>
            <a:r>
              <a:rPr lang="es-ES_tradnl" sz="1600" b="0" dirty="0" err="1"/>
              <a:t>market</a:t>
            </a:r>
            <a:r>
              <a:rPr lang="es-ES_tradnl" sz="1600" b="0" dirty="0"/>
              <a:t> status of </a:t>
            </a:r>
            <a:r>
              <a:rPr lang="es-ES_tradnl" sz="1600" b="0" dirty="0" err="1"/>
              <a:t>mother</a:t>
            </a:r>
            <a:r>
              <a:rPr lang="es-ES_tradnl" sz="1600" b="0" dirty="0"/>
              <a:t>, </a:t>
            </a:r>
            <a:r>
              <a:rPr lang="es-ES_tradnl" sz="1600" b="0" dirty="0" err="1"/>
              <a:t>education</a:t>
            </a:r>
            <a:r>
              <a:rPr lang="es-ES_tradnl" sz="1600" b="0" dirty="0"/>
              <a:t> and </a:t>
            </a:r>
            <a:r>
              <a:rPr lang="es-ES_tradnl" sz="1600" b="0" dirty="0" err="1"/>
              <a:t>occupation</a:t>
            </a:r>
            <a:r>
              <a:rPr lang="es-ES_tradnl" sz="1600" b="0" dirty="0"/>
              <a:t>.</a:t>
            </a:r>
            <a:endParaRPr lang="es-ES" sz="1600" b="0" dirty="0"/>
          </a:p>
          <a:p>
            <a:endParaRPr lang="es-ES" sz="1600" b="0" dirty="0"/>
          </a:p>
        </p:txBody>
      </p:sp>
      <p:pic>
        <p:nvPicPr>
          <p:cNvPr id="7" name="Picture 29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76382"/>
          <a:stretch>
            <a:fillRect/>
          </a:stretch>
        </p:blipFill>
        <p:spPr bwMode="auto">
          <a:xfrm>
            <a:off x="5544627" y="4366223"/>
            <a:ext cx="499288" cy="504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25151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2"/>
          <p:cNvSpPr>
            <a:spLocks noGrp="1" noChangeArrowheads="1"/>
          </p:cNvSpPr>
          <p:nvPr>
            <p:ph type="title"/>
          </p:nvPr>
        </p:nvSpPr>
        <p:spPr>
          <a:xfrm>
            <a:off x="231775" y="111125"/>
            <a:ext cx="5927725" cy="698500"/>
          </a:xfrm>
        </p:spPr>
        <p:txBody>
          <a:bodyPr/>
          <a:lstStyle/>
          <a:p>
            <a:pPr eaLnBrk="1" hangingPunct="1">
              <a:buFont typeface="Arial" charset="0"/>
              <a:buNone/>
              <a:defRPr/>
            </a:pPr>
            <a:r>
              <a:rPr lang="es-ES" dirty="0"/>
              <a:t>4</a:t>
            </a:r>
            <a:r>
              <a:rPr lang="es-ES" dirty="0" smtClean="0"/>
              <a:t>. THE ROLE OF </a:t>
            </a:r>
            <a:r>
              <a:rPr lang="es-ES" dirty="0" err="1" smtClean="0"/>
              <a:t>Selection</a:t>
            </a:r>
            <a:r>
              <a:rPr lang="es-ES" dirty="0" smtClean="0"/>
              <a:t> </a:t>
            </a:r>
            <a:r>
              <a:rPr lang="es-ES" dirty="0" err="1" smtClean="0"/>
              <a:t>bias</a:t>
            </a:r>
            <a:endParaRPr lang="es-ES" dirty="0" smtClean="0"/>
          </a:p>
        </p:txBody>
      </p:sp>
      <p:sp>
        <p:nvSpPr>
          <p:cNvPr id="12291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E003702-6EEE-4487-9FB1-D1D85C3F892A}" type="slidenum">
              <a:rPr lang="es-ES_tradnl" smtClean="0"/>
              <a:pPr>
                <a:defRPr/>
              </a:pPr>
              <a:t>18</a:t>
            </a:fld>
            <a:endParaRPr lang="es-ES_tradnl" smtClean="0"/>
          </a:p>
        </p:txBody>
      </p:sp>
      <p:sp>
        <p:nvSpPr>
          <p:cNvPr id="6" name="5 CuadroTexto"/>
          <p:cNvSpPr txBox="1"/>
          <p:nvPr/>
        </p:nvSpPr>
        <p:spPr>
          <a:xfrm>
            <a:off x="200026" y="742949"/>
            <a:ext cx="8797924" cy="54014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ts val="2300"/>
              </a:lnSpc>
              <a:buFont typeface="Arial" panose="020B0604020202020204" pitchFamily="34" charset="0"/>
              <a:buChar char="•"/>
            </a:pPr>
            <a:r>
              <a:rPr lang="en-US" sz="2400" b="0" dirty="0" smtClean="0">
                <a:latin typeface="+mn-lt"/>
              </a:rPr>
              <a:t>Schools that volunteered may be fundamentally different.</a:t>
            </a:r>
          </a:p>
          <a:p>
            <a:pPr lvl="1">
              <a:lnSpc>
                <a:spcPts val="2300"/>
              </a:lnSpc>
            </a:pPr>
            <a:r>
              <a:rPr lang="en-US" b="0" dirty="0" smtClean="0">
                <a:latin typeface="+mn-lt"/>
              </a:rPr>
              <a:t>Biases important for causality and for extrapolation</a:t>
            </a:r>
          </a:p>
          <a:p>
            <a:pPr>
              <a:lnSpc>
                <a:spcPts val="2300"/>
              </a:lnSpc>
            </a:pPr>
            <a:endParaRPr lang="en-US" sz="2400" b="0" dirty="0" smtClean="0">
              <a:latin typeface="+mn-lt"/>
            </a:endParaRPr>
          </a:p>
          <a:p>
            <a:pPr marL="342900" indent="-342900">
              <a:lnSpc>
                <a:spcPts val="2300"/>
              </a:lnSpc>
              <a:buFont typeface="Arial" panose="020B0604020202020204" pitchFamily="34" charset="0"/>
              <a:buChar char="•"/>
            </a:pPr>
            <a:r>
              <a:rPr lang="en-US" sz="2400" b="0" dirty="0" smtClean="0">
                <a:latin typeface="+mn-lt"/>
              </a:rPr>
              <a:t>Assume </a:t>
            </a:r>
            <a:r>
              <a:rPr lang="en-US" sz="2400" b="0" dirty="0">
                <a:latin typeface="+mn-lt"/>
              </a:rPr>
              <a:t>we had a representative sample of schools that have not delivered Financial Literacy </a:t>
            </a:r>
            <a:r>
              <a:rPr lang="en-US" sz="2400" b="0" dirty="0" smtClean="0">
                <a:latin typeface="+mn-lt"/>
              </a:rPr>
              <a:t>courses as of 2012. </a:t>
            </a:r>
          </a:p>
          <a:p>
            <a:pPr lvl="1">
              <a:lnSpc>
                <a:spcPts val="2300"/>
              </a:lnSpc>
            </a:pPr>
            <a:r>
              <a:rPr lang="en-US" b="0" dirty="0" smtClean="0">
                <a:latin typeface="+mn-lt"/>
              </a:rPr>
              <a:t>A </a:t>
            </a:r>
            <a:r>
              <a:rPr lang="en-US" b="0" dirty="0">
                <a:latin typeface="+mn-lt"/>
              </a:rPr>
              <a:t>subset </a:t>
            </a:r>
            <a:r>
              <a:rPr lang="en-US" b="0" dirty="0" smtClean="0">
                <a:latin typeface="+mn-lt"/>
              </a:rPr>
              <a:t>volunteers </a:t>
            </a:r>
            <a:r>
              <a:rPr lang="en-US" b="0" dirty="0">
                <a:latin typeface="+mn-lt"/>
              </a:rPr>
              <a:t>for a FL program in 2013 or later (T=1). </a:t>
            </a:r>
            <a:endParaRPr lang="en-US" b="0" dirty="0" smtClean="0">
              <a:latin typeface="+mn-lt"/>
            </a:endParaRPr>
          </a:p>
          <a:p>
            <a:pPr>
              <a:lnSpc>
                <a:spcPts val="2300"/>
              </a:lnSpc>
            </a:pPr>
            <a:endParaRPr lang="en-US" sz="2400" b="0" dirty="0">
              <a:latin typeface="+mn-lt"/>
            </a:endParaRPr>
          </a:p>
          <a:p>
            <a:pPr marL="342900" indent="-342900">
              <a:lnSpc>
                <a:spcPts val="2300"/>
              </a:lnSpc>
              <a:buFont typeface="Arial" panose="020B0604020202020204" pitchFamily="34" charset="0"/>
              <a:buChar char="•"/>
            </a:pPr>
            <a:r>
              <a:rPr lang="en-US" sz="2400" b="0" dirty="0" smtClean="0">
                <a:latin typeface="+mn-lt"/>
              </a:rPr>
              <a:t>Consider the regression</a:t>
            </a:r>
          </a:p>
          <a:p>
            <a:pPr>
              <a:lnSpc>
                <a:spcPts val="2300"/>
              </a:lnSpc>
            </a:pPr>
            <a:endParaRPr lang="en-US" sz="2400" b="0" dirty="0" smtClean="0">
              <a:latin typeface="+mn-lt"/>
            </a:endParaRPr>
          </a:p>
          <a:p>
            <a:pPr>
              <a:lnSpc>
                <a:spcPts val="2300"/>
              </a:lnSpc>
            </a:pPr>
            <a:r>
              <a:rPr lang="en-US" sz="2400" b="0" dirty="0" smtClean="0">
                <a:latin typeface="+mn-lt"/>
              </a:rPr>
              <a:t>		</a:t>
            </a:r>
            <a:r>
              <a:rPr lang="en-US" sz="2400" b="0" dirty="0">
                <a:latin typeface="+mn-lt"/>
              </a:rPr>
              <a:t>	</a:t>
            </a:r>
            <a:r>
              <a:rPr lang="en-US" sz="2400" b="0" dirty="0" smtClean="0">
                <a:latin typeface="+mn-lt"/>
              </a:rPr>
              <a:t>E(Y|X=</a:t>
            </a:r>
            <a:r>
              <a:rPr lang="en-US" sz="2400" b="0" dirty="0" err="1" smtClean="0">
                <a:latin typeface="+mn-lt"/>
              </a:rPr>
              <a:t>x,T</a:t>
            </a:r>
            <a:r>
              <a:rPr lang="en-US" sz="2400" b="0" dirty="0" smtClean="0">
                <a:latin typeface="+mn-lt"/>
              </a:rPr>
              <a:t>=1)=x′β+α.   </a:t>
            </a:r>
            <a:endParaRPr lang="en-US" sz="2400" b="0" dirty="0">
              <a:latin typeface="+mn-lt"/>
            </a:endParaRPr>
          </a:p>
          <a:p>
            <a:pPr>
              <a:lnSpc>
                <a:spcPts val="2300"/>
              </a:lnSpc>
            </a:pPr>
            <a:endParaRPr lang="en-US" sz="2400" b="0" dirty="0" smtClean="0"/>
          </a:p>
          <a:p>
            <a:pPr>
              <a:lnSpc>
                <a:spcPts val="2300"/>
              </a:lnSpc>
            </a:pPr>
            <a:r>
              <a:rPr lang="en-US" sz="2400" b="0" dirty="0" smtClean="0"/>
              <a:t>Y </a:t>
            </a:r>
            <a:r>
              <a:rPr lang="en-US" sz="2400" b="0" dirty="0"/>
              <a:t>measures financial knowledge in PISA 2012, X are covariates</a:t>
            </a:r>
            <a:endParaRPr lang="en-US" sz="2400" b="0" dirty="0" smtClean="0">
              <a:latin typeface="+mn-lt"/>
            </a:endParaRPr>
          </a:p>
          <a:p>
            <a:pPr>
              <a:lnSpc>
                <a:spcPts val="2300"/>
              </a:lnSpc>
            </a:pPr>
            <a:endParaRPr lang="en-US" sz="2400" b="0" dirty="0" smtClean="0">
              <a:latin typeface="+mn-lt"/>
            </a:endParaRPr>
          </a:p>
          <a:p>
            <a:pPr marL="342900" indent="-342900">
              <a:lnSpc>
                <a:spcPts val="2300"/>
              </a:lnSpc>
              <a:buFont typeface="Arial" panose="020B0604020202020204" pitchFamily="34" charset="0"/>
              <a:buChar char="•"/>
            </a:pPr>
            <a:r>
              <a:rPr lang="en-US" sz="2400" b="0" dirty="0" smtClean="0">
                <a:latin typeface="+mn-lt"/>
              </a:rPr>
              <a:t>No </a:t>
            </a:r>
            <a:r>
              <a:rPr lang="en-US" sz="2400" b="0" dirty="0">
                <a:latin typeface="+mn-lt"/>
              </a:rPr>
              <a:t>course delivered as of 2012, so α cannot pick up the effect of the program.  </a:t>
            </a:r>
          </a:p>
          <a:p>
            <a:pPr lvl="1">
              <a:lnSpc>
                <a:spcPts val="2300"/>
              </a:lnSpc>
            </a:pPr>
            <a:r>
              <a:rPr lang="en-US" b="0" dirty="0" smtClean="0">
                <a:latin typeface="+mn-lt"/>
              </a:rPr>
              <a:t>The </a:t>
            </a:r>
            <a:r>
              <a:rPr lang="en-US" b="0" dirty="0">
                <a:latin typeface="+mn-lt"/>
              </a:rPr>
              <a:t>magnitude of α measures selection bias</a:t>
            </a:r>
            <a:r>
              <a:rPr lang="en-US" sz="2400" b="0" dirty="0">
                <a:latin typeface="+mn-lt"/>
              </a:rPr>
              <a:t>	  </a:t>
            </a:r>
          </a:p>
          <a:p>
            <a:pPr lvl="1">
              <a:lnSpc>
                <a:spcPts val="2300"/>
              </a:lnSpc>
            </a:pPr>
            <a:endParaRPr lang="en-US" b="0" dirty="0" smtClean="0">
              <a:latin typeface="+mn-lt"/>
            </a:endParaRPr>
          </a:p>
          <a:p>
            <a:pPr lvl="1">
              <a:lnSpc>
                <a:spcPts val="2300"/>
              </a:lnSpc>
            </a:pPr>
            <a:r>
              <a:rPr lang="en-US" b="0" dirty="0" smtClean="0">
                <a:latin typeface="+mn-lt"/>
              </a:rPr>
              <a:t>Meier </a:t>
            </a:r>
            <a:r>
              <a:rPr lang="en-US" b="0" dirty="0">
                <a:latin typeface="+mn-lt"/>
              </a:rPr>
              <a:t>and </a:t>
            </a:r>
            <a:r>
              <a:rPr lang="en-US" b="0" dirty="0" err="1">
                <a:latin typeface="+mn-lt"/>
              </a:rPr>
              <a:t>Sprenger</a:t>
            </a:r>
            <a:r>
              <a:rPr lang="en-US" b="0" dirty="0">
                <a:latin typeface="+mn-lt"/>
              </a:rPr>
              <a:t> (2007) </a:t>
            </a:r>
            <a:r>
              <a:rPr lang="en-US" b="0" dirty="0" smtClean="0">
                <a:latin typeface="+mn-lt"/>
              </a:rPr>
              <a:t>use similar reasoning in a different context</a:t>
            </a:r>
            <a:r>
              <a:rPr lang="en-US" sz="2400" b="0" dirty="0" smtClean="0">
                <a:latin typeface="+mn-lt"/>
              </a:rPr>
              <a:t>.</a:t>
            </a:r>
            <a:endParaRPr lang="es-ES" sz="2400" b="0" dirty="0" smtClean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/>
          <p:cNvSpPr>
            <a:spLocks noGrp="1"/>
          </p:cNvSpPr>
          <p:nvPr>
            <p:ph idx="1"/>
          </p:nvPr>
        </p:nvSpPr>
        <p:spPr>
          <a:xfrm>
            <a:off x="231775" y="1133061"/>
            <a:ext cx="8570913" cy="4918489"/>
          </a:xfrm>
        </p:spPr>
        <p:txBody>
          <a:bodyPr/>
          <a:lstStyle/>
          <a:p>
            <a:pPr algn="ctr"/>
            <a:r>
              <a:rPr lang="en-US" sz="2400" b="1" dirty="0"/>
              <a:t>Three </a:t>
            </a:r>
            <a:r>
              <a:rPr lang="en-US" sz="2400" b="1" dirty="0" smtClean="0"/>
              <a:t>steps (same as before)  </a:t>
            </a:r>
          </a:p>
          <a:p>
            <a:endParaRPr lang="en-US" sz="2400" dirty="0"/>
          </a:p>
          <a:p>
            <a:r>
              <a:rPr lang="en-US" sz="2400" dirty="0" smtClean="0"/>
              <a:t>1. </a:t>
            </a:r>
            <a:r>
              <a:rPr lang="en-US" sz="2400" dirty="0"/>
              <a:t>Estimate the probability of volunteering for the program as a function of </a:t>
            </a:r>
            <a:r>
              <a:rPr lang="en-US" sz="2400" dirty="0" smtClean="0"/>
              <a:t>school, family </a:t>
            </a:r>
            <a:r>
              <a:rPr lang="en-US" sz="2400" dirty="0"/>
              <a:t>and student characteristics.  </a:t>
            </a:r>
            <a:endParaRPr lang="en-US" sz="2400" dirty="0" smtClean="0"/>
          </a:p>
          <a:p>
            <a:endParaRPr lang="en-US" sz="2400" dirty="0"/>
          </a:p>
          <a:p>
            <a:r>
              <a:rPr lang="en-US" sz="2400" dirty="0" smtClean="0"/>
              <a:t>2. </a:t>
            </a:r>
            <a:r>
              <a:rPr lang="en-US" sz="2400" dirty="0"/>
              <a:t>Obtain a counterfactual grade in non-volunteer schools by giving students similar to those in volunteer schools a higher weight </a:t>
            </a:r>
            <a:r>
              <a:rPr lang="en-US" sz="2400" i="1" dirty="0"/>
              <a:t>W</a:t>
            </a:r>
            <a:r>
              <a:rPr lang="en-US" sz="2400" dirty="0"/>
              <a:t>	  </a:t>
            </a:r>
            <a:endParaRPr lang="en-US" sz="2400" dirty="0" smtClean="0"/>
          </a:p>
          <a:p>
            <a:endParaRPr lang="en-US" sz="2400" dirty="0"/>
          </a:p>
          <a:p>
            <a:pPr>
              <a:buFontTx/>
              <a:buChar char="-"/>
            </a:pPr>
            <a:r>
              <a:rPr lang="en-US" sz="2400" dirty="0" smtClean="0"/>
              <a:t>The </a:t>
            </a:r>
            <a:r>
              <a:rPr lang="en-US" sz="2400" dirty="0"/>
              <a:t>weight </a:t>
            </a:r>
            <a:r>
              <a:rPr lang="en-US" sz="2400" i="1" dirty="0" smtClean="0"/>
              <a:t>W</a:t>
            </a:r>
            <a:r>
              <a:rPr lang="en-US" sz="2400" dirty="0" smtClean="0"/>
              <a:t> increases </a:t>
            </a:r>
            <a:r>
              <a:rPr lang="en-US" sz="2400" dirty="0"/>
              <a:t>with the predicted probability of volunteering  </a:t>
            </a:r>
            <a:endParaRPr lang="en-US" sz="2400" dirty="0" smtClean="0"/>
          </a:p>
          <a:p>
            <a:pPr>
              <a:buFontTx/>
              <a:buChar char="-"/>
            </a:pPr>
            <a:endParaRPr lang="en-US" sz="2400" dirty="0"/>
          </a:p>
          <a:p>
            <a:pPr indent="0"/>
            <a:endParaRPr lang="en-US" sz="2400" dirty="0"/>
          </a:p>
          <a:p>
            <a:pPr indent="0"/>
            <a:r>
              <a:rPr lang="en-US" sz="2400" dirty="0" smtClean="0"/>
              <a:t>3. Selection bias defined </a:t>
            </a:r>
            <a:r>
              <a:rPr lang="en-US" sz="2400" dirty="0"/>
              <a:t>the </a:t>
            </a:r>
            <a:r>
              <a:rPr lang="en-US" sz="2400" dirty="0" smtClean="0"/>
              <a:t>“effect” </a:t>
            </a:r>
            <a:r>
              <a:rPr lang="en-US" sz="2400" dirty="0"/>
              <a:t>of participating in the program for the treated </a:t>
            </a:r>
            <a:r>
              <a:rPr lang="en-US" sz="2400" dirty="0" smtClean="0"/>
              <a:t>students.</a:t>
            </a:r>
          </a:p>
          <a:p>
            <a:pPr marL="645750" lvl="1" indent="-285750">
              <a:buFont typeface="Arial" panose="020B0604020202020204" pitchFamily="34" charset="0"/>
              <a:buChar char="•"/>
            </a:pPr>
            <a:endParaRPr lang="en-US" sz="2400" dirty="0" smtClean="0"/>
          </a:p>
          <a:p>
            <a:pPr marL="645750" lvl="1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Sample analog </a:t>
            </a:r>
            <a:r>
              <a:rPr lang="en-US" sz="2400" dirty="0"/>
              <a:t>of S=E(Y|T=1)-</a:t>
            </a:r>
            <a:r>
              <a:rPr lang="en-US" sz="2400" dirty="0" smtClean="0"/>
              <a:t>E(WY|T=0</a:t>
            </a:r>
            <a:r>
              <a:rPr lang="en-US" sz="2400" dirty="0"/>
              <a:t>).</a:t>
            </a:r>
            <a:endParaRPr lang="es-ES" sz="2400" dirty="0"/>
          </a:p>
        </p:txBody>
      </p:sp>
      <p:sp>
        <p:nvSpPr>
          <p:cNvPr id="3" name="Marcador de número de diapositiva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499B768-B2E9-4B6D-925A-CD184DCA9B62}" type="slidenum">
              <a:rPr lang="es-ES_tradnl" smtClean="0"/>
              <a:pPr>
                <a:defRPr/>
              </a:pPr>
              <a:t>19</a:t>
            </a:fld>
            <a:endParaRPr lang="es-ES_tradnl" dirty="0"/>
          </a:p>
        </p:txBody>
      </p:sp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4. ASSESSING COVARIATES THAT ACCOUNT FOR SELECTION BIAS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823045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2"/>
          <p:cNvSpPr>
            <a:spLocks noGrp="1" noChangeArrowheads="1"/>
          </p:cNvSpPr>
          <p:nvPr>
            <p:ph type="title"/>
          </p:nvPr>
        </p:nvSpPr>
        <p:spPr>
          <a:xfrm>
            <a:off x="231775" y="111125"/>
            <a:ext cx="5927725" cy="698500"/>
          </a:xfrm>
        </p:spPr>
        <p:txBody>
          <a:bodyPr/>
          <a:lstStyle/>
          <a:p>
            <a:pPr eaLnBrk="1" hangingPunct="1">
              <a:buFont typeface="Arial" charset="0"/>
              <a:buNone/>
              <a:defRPr/>
            </a:pPr>
            <a:r>
              <a:rPr lang="es-ES" dirty="0" smtClean="0"/>
              <a:t>1. </a:t>
            </a:r>
            <a:r>
              <a:rPr lang="es-ES" dirty="0" err="1" smtClean="0"/>
              <a:t>introducTiOn</a:t>
            </a:r>
            <a:endParaRPr lang="es-ES" dirty="0" smtClean="0"/>
          </a:p>
        </p:txBody>
      </p:sp>
      <p:sp>
        <p:nvSpPr>
          <p:cNvPr id="12291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E003702-6EEE-4487-9FB1-D1D85C3F892A}" type="slidenum">
              <a:rPr lang="es-ES_tradnl" smtClean="0"/>
              <a:pPr>
                <a:defRPr/>
              </a:pPr>
              <a:t>2</a:t>
            </a:fld>
            <a:endParaRPr lang="es-ES_tradnl" smtClean="0"/>
          </a:p>
        </p:txBody>
      </p:sp>
      <p:sp>
        <p:nvSpPr>
          <p:cNvPr id="6" name="5 CuadroTexto"/>
          <p:cNvSpPr txBox="1"/>
          <p:nvPr/>
        </p:nvSpPr>
        <p:spPr>
          <a:xfrm>
            <a:off x="606425" y="908603"/>
            <a:ext cx="8391525" cy="5837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ts val="2800"/>
              </a:lnSpc>
              <a:buFont typeface="Arial" panose="020B0604020202020204" pitchFamily="34" charset="0"/>
              <a:buChar char="•"/>
            </a:pPr>
            <a:r>
              <a:rPr lang="en-US" sz="2400" b="0" dirty="0" smtClean="0">
                <a:latin typeface="+mn-lt"/>
              </a:rPr>
              <a:t>Many </a:t>
            </a:r>
            <a:r>
              <a:rPr lang="en-US" sz="2400" b="0" dirty="0">
                <a:latin typeface="+mn-lt"/>
              </a:rPr>
              <a:t>educational systems have incorporated Financial Education (FE</a:t>
            </a:r>
            <a:r>
              <a:rPr lang="en-US" sz="2400" b="0" dirty="0" smtClean="0">
                <a:latin typeface="+mn-lt"/>
              </a:rPr>
              <a:t>)</a:t>
            </a:r>
          </a:p>
          <a:p>
            <a:pPr lvl="1">
              <a:lnSpc>
                <a:spcPts val="2800"/>
              </a:lnSpc>
            </a:pPr>
            <a:r>
              <a:rPr lang="en-US" sz="2400" b="0" dirty="0" smtClean="0">
                <a:latin typeface="+mn-lt"/>
              </a:rPr>
              <a:t>. US</a:t>
            </a:r>
            <a:r>
              <a:rPr lang="en-US" sz="2400" b="0" dirty="0">
                <a:latin typeface="+mn-lt"/>
              </a:rPr>
              <a:t>: since 1957 various states have been adopting mandates to include FE in the curriculum of high school students.	 </a:t>
            </a:r>
            <a:endParaRPr lang="en-US" sz="2400" b="0" dirty="0" smtClean="0">
              <a:latin typeface="+mn-lt"/>
            </a:endParaRPr>
          </a:p>
          <a:p>
            <a:pPr marL="800100" lvl="1" indent="-342900">
              <a:lnSpc>
                <a:spcPts val="2800"/>
              </a:lnSpc>
              <a:buFont typeface="Arial" panose="020B0604020202020204" pitchFamily="34" charset="0"/>
              <a:buChar char="•"/>
            </a:pPr>
            <a:endParaRPr lang="en-US" sz="2400" b="0" dirty="0" smtClean="0">
              <a:latin typeface="+mn-lt"/>
            </a:endParaRPr>
          </a:p>
          <a:p>
            <a:pPr lvl="1">
              <a:lnSpc>
                <a:spcPts val="2800"/>
              </a:lnSpc>
            </a:pPr>
            <a:r>
              <a:rPr lang="en-US" sz="2400" b="0" dirty="0" smtClean="0">
                <a:latin typeface="+mn-lt"/>
              </a:rPr>
              <a:t>. Impacts </a:t>
            </a:r>
            <a:r>
              <a:rPr lang="en-US" sz="2400" b="0" dirty="0">
                <a:latin typeface="+mn-lt"/>
              </a:rPr>
              <a:t>on outcomes debated (Cole and </a:t>
            </a:r>
            <a:r>
              <a:rPr lang="en-US" sz="2400" b="0" dirty="0" err="1">
                <a:latin typeface="+mn-lt"/>
              </a:rPr>
              <a:t>Shastry</a:t>
            </a:r>
            <a:r>
              <a:rPr lang="en-US" sz="2400" b="0" dirty="0">
                <a:latin typeface="+mn-lt"/>
              </a:rPr>
              <a:t>, 2010, Brown, et al, 2013)   </a:t>
            </a:r>
            <a:endParaRPr lang="en-US" sz="2400" b="0" dirty="0" smtClean="0">
              <a:latin typeface="+mn-lt"/>
            </a:endParaRPr>
          </a:p>
          <a:p>
            <a:pPr>
              <a:lnSpc>
                <a:spcPts val="2800"/>
              </a:lnSpc>
            </a:pPr>
            <a:endParaRPr lang="en-US" sz="2400" b="0" dirty="0">
              <a:latin typeface="+mn-lt"/>
            </a:endParaRPr>
          </a:p>
          <a:p>
            <a:pPr marL="342900" indent="-342900">
              <a:lnSpc>
                <a:spcPts val="2800"/>
              </a:lnSpc>
              <a:buFont typeface="Arial" panose="020B0604020202020204" pitchFamily="34" charset="0"/>
              <a:buChar char="•"/>
            </a:pPr>
            <a:r>
              <a:rPr lang="en-US" sz="2400" b="0" dirty="0" smtClean="0">
                <a:latin typeface="+mn-lt"/>
              </a:rPr>
              <a:t>Controlled </a:t>
            </a:r>
            <a:r>
              <a:rPr lang="en-US" sz="2400" b="0" dirty="0">
                <a:latin typeface="+mn-lt"/>
              </a:rPr>
              <a:t>trials </a:t>
            </a:r>
            <a:r>
              <a:rPr lang="en-US" sz="2400" b="0" dirty="0" smtClean="0">
                <a:latin typeface="+mn-lt"/>
              </a:rPr>
              <a:t>available in a number of countries </a:t>
            </a:r>
            <a:r>
              <a:rPr lang="en-US" sz="2400" b="0" dirty="0">
                <a:latin typeface="+mn-lt"/>
              </a:rPr>
              <a:t>US, Germany, Italy, Turkey, Brazil, Ghana  </a:t>
            </a:r>
          </a:p>
          <a:p>
            <a:pPr lvl="1">
              <a:lnSpc>
                <a:spcPts val="2800"/>
              </a:lnSpc>
            </a:pPr>
            <a:r>
              <a:rPr lang="en-US" sz="2400" b="0" dirty="0" smtClean="0">
                <a:latin typeface="+mn-lt"/>
              </a:rPr>
              <a:t>. Evidence supports impacts of very intensive courses</a:t>
            </a:r>
          </a:p>
          <a:p>
            <a:pPr marL="800100" lvl="1" indent="-342900">
              <a:lnSpc>
                <a:spcPts val="2800"/>
              </a:lnSpc>
              <a:buFont typeface="Arial" panose="020B0604020202020204" pitchFamily="34" charset="0"/>
              <a:buChar char="•"/>
            </a:pPr>
            <a:endParaRPr lang="en-US" sz="2400" b="0" dirty="0">
              <a:latin typeface="+mn-lt"/>
            </a:endParaRPr>
          </a:p>
          <a:p>
            <a:pPr marL="342900" indent="-342900">
              <a:lnSpc>
                <a:spcPts val="2800"/>
              </a:lnSpc>
              <a:buFont typeface="Arial" panose="020B0604020202020204" pitchFamily="34" charset="0"/>
              <a:buChar char="•"/>
            </a:pPr>
            <a:r>
              <a:rPr lang="en-US" sz="2400" b="0" dirty="0" smtClean="0">
                <a:latin typeface="+mn-lt"/>
              </a:rPr>
              <a:t>Spain</a:t>
            </a:r>
            <a:r>
              <a:rPr lang="en-US" sz="2400" b="0" dirty="0">
                <a:latin typeface="+mn-lt"/>
              </a:rPr>
              <a:t>: low incidence of FE courses in Financial PISA 2012</a:t>
            </a:r>
            <a:r>
              <a:rPr lang="es-ES_tradnl" b="0" dirty="0" smtClean="0">
                <a:latin typeface="+mn-lt"/>
              </a:rPr>
              <a:t>. </a:t>
            </a:r>
            <a:endParaRPr lang="es-ES_tradnl" b="0" dirty="0" smtClean="0">
              <a:latin typeface="+mn-lt"/>
            </a:endParaRPr>
          </a:p>
          <a:p>
            <a:pPr>
              <a:lnSpc>
                <a:spcPts val="2800"/>
              </a:lnSpc>
            </a:pPr>
            <a:r>
              <a:rPr lang="es-ES" b="0" dirty="0" smtClean="0">
                <a:latin typeface="+mn-lt"/>
              </a:rPr>
              <a:t>.</a:t>
            </a:r>
            <a:endParaRPr lang="es-ES" b="0" dirty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19380" y="14288"/>
            <a:ext cx="6220460" cy="765175"/>
          </a:xfrm>
        </p:spPr>
        <p:txBody>
          <a:bodyPr/>
          <a:lstStyle/>
          <a:p>
            <a:pPr marL="342900" indent="-342900" eaLnBrk="1" hangingPunct="1">
              <a:defRPr/>
            </a:pPr>
            <a:r>
              <a:rPr lang="es-ES" dirty="0"/>
              <a:t>4</a:t>
            </a:r>
            <a:r>
              <a:rPr lang="es-ES" dirty="0" smtClean="0"/>
              <a:t>. ARE PARTICIPANT SCHOOLS DIFFERENT?</a:t>
            </a:r>
            <a:endParaRPr lang="en-US" dirty="0"/>
          </a:p>
        </p:txBody>
      </p:sp>
      <p:sp>
        <p:nvSpPr>
          <p:cNvPr id="22531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E40547A-3259-4EEA-BE0A-574F8D23E366}" type="slidenum">
              <a:rPr lang="es-ES_tradnl" smtClean="0"/>
              <a:pPr>
                <a:defRPr/>
              </a:pPr>
              <a:t>20</a:t>
            </a:fld>
            <a:endParaRPr lang="es-ES_tradnl" smtClean="0"/>
          </a:p>
        </p:txBody>
      </p:sp>
      <p:graphicFrame>
        <p:nvGraphicFramePr>
          <p:cNvPr id="8" name="7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63298536"/>
              </p:ext>
            </p:extLst>
          </p:nvPr>
        </p:nvGraphicFramePr>
        <p:xfrm>
          <a:off x="496956" y="1034768"/>
          <a:ext cx="8365740" cy="4717780"/>
        </p:xfrm>
        <a:graphic>
          <a:graphicData uri="http://schemas.openxmlformats.org/drawingml/2006/table">
            <a:tbl>
              <a:tblPr firstRow="1" bandRow="1">
                <a:tableStyleId>{5FD0F851-EC5A-4D38-B0AD-8093EC10F338}</a:tableStyleId>
              </a:tblPr>
              <a:tblGrid>
                <a:gridCol w="4250135"/>
                <a:gridCol w="867897"/>
                <a:gridCol w="960246"/>
                <a:gridCol w="924700"/>
                <a:gridCol w="1362762"/>
              </a:tblGrid>
              <a:tr h="278171">
                <a:tc>
                  <a:txBody>
                    <a:bodyPr/>
                    <a:lstStyle/>
                    <a:p>
                      <a:pPr algn="ctr" fontAlgn="t"/>
                      <a:endParaRPr lang="es-ES" sz="15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500" u="none" strike="noStrike" dirty="0" err="1" smtClean="0">
                          <a:latin typeface="+mn-lt"/>
                        </a:rPr>
                        <a:t>Treated</a:t>
                      </a:r>
                      <a:endParaRPr lang="es-ES" sz="1500" b="1" i="0" u="none" strike="noStrike" dirty="0" smtClean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_tradnl" sz="1500" b="1" i="0" u="none" strike="noStrike" dirty="0" err="1" smtClean="0">
                          <a:solidFill>
                            <a:srgbClr val="000000"/>
                          </a:solidFill>
                          <a:latin typeface="+mn-lt"/>
                        </a:rPr>
                        <a:t>Controls</a:t>
                      </a:r>
                      <a:endParaRPr lang="es-ES" sz="15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es-ES_tradnl" sz="1500" b="1" i="0" u="none" strike="noStrike" dirty="0" err="1" smtClean="0">
                          <a:solidFill>
                            <a:srgbClr val="000000"/>
                          </a:solidFill>
                          <a:latin typeface="+mn-lt"/>
                        </a:rPr>
                        <a:t>Reweighted</a:t>
                      </a:r>
                      <a:r>
                        <a:rPr lang="es-ES_tradnl" sz="15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 </a:t>
                      </a:r>
                      <a:r>
                        <a:rPr lang="es-ES_tradnl" sz="1500" b="1" i="0" u="none" strike="noStrike" dirty="0" err="1" smtClean="0">
                          <a:solidFill>
                            <a:srgbClr val="000000"/>
                          </a:solidFill>
                          <a:latin typeface="+mn-lt"/>
                        </a:rPr>
                        <a:t>controls</a:t>
                      </a:r>
                      <a:endParaRPr lang="es-ES" sz="15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t"/>
                      <a:endParaRPr lang="es-ES" sz="12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bg1"/>
                    </a:solidFill>
                  </a:tcPr>
                </a:tc>
              </a:tr>
              <a:tr h="278171">
                <a:tc>
                  <a:txBody>
                    <a:bodyPr/>
                    <a:lstStyle/>
                    <a:p>
                      <a:pPr algn="ctr" fontAlgn="t"/>
                      <a:r>
                        <a:rPr lang="es-ES" sz="1500" u="none" strike="noStrike" dirty="0">
                          <a:latin typeface="+mn-lt"/>
                        </a:rPr>
                        <a:t> </a:t>
                      </a:r>
                      <a:endParaRPr lang="es-ES" sz="15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s-ES" sz="15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s-ES" sz="15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500" b="1" u="none" strike="noStrike" dirty="0" err="1" smtClean="0">
                          <a:latin typeface="+mn-lt"/>
                        </a:rPr>
                        <a:t>Model</a:t>
                      </a:r>
                      <a:r>
                        <a:rPr lang="es-ES" sz="1500" b="1" u="none" strike="noStrike" dirty="0" smtClean="0">
                          <a:latin typeface="+mn-lt"/>
                        </a:rPr>
                        <a:t> </a:t>
                      </a:r>
                      <a:r>
                        <a:rPr lang="es-ES" sz="1500" b="1" u="none" strike="noStrike" dirty="0" smtClean="0">
                          <a:latin typeface="+mn-lt"/>
                        </a:rPr>
                        <a:t>1</a:t>
                      </a:r>
                      <a:endParaRPr lang="es-ES" sz="15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_tradnl" sz="1500" b="1" i="0" u="none" strike="noStrike" dirty="0" err="1" smtClean="0">
                          <a:solidFill>
                            <a:srgbClr val="000000"/>
                          </a:solidFill>
                          <a:latin typeface="+mn-lt"/>
                        </a:rPr>
                        <a:t>Model</a:t>
                      </a:r>
                      <a:r>
                        <a:rPr lang="es-ES_tradnl" sz="15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 </a:t>
                      </a:r>
                      <a:r>
                        <a:rPr lang="es-ES_tradnl" sz="15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2</a:t>
                      </a:r>
                      <a:endParaRPr lang="es-ES" sz="15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bg1"/>
                    </a:solidFill>
                  </a:tcPr>
                </a:tc>
              </a:tr>
              <a:tr h="278171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500" u="none" strike="noStrike" dirty="0" err="1" smtClean="0">
                          <a:latin typeface="+mn-lt"/>
                        </a:rPr>
                        <a:t>Average</a:t>
                      </a:r>
                      <a:r>
                        <a:rPr lang="es-ES" sz="1500" u="none" strike="noStrike" dirty="0" smtClean="0">
                          <a:latin typeface="+mn-lt"/>
                        </a:rPr>
                        <a:t> grade in </a:t>
                      </a:r>
                      <a:r>
                        <a:rPr lang="es-ES" sz="1500" u="none" strike="noStrike" dirty="0" err="1" smtClean="0">
                          <a:latin typeface="+mn-lt"/>
                        </a:rPr>
                        <a:t>Financial</a:t>
                      </a:r>
                      <a:r>
                        <a:rPr lang="es-ES" sz="1500" u="none" strike="noStrike" dirty="0" smtClean="0">
                          <a:latin typeface="+mn-lt"/>
                        </a:rPr>
                        <a:t> PISA</a:t>
                      </a:r>
                      <a:endParaRPr lang="es-ES" sz="15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_tradnl" sz="15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482.44</a:t>
                      </a:r>
                      <a:endParaRPr lang="es-ES" sz="15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_tradnl" sz="15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483.90</a:t>
                      </a:r>
                      <a:endParaRPr lang="es-ES" sz="15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_tradnl" sz="15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480.92</a:t>
                      </a:r>
                      <a:endParaRPr lang="es-ES" sz="15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_tradnl" sz="15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481.95</a:t>
                      </a:r>
                      <a:endParaRPr lang="es-ES" sz="15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278171">
                <a:tc gridSpan="5">
                  <a:txBody>
                    <a:bodyPr/>
                    <a:lstStyle/>
                    <a:p>
                      <a:pPr marL="0" marR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500" b="1" u="none" strike="noStrike" dirty="0" smtClean="0">
                          <a:latin typeface="+mn-lt"/>
                        </a:rPr>
                        <a:t>SCHOOL</a:t>
                      </a:r>
                      <a:r>
                        <a:rPr lang="es-ES" sz="1500" b="1" u="none" strike="noStrike" baseline="0" dirty="0" smtClean="0">
                          <a:latin typeface="+mn-lt"/>
                        </a:rPr>
                        <a:t> CHARACTERISTICS</a:t>
                      </a:r>
                      <a:endParaRPr lang="es-ES" sz="1500" b="1" i="0" u="none" strike="noStrike" dirty="0" smtClean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t"/>
                      <a:endParaRPr lang="es-ES" sz="14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t"/>
                      <a:endParaRPr lang="es-ES" sz="14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t"/>
                      <a:endParaRPr lang="es-ES" sz="14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t"/>
                      <a:endParaRPr lang="es-ES" sz="14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278171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500" u="none" strike="noStrike" dirty="0" err="1" smtClean="0">
                          <a:latin typeface="+mn-lt"/>
                        </a:rPr>
                        <a:t>Public</a:t>
                      </a:r>
                      <a:r>
                        <a:rPr lang="es-ES" sz="1500" u="none" strike="noStrike" dirty="0" smtClean="0">
                          <a:latin typeface="+mn-lt"/>
                        </a:rPr>
                        <a:t> </a:t>
                      </a:r>
                      <a:r>
                        <a:rPr lang="es-ES" sz="1500" u="none" strike="noStrike" dirty="0" err="1" smtClean="0">
                          <a:latin typeface="+mn-lt"/>
                        </a:rPr>
                        <a:t>school</a:t>
                      </a:r>
                      <a:endParaRPr lang="es-ES" sz="15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500" u="none" strike="noStrike" dirty="0" smtClean="0">
                          <a:latin typeface="+mn-lt"/>
                        </a:rPr>
                        <a:t>0.57</a:t>
                      </a:r>
                      <a:endParaRPr lang="es-ES" sz="15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500" u="none" strike="noStrike" dirty="0" smtClean="0">
                          <a:latin typeface="+mn-lt"/>
                        </a:rPr>
                        <a:t>0.68</a:t>
                      </a:r>
                      <a:endParaRPr lang="es-ES" sz="15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500" u="none" strike="noStrike" dirty="0" smtClean="0">
                          <a:latin typeface="+mn-lt"/>
                        </a:rPr>
                        <a:t>0.70</a:t>
                      </a:r>
                      <a:endParaRPr lang="es-ES" sz="15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_tradnl" sz="15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0.55</a:t>
                      </a:r>
                      <a:endParaRPr lang="es-ES" sz="15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noFill/>
                  </a:tcPr>
                </a:tc>
              </a:tr>
              <a:tr h="278171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500" u="none" strike="noStrike" dirty="0" err="1" smtClean="0">
                          <a:latin typeface="+mn-lt"/>
                        </a:rPr>
                        <a:t>Publicly</a:t>
                      </a:r>
                      <a:r>
                        <a:rPr lang="es-ES" sz="1500" u="none" strike="noStrike" dirty="0" smtClean="0">
                          <a:latin typeface="+mn-lt"/>
                        </a:rPr>
                        <a:t> </a:t>
                      </a:r>
                      <a:r>
                        <a:rPr lang="es-ES" sz="1500" u="none" strike="noStrike" dirty="0" err="1" smtClean="0">
                          <a:latin typeface="+mn-lt"/>
                        </a:rPr>
                        <a:t>funded</a:t>
                      </a:r>
                      <a:r>
                        <a:rPr lang="es-ES" sz="1500" u="none" strike="noStrike" dirty="0" smtClean="0">
                          <a:latin typeface="+mn-lt"/>
                        </a:rPr>
                        <a:t>, </a:t>
                      </a:r>
                      <a:r>
                        <a:rPr lang="es-ES" sz="1500" u="none" strike="noStrike" dirty="0" err="1" smtClean="0">
                          <a:latin typeface="+mn-lt"/>
                        </a:rPr>
                        <a:t>privately</a:t>
                      </a:r>
                      <a:r>
                        <a:rPr lang="es-ES" sz="1500" u="none" strike="noStrike" dirty="0" smtClean="0">
                          <a:latin typeface="+mn-lt"/>
                        </a:rPr>
                        <a:t> </a:t>
                      </a:r>
                      <a:r>
                        <a:rPr lang="es-ES" sz="1500" u="none" strike="noStrike" dirty="0" err="1" smtClean="0">
                          <a:latin typeface="+mn-lt"/>
                        </a:rPr>
                        <a:t>ran</a:t>
                      </a:r>
                      <a:endParaRPr lang="es-ES" sz="15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500" u="none" strike="noStrike" dirty="0" smtClean="0">
                          <a:latin typeface="+mn-lt"/>
                        </a:rPr>
                        <a:t>0.18</a:t>
                      </a:r>
                      <a:endParaRPr lang="es-ES" sz="15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500" u="none" strike="noStrike" dirty="0" smtClean="0">
                          <a:latin typeface="+mn-lt"/>
                        </a:rPr>
                        <a:t>0.13</a:t>
                      </a:r>
                      <a:endParaRPr lang="es-ES" sz="15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500" u="none" strike="noStrike" dirty="0" smtClean="0">
                          <a:latin typeface="+mn-lt"/>
                        </a:rPr>
                        <a:t>0.13</a:t>
                      </a:r>
                      <a:endParaRPr lang="es-ES" sz="15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_tradnl" sz="15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0.10</a:t>
                      </a:r>
                      <a:endParaRPr lang="es-ES" sz="15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noFill/>
                  </a:tcPr>
                </a:tc>
              </a:tr>
              <a:tr h="278171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500" u="none" strike="noStrike" dirty="0" err="1" smtClean="0">
                          <a:latin typeface="+mn-lt"/>
                        </a:rPr>
                        <a:t>Private</a:t>
                      </a:r>
                      <a:r>
                        <a:rPr lang="es-ES" sz="1500" u="none" strike="noStrike" dirty="0" smtClean="0">
                          <a:latin typeface="+mn-lt"/>
                        </a:rPr>
                        <a:t> </a:t>
                      </a:r>
                      <a:r>
                        <a:rPr lang="es-ES" sz="1500" u="none" strike="noStrike" dirty="0" err="1" smtClean="0">
                          <a:latin typeface="+mn-lt"/>
                        </a:rPr>
                        <a:t>school</a:t>
                      </a:r>
                      <a:endParaRPr lang="es-ES" sz="15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500" u="none" strike="noStrike" dirty="0" smtClean="0">
                          <a:latin typeface="+mn-lt"/>
                        </a:rPr>
                        <a:t>0.25</a:t>
                      </a:r>
                      <a:endParaRPr lang="es-ES" sz="15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500" u="none" strike="noStrike" dirty="0" smtClean="0">
                          <a:latin typeface="+mn-lt"/>
                        </a:rPr>
                        <a:t>0.19</a:t>
                      </a:r>
                      <a:endParaRPr lang="es-ES" sz="15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500" u="none" strike="noStrike" dirty="0" smtClean="0">
                          <a:latin typeface="+mn-lt"/>
                        </a:rPr>
                        <a:t>0.17</a:t>
                      </a:r>
                      <a:endParaRPr lang="es-ES" sz="15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_tradnl" sz="15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0.35</a:t>
                      </a:r>
                      <a:endParaRPr lang="es-ES" sz="15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noFill/>
                  </a:tcPr>
                </a:tc>
              </a:tr>
              <a:tr h="278171">
                <a:tc gridSpan="5">
                  <a:txBody>
                    <a:bodyPr/>
                    <a:lstStyle/>
                    <a:p>
                      <a:pPr algn="ctr" rtl="0" fontAlgn="t"/>
                      <a:r>
                        <a:rPr lang="es-ES" sz="15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SCHOOL</a:t>
                      </a:r>
                      <a:r>
                        <a:rPr lang="es-ES" sz="1500" b="1" i="0" u="none" strike="noStrike" baseline="0" dirty="0" smtClean="0">
                          <a:solidFill>
                            <a:srgbClr val="000000"/>
                          </a:solidFill>
                          <a:latin typeface="+mn-lt"/>
                        </a:rPr>
                        <a:t> </a:t>
                      </a:r>
                      <a:r>
                        <a:rPr lang="es-ES" sz="15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ADMISSIONS</a:t>
                      </a:r>
                      <a:r>
                        <a:rPr lang="es-ES" sz="1500" b="1" i="0" u="none" strike="noStrike" baseline="0" dirty="0" smtClean="0">
                          <a:solidFill>
                            <a:srgbClr val="000000"/>
                          </a:solidFill>
                          <a:latin typeface="+mn-lt"/>
                        </a:rPr>
                        <a:t> CRITERIA</a:t>
                      </a:r>
                      <a:endParaRPr lang="es-ES" sz="15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t"/>
                      <a:endParaRPr lang="es-ES" sz="15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t"/>
                      <a:endParaRPr lang="es-ES" sz="15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t"/>
                      <a:endParaRPr lang="es-ES" sz="15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t"/>
                      <a:endParaRPr lang="es-ES" sz="15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noFill/>
                  </a:tcPr>
                </a:tc>
              </a:tr>
              <a:tr h="278171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500" u="none" strike="noStrike" dirty="0" smtClean="0">
                          <a:latin typeface="+mn-lt"/>
                        </a:rPr>
                        <a:t>Uses </a:t>
                      </a:r>
                      <a:r>
                        <a:rPr lang="es-ES" sz="1500" u="none" strike="noStrike" dirty="0" err="1" smtClean="0">
                          <a:latin typeface="+mn-lt"/>
                        </a:rPr>
                        <a:t>criteria</a:t>
                      </a:r>
                      <a:r>
                        <a:rPr lang="es-ES" sz="1500" u="none" strike="noStrike" dirty="0" smtClean="0">
                          <a:latin typeface="+mn-lt"/>
                        </a:rPr>
                        <a:t> </a:t>
                      </a:r>
                      <a:r>
                        <a:rPr lang="es-ES" sz="1500" u="none" strike="noStrike" dirty="0" err="1" smtClean="0">
                          <a:latin typeface="+mn-lt"/>
                        </a:rPr>
                        <a:t>other</a:t>
                      </a:r>
                      <a:r>
                        <a:rPr lang="es-ES" sz="1500" u="none" strike="noStrike" baseline="0" dirty="0" smtClean="0">
                          <a:latin typeface="+mn-lt"/>
                        </a:rPr>
                        <a:t> </a:t>
                      </a:r>
                      <a:r>
                        <a:rPr lang="es-ES" sz="1500" u="none" strike="noStrike" baseline="0" dirty="0" err="1" smtClean="0">
                          <a:latin typeface="+mn-lt"/>
                        </a:rPr>
                        <a:t>than</a:t>
                      </a:r>
                      <a:r>
                        <a:rPr lang="es-ES" sz="1500" u="none" strike="noStrike" baseline="0" dirty="0" smtClean="0">
                          <a:latin typeface="+mn-lt"/>
                        </a:rPr>
                        <a:t> </a:t>
                      </a:r>
                      <a:r>
                        <a:rPr lang="es-ES" sz="1500" u="none" strike="noStrike" baseline="0" dirty="0" err="1" smtClean="0">
                          <a:latin typeface="+mn-lt"/>
                        </a:rPr>
                        <a:t>location</a:t>
                      </a:r>
                      <a:endParaRPr lang="es-ES" sz="15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500" u="none" strike="noStrike" dirty="0" smtClean="0">
                          <a:latin typeface="+mn-lt"/>
                        </a:rPr>
                        <a:t>0.41</a:t>
                      </a:r>
                      <a:endParaRPr lang="es-ES" sz="15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500" u="none" strike="noStrike" dirty="0" smtClean="0">
                          <a:latin typeface="+mn-lt"/>
                        </a:rPr>
                        <a:t>0.19</a:t>
                      </a:r>
                      <a:endParaRPr lang="es-ES" sz="15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500" u="none" strike="noStrike" dirty="0" smtClean="0">
                          <a:latin typeface="+mn-lt"/>
                        </a:rPr>
                        <a:t>0.18</a:t>
                      </a:r>
                      <a:endParaRPr lang="es-ES" sz="15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_tradnl" sz="15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0.36</a:t>
                      </a:r>
                      <a:endParaRPr lang="es-ES" sz="15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noFill/>
                  </a:tcPr>
                </a:tc>
              </a:tr>
              <a:tr h="278171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500" u="none" strike="noStrike" dirty="0" err="1" smtClean="0">
                          <a:latin typeface="+mn-lt"/>
                        </a:rPr>
                        <a:t>Transfers</a:t>
                      </a:r>
                      <a:r>
                        <a:rPr lang="es-ES" sz="1500" u="none" strike="noStrike" dirty="0" smtClean="0">
                          <a:latin typeface="+mn-lt"/>
                        </a:rPr>
                        <a:t> </a:t>
                      </a:r>
                      <a:r>
                        <a:rPr lang="es-ES" sz="1500" u="none" strike="noStrike" dirty="0" err="1" smtClean="0">
                          <a:latin typeface="+mn-lt"/>
                        </a:rPr>
                        <a:t>students</a:t>
                      </a:r>
                      <a:r>
                        <a:rPr lang="es-ES" sz="1500" u="none" strike="noStrike" dirty="0" smtClean="0">
                          <a:latin typeface="+mn-lt"/>
                        </a:rPr>
                        <a:t> </a:t>
                      </a:r>
                      <a:r>
                        <a:rPr lang="es-ES" sz="1500" u="none" strike="noStrike" dirty="0" err="1" smtClean="0">
                          <a:latin typeface="+mn-lt"/>
                        </a:rPr>
                        <a:t>for</a:t>
                      </a:r>
                      <a:r>
                        <a:rPr lang="es-ES" sz="1500" u="none" strike="noStrike" dirty="0" smtClean="0">
                          <a:latin typeface="+mn-lt"/>
                        </a:rPr>
                        <a:t> </a:t>
                      </a:r>
                      <a:r>
                        <a:rPr lang="es-ES" sz="1500" u="none" strike="noStrike" dirty="0" err="1" smtClean="0">
                          <a:latin typeface="+mn-lt"/>
                        </a:rPr>
                        <a:t>bad</a:t>
                      </a:r>
                      <a:r>
                        <a:rPr lang="es-ES" sz="1500" u="none" strike="noStrike" dirty="0" smtClean="0">
                          <a:latin typeface="+mn-lt"/>
                        </a:rPr>
                        <a:t> </a:t>
                      </a:r>
                      <a:r>
                        <a:rPr lang="es-ES" sz="1500" u="none" strike="noStrike" dirty="0" err="1" smtClean="0">
                          <a:latin typeface="+mn-lt"/>
                        </a:rPr>
                        <a:t>behavior</a:t>
                      </a:r>
                      <a:endParaRPr lang="es-ES" sz="15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500" u="none" strike="noStrike" dirty="0" smtClean="0">
                          <a:latin typeface="+mn-lt"/>
                        </a:rPr>
                        <a:t>0.33</a:t>
                      </a:r>
                      <a:endParaRPr lang="es-ES" sz="15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500" u="none" strike="noStrike" dirty="0" smtClean="0">
                          <a:latin typeface="+mn-lt"/>
                        </a:rPr>
                        <a:t>0.25</a:t>
                      </a:r>
                      <a:endParaRPr lang="es-ES" sz="15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500" u="none" strike="noStrike" dirty="0" smtClean="0">
                          <a:latin typeface="+mn-lt"/>
                        </a:rPr>
                        <a:t>0.27</a:t>
                      </a:r>
                      <a:endParaRPr lang="es-ES" sz="15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_tradnl" sz="15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0.32</a:t>
                      </a:r>
                      <a:endParaRPr lang="es-ES" sz="15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noFill/>
                  </a:tcPr>
                </a:tc>
              </a:tr>
              <a:tr h="278171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500" u="none" strike="noStrike" dirty="0" smtClean="0">
                          <a:latin typeface="+mn-lt"/>
                        </a:rPr>
                        <a:t>Competes </a:t>
                      </a:r>
                      <a:r>
                        <a:rPr lang="es-ES" sz="1500" u="none" strike="noStrike" dirty="0" err="1" smtClean="0">
                          <a:latin typeface="+mn-lt"/>
                        </a:rPr>
                        <a:t>with</a:t>
                      </a:r>
                      <a:r>
                        <a:rPr lang="es-ES" sz="1500" u="none" strike="noStrike" dirty="0" smtClean="0">
                          <a:latin typeface="+mn-lt"/>
                        </a:rPr>
                        <a:t> </a:t>
                      </a:r>
                      <a:r>
                        <a:rPr lang="es-ES" sz="1500" u="none" strike="noStrike" dirty="0" err="1" smtClean="0">
                          <a:latin typeface="+mn-lt"/>
                        </a:rPr>
                        <a:t>other</a:t>
                      </a:r>
                      <a:r>
                        <a:rPr lang="es-ES" sz="1500" u="none" strike="noStrike" baseline="0" dirty="0" smtClean="0">
                          <a:latin typeface="+mn-lt"/>
                        </a:rPr>
                        <a:t> </a:t>
                      </a:r>
                      <a:r>
                        <a:rPr lang="es-ES" sz="1500" u="none" strike="noStrike" baseline="0" dirty="0" err="1" smtClean="0">
                          <a:latin typeface="+mn-lt"/>
                        </a:rPr>
                        <a:t>schools</a:t>
                      </a:r>
                      <a:r>
                        <a:rPr lang="es-ES" sz="1500" u="none" strike="noStrike" baseline="0" dirty="0" smtClean="0">
                          <a:latin typeface="+mn-lt"/>
                        </a:rPr>
                        <a:t> in </a:t>
                      </a:r>
                      <a:r>
                        <a:rPr lang="es-ES" sz="1500" u="none" strike="noStrike" baseline="0" dirty="0" err="1" smtClean="0">
                          <a:latin typeface="+mn-lt"/>
                        </a:rPr>
                        <a:t>the</a:t>
                      </a:r>
                      <a:r>
                        <a:rPr lang="es-ES" sz="1500" u="none" strike="noStrike" baseline="0" dirty="0" smtClean="0">
                          <a:latin typeface="+mn-lt"/>
                        </a:rPr>
                        <a:t> </a:t>
                      </a:r>
                      <a:r>
                        <a:rPr lang="es-ES" sz="1500" u="none" strike="noStrike" baseline="0" dirty="0" err="1" smtClean="0">
                          <a:latin typeface="+mn-lt"/>
                        </a:rPr>
                        <a:t>area</a:t>
                      </a:r>
                      <a:endParaRPr lang="es-ES" sz="15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500" u="none" strike="noStrike" dirty="0" smtClean="0">
                          <a:latin typeface="+mn-lt"/>
                        </a:rPr>
                        <a:t>0.95</a:t>
                      </a:r>
                      <a:r>
                        <a:rPr lang="es-ES" sz="1500" u="none" strike="noStrike" dirty="0">
                          <a:latin typeface="+mn-lt"/>
                        </a:rPr>
                        <a:t> </a:t>
                      </a:r>
                      <a:endParaRPr lang="es-ES" sz="15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500" u="none" strike="noStrike" dirty="0" smtClean="0">
                          <a:latin typeface="+mn-lt"/>
                        </a:rPr>
                        <a:t>0.82</a:t>
                      </a:r>
                      <a:endParaRPr lang="es-ES" sz="15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500" u="none" strike="noStrike" dirty="0" smtClean="0">
                          <a:latin typeface="+mn-lt"/>
                        </a:rPr>
                        <a:t>0.76</a:t>
                      </a:r>
                      <a:endParaRPr lang="es-ES" sz="15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_tradnl" sz="15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0.95</a:t>
                      </a:r>
                      <a:endParaRPr lang="es-ES" sz="15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noFill/>
                  </a:tcPr>
                </a:tc>
              </a:tr>
              <a:tr h="278171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500" u="none" strike="noStrike" dirty="0" smtClean="0">
                          <a:latin typeface="+mn-lt"/>
                        </a:rPr>
                        <a:t>High</a:t>
                      </a:r>
                      <a:r>
                        <a:rPr lang="es-ES" sz="1500" u="none" strike="noStrike" baseline="0" dirty="0" smtClean="0">
                          <a:latin typeface="+mn-lt"/>
                        </a:rPr>
                        <a:t> </a:t>
                      </a:r>
                      <a:r>
                        <a:rPr lang="es-ES" sz="1500" u="none" strike="noStrike" baseline="0" dirty="0" err="1" smtClean="0">
                          <a:latin typeface="+mn-lt"/>
                        </a:rPr>
                        <a:t>teacher</a:t>
                      </a:r>
                      <a:r>
                        <a:rPr lang="es-ES" sz="1500" u="none" strike="noStrike" baseline="0" dirty="0" smtClean="0">
                          <a:latin typeface="+mn-lt"/>
                        </a:rPr>
                        <a:t> </a:t>
                      </a:r>
                      <a:r>
                        <a:rPr lang="es-ES" sz="1500" u="none" strike="noStrike" baseline="0" dirty="0" err="1" smtClean="0">
                          <a:latin typeface="+mn-lt"/>
                        </a:rPr>
                        <a:t>morale</a:t>
                      </a:r>
                      <a:endParaRPr lang="es-ES" sz="15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500" u="none" strike="noStrike" dirty="0" smtClean="0">
                          <a:latin typeface="+mn-lt"/>
                        </a:rPr>
                        <a:t>0.27</a:t>
                      </a:r>
                      <a:endParaRPr lang="es-ES" sz="15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500" u="none" strike="noStrike" dirty="0" smtClean="0">
                          <a:latin typeface="+mn-lt"/>
                        </a:rPr>
                        <a:t>0.12</a:t>
                      </a:r>
                      <a:endParaRPr lang="es-ES" sz="15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500" u="none" strike="noStrike" dirty="0" smtClean="0">
                          <a:latin typeface="+mn-lt"/>
                        </a:rPr>
                        <a:t>0.11</a:t>
                      </a:r>
                      <a:endParaRPr lang="es-ES" sz="15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_tradnl" sz="15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0.17</a:t>
                      </a:r>
                      <a:endParaRPr lang="es-ES" sz="15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noFill/>
                  </a:tcPr>
                </a:tc>
              </a:tr>
              <a:tr h="278171">
                <a:tc gridSpan="5">
                  <a:txBody>
                    <a:bodyPr/>
                    <a:lstStyle/>
                    <a:p>
                      <a:pPr marL="0" marR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5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LOCATION</a:t>
                      </a:r>
                      <a:endParaRPr lang="es-ES" sz="1500" b="1" i="0" u="none" strike="noStrike" dirty="0" smtClean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t"/>
                      <a:endParaRPr lang="es-ES" sz="14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t"/>
                      <a:endParaRPr lang="es-ES" sz="14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t"/>
                      <a:endParaRPr lang="es-ES" sz="14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t"/>
                      <a:endParaRPr lang="es-ES" sz="14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noFill/>
                  </a:tcPr>
                </a:tc>
              </a:tr>
              <a:tr h="545215">
                <a:tc>
                  <a:txBody>
                    <a:bodyPr/>
                    <a:lstStyle/>
                    <a:p>
                      <a:pPr algn="l" rtl="0" fontAlgn="t"/>
                      <a:r>
                        <a:rPr lang="es-ES_tradnl" sz="1500" b="0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South </a:t>
                      </a:r>
                      <a:r>
                        <a:rPr lang="es-ES_tradnl" sz="1500" b="0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(</a:t>
                      </a:r>
                      <a:r>
                        <a:rPr lang="es-ES_tradnl" sz="1500" b="0" i="0" u="none" strike="noStrike" dirty="0" err="1" smtClean="0">
                          <a:solidFill>
                            <a:schemeClr val="tx1"/>
                          </a:solidFill>
                          <a:latin typeface="+mn-lt"/>
                        </a:rPr>
                        <a:t>Andalusia</a:t>
                      </a:r>
                      <a:r>
                        <a:rPr lang="es-ES_tradnl" sz="1500" b="0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, </a:t>
                      </a:r>
                      <a:r>
                        <a:rPr lang="es-ES_tradnl" sz="1500" b="0" i="0" u="none" strike="noStrike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Murcia, </a:t>
                      </a:r>
                      <a:r>
                        <a:rPr lang="es-ES_tradnl" sz="1500" b="0" i="0" u="none" strike="noStrike" baseline="0" dirty="0" err="1" smtClean="0">
                          <a:solidFill>
                            <a:schemeClr val="tx1"/>
                          </a:solidFill>
                          <a:latin typeface="+mn-lt"/>
                        </a:rPr>
                        <a:t>Canary</a:t>
                      </a:r>
                      <a:r>
                        <a:rPr lang="es-ES_tradnl" sz="1500" b="0" i="0" u="none" strike="noStrike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</a:t>
                      </a:r>
                      <a:r>
                        <a:rPr lang="es-ES_tradnl" sz="1500" b="0" i="0" u="none" strike="noStrike" baseline="0" dirty="0" err="1" smtClean="0">
                          <a:solidFill>
                            <a:schemeClr val="tx1"/>
                          </a:solidFill>
                          <a:latin typeface="+mn-lt"/>
                        </a:rPr>
                        <a:t>Islands</a:t>
                      </a:r>
                      <a:r>
                        <a:rPr lang="es-ES_tradnl" sz="1500" b="0" i="0" u="none" strike="noStrike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)</a:t>
                      </a:r>
                      <a:endParaRPr lang="es-ES" sz="15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_tradnl" sz="15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0.62</a:t>
                      </a:r>
                      <a:endParaRPr lang="es-ES" sz="15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500" u="none" strike="noStrike" dirty="0" smtClean="0">
                          <a:latin typeface="+mn-lt"/>
                        </a:rPr>
                        <a:t>0.24</a:t>
                      </a:r>
                      <a:endParaRPr lang="es-ES" sz="15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500" u="none" strike="noStrike" dirty="0" smtClean="0">
                          <a:latin typeface="+mn-lt"/>
                        </a:rPr>
                        <a:t>0.62</a:t>
                      </a:r>
                      <a:endParaRPr lang="es-ES" sz="15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_tradnl" sz="15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0.60</a:t>
                      </a:r>
                      <a:endParaRPr lang="es-ES" sz="15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noFill/>
                  </a:tcPr>
                </a:tc>
              </a:tr>
              <a:tr h="278171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500" u="none" strike="noStrike" dirty="0" err="1" smtClean="0">
                          <a:latin typeface="+mn-lt"/>
                        </a:rPr>
                        <a:t>Number</a:t>
                      </a:r>
                      <a:r>
                        <a:rPr lang="es-ES" sz="1500" u="none" strike="noStrike" dirty="0" smtClean="0">
                          <a:latin typeface="+mn-lt"/>
                        </a:rPr>
                        <a:t> </a:t>
                      </a:r>
                      <a:r>
                        <a:rPr lang="es-ES" sz="1500" u="none" strike="noStrike" dirty="0" err="1" smtClean="0">
                          <a:latin typeface="+mn-lt"/>
                        </a:rPr>
                        <a:t>schools</a:t>
                      </a:r>
                      <a:endParaRPr lang="es-ES" sz="15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500" u="none" strike="noStrike" dirty="0" smtClean="0">
                          <a:latin typeface="+mn-lt"/>
                        </a:rPr>
                        <a:t>16</a:t>
                      </a:r>
                      <a:endParaRPr lang="es-ES" sz="15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_tradnl" sz="15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135</a:t>
                      </a:r>
                      <a:endParaRPr lang="es-ES" sz="15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500" u="none" strike="noStrike" dirty="0">
                          <a:latin typeface="+mn-lt"/>
                        </a:rPr>
                        <a:t> </a:t>
                      </a:r>
                      <a:endParaRPr lang="es-ES" sz="15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s-ES" sz="15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278171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500" u="none" strike="noStrike" dirty="0" err="1" smtClean="0">
                          <a:latin typeface="+mn-lt"/>
                        </a:rPr>
                        <a:t>Number</a:t>
                      </a:r>
                      <a:r>
                        <a:rPr lang="es-ES" sz="1500" u="none" strike="noStrike" dirty="0" smtClean="0">
                          <a:latin typeface="+mn-lt"/>
                        </a:rPr>
                        <a:t> </a:t>
                      </a:r>
                      <a:r>
                        <a:rPr lang="es-ES" sz="1500" u="none" strike="noStrike" dirty="0" err="1" smtClean="0">
                          <a:latin typeface="+mn-lt"/>
                        </a:rPr>
                        <a:t>students</a:t>
                      </a:r>
                      <a:endParaRPr lang="es-ES" sz="15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500" u="none" strike="noStrike" dirty="0">
                          <a:latin typeface="+mn-lt"/>
                        </a:rPr>
                        <a:t> </a:t>
                      </a:r>
                      <a:r>
                        <a:rPr lang="es-ES" sz="1500" u="none" strike="noStrike" dirty="0" smtClean="0">
                          <a:latin typeface="+mn-lt"/>
                        </a:rPr>
                        <a:t>119</a:t>
                      </a:r>
                      <a:endParaRPr lang="es-ES" sz="15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500" u="none" strike="noStrike" dirty="0" smtClean="0">
                          <a:latin typeface="+mn-lt"/>
                        </a:rPr>
                        <a:t>800</a:t>
                      </a:r>
                      <a:r>
                        <a:rPr lang="es-ES" sz="1500" u="none" strike="noStrike" dirty="0">
                          <a:latin typeface="+mn-lt"/>
                        </a:rPr>
                        <a:t> </a:t>
                      </a:r>
                      <a:endParaRPr lang="es-ES" sz="15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500" u="none" strike="noStrike" dirty="0">
                          <a:latin typeface="+mn-lt"/>
                        </a:rPr>
                        <a:t> </a:t>
                      </a:r>
                      <a:endParaRPr lang="es-ES" sz="15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s-ES" sz="15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4 CuadroTexto"/>
          <p:cNvSpPr txBox="1"/>
          <p:nvPr/>
        </p:nvSpPr>
        <p:spPr>
          <a:xfrm>
            <a:off x="485775" y="691414"/>
            <a:ext cx="801052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1600" dirty="0" err="1" smtClean="0"/>
              <a:t>Table</a:t>
            </a:r>
            <a:r>
              <a:rPr lang="es-ES_tradnl" sz="1600" dirty="0" smtClean="0"/>
              <a:t> 8</a:t>
            </a:r>
            <a:r>
              <a:rPr lang="es-ES_tradnl" sz="1600" dirty="0" smtClean="0"/>
              <a:t>: </a:t>
            </a:r>
            <a:r>
              <a:rPr lang="es-ES_tradnl" sz="1600" dirty="0" err="1" smtClean="0"/>
              <a:t>Differences</a:t>
            </a:r>
            <a:r>
              <a:rPr lang="es-ES_tradnl" sz="1600" dirty="0" smtClean="0"/>
              <a:t> </a:t>
            </a:r>
            <a:r>
              <a:rPr lang="es-ES_tradnl" sz="1600" dirty="0" err="1" smtClean="0"/>
              <a:t>between</a:t>
            </a:r>
            <a:r>
              <a:rPr lang="es-ES_tradnl" sz="1600" dirty="0" smtClean="0"/>
              <a:t> </a:t>
            </a:r>
            <a:r>
              <a:rPr lang="es-ES_tradnl" sz="1600" dirty="0" err="1" smtClean="0"/>
              <a:t>treated</a:t>
            </a:r>
            <a:r>
              <a:rPr lang="es-ES_tradnl" sz="1600" dirty="0" smtClean="0"/>
              <a:t> and control </a:t>
            </a:r>
            <a:r>
              <a:rPr lang="es-ES_tradnl" sz="1600" dirty="0" err="1" smtClean="0"/>
              <a:t>students</a:t>
            </a:r>
            <a:r>
              <a:rPr lang="es-ES_tradnl" sz="1600" dirty="0" smtClean="0"/>
              <a:t> in </a:t>
            </a:r>
            <a:r>
              <a:rPr lang="es-ES_tradnl" sz="1600" dirty="0" err="1" smtClean="0"/>
              <a:t>Financial</a:t>
            </a:r>
            <a:r>
              <a:rPr lang="es-ES_tradnl" sz="1600" dirty="0" smtClean="0"/>
              <a:t> PISA.</a:t>
            </a:r>
            <a:endParaRPr lang="es-ES" sz="1600" dirty="0"/>
          </a:p>
        </p:txBody>
      </p:sp>
      <p:sp>
        <p:nvSpPr>
          <p:cNvPr id="7" name="6 Rectángulo"/>
          <p:cNvSpPr/>
          <p:nvPr/>
        </p:nvSpPr>
        <p:spPr bwMode="auto">
          <a:xfrm>
            <a:off x="4810539" y="3265062"/>
            <a:ext cx="1529301" cy="810594"/>
          </a:xfrm>
          <a:prstGeom prst="rect">
            <a:avLst/>
          </a:prstGeom>
          <a:noFill/>
          <a:ln w="25400" cap="rnd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20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BdE Neue Helvetica 55 Roman" pitchFamily="34" charset="0"/>
            </a:endParaRPr>
          </a:p>
        </p:txBody>
      </p:sp>
      <p:sp>
        <p:nvSpPr>
          <p:cNvPr id="10" name="9 Rectángulo"/>
          <p:cNvSpPr/>
          <p:nvPr/>
        </p:nvSpPr>
        <p:spPr bwMode="auto">
          <a:xfrm>
            <a:off x="4815840" y="4663926"/>
            <a:ext cx="1524000" cy="457201"/>
          </a:xfrm>
          <a:prstGeom prst="rect">
            <a:avLst/>
          </a:prstGeom>
          <a:noFill/>
          <a:ln w="25400" cap="rnd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20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BdE Neue Helvetica 55 Roman" pitchFamily="34" charset="0"/>
            </a:endParaRPr>
          </a:p>
        </p:txBody>
      </p:sp>
      <p:sp>
        <p:nvSpPr>
          <p:cNvPr id="11" name="10 Rectángulo"/>
          <p:cNvSpPr/>
          <p:nvPr/>
        </p:nvSpPr>
        <p:spPr bwMode="auto">
          <a:xfrm>
            <a:off x="7815907" y="3265061"/>
            <a:ext cx="623680" cy="810594"/>
          </a:xfrm>
          <a:prstGeom prst="rect">
            <a:avLst/>
          </a:prstGeom>
          <a:noFill/>
          <a:ln w="25400" cap="rnd" cmpd="sng" algn="ctr">
            <a:solidFill>
              <a:schemeClr val="tx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20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BdE Neue Helvetica 55 Roman" pitchFamily="34" charset="0"/>
            </a:endParaRPr>
          </a:p>
        </p:txBody>
      </p:sp>
      <p:sp>
        <p:nvSpPr>
          <p:cNvPr id="13" name="12 Rectángulo"/>
          <p:cNvSpPr/>
          <p:nvPr/>
        </p:nvSpPr>
        <p:spPr bwMode="auto">
          <a:xfrm>
            <a:off x="4810539" y="2110262"/>
            <a:ext cx="1637886" cy="566530"/>
          </a:xfrm>
          <a:prstGeom prst="rect">
            <a:avLst/>
          </a:prstGeom>
          <a:noFill/>
          <a:ln w="31750" cap="rnd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20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BdE Neue Helvetica 55 Roman" pitchFamily="34" charset="0"/>
            </a:endParaRPr>
          </a:p>
        </p:txBody>
      </p:sp>
      <p:sp>
        <p:nvSpPr>
          <p:cNvPr id="15" name="14 Rectángulo"/>
          <p:cNvSpPr/>
          <p:nvPr/>
        </p:nvSpPr>
        <p:spPr bwMode="auto">
          <a:xfrm>
            <a:off x="6448425" y="4663925"/>
            <a:ext cx="2047876" cy="457201"/>
          </a:xfrm>
          <a:prstGeom prst="rect">
            <a:avLst/>
          </a:prstGeom>
          <a:noFill/>
          <a:ln w="25400" cap="rnd" cmpd="sng" algn="ctr">
            <a:solidFill>
              <a:schemeClr val="tx1">
                <a:lumMod val="50000"/>
                <a:lumOff val="50000"/>
              </a:schemeClr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20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BdE Neue Helvetica 55 Roman" pitchFamily="34" charset="0"/>
            </a:endParaRPr>
          </a:p>
        </p:txBody>
      </p:sp>
      <p:sp>
        <p:nvSpPr>
          <p:cNvPr id="16" name="5 CuadroTexto"/>
          <p:cNvSpPr txBox="1"/>
          <p:nvPr/>
        </p:nvSpPr>
        <p:spPr>
          <a:xfrm>
            <a:off x="527187" y="5752548"/>
            <a:ext cx="808962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0" dirty="0">
                <a:latin typeface="+mj-lt"/>
              </a:rPr>
              <a:t>Notes</a:t>
            </a:r>
            <a:r>
              <a:rPr lang="en-US" sz="1400" b="0" dirty="0" smtClean="0">
                <a:latin typeface="+mj-lt"/>
              </a:rPr>
              <a:t>: </a:t>
            </a:r>
            <a:r>
              <a:rPr lang="en-US" sz="1400" b="0" dirty="0">
                <a:latin typeface="+mj-lt"/>
              </a:rPr>
              <a:t>** Model 1 </a:t>
            </a:r>
            <a:r>
              <a:rPr lang="en-US" sz="1400" b="0" dirty="0" smtClean="0">
                <a:latin typeface="+mj-lt"/>
              </a:rPr>
              <a:t>reweights sample of controls using school </a:t>
            </a:r>
            <a:r>
              <a:rPr lang="en-US" sz="1400" b="0" dirty="0">
                <a:latin typeface="+mj-lt"/>
              </a:rPr>
              <a:t>location, father's work status, student's gender and rate of repetition. *** Model 2 adds </a:t>
            </a:r>
            <a:r>
              <a:rPr lang="en-US" sz="1400" b="0" dirty="0" smtClean="0">
                <a:latin typeface="+mj-lt"/>
              </a:rPr>
              <a:t>to the former the type </a:t>
            </a:r>
            <a:r>
              <a:rPr lang="en-US" sz="1400" b="0" dirty="0">
                <a:latin typeface="+mj-lt"/>
              </a:rPr>
              <a:t>of institution, student selection capacity, school competition, teacher morale or if the school is religious.</a:t>
            </a:r>
            <a:endParaRPr lang="es-ES" sz="1400" b="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432752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19380" y="14288"/>
            <a:ext cx="6220460" cy="765175"/>
          </a:xfrm>
        </p:spPr>
        <p:txBody>
          <a:bodyPr/>
          <a:lstStyle/>
          <a:p>
            <a:pPr marL="342900" indent="-342900" eaLnBrk="1" hangingPunct="1">
              <a:defRPr/>
            </a:pPr>
            <a:r>
              <a:rPr lang="es-ES" dirty="0"/>
              <a:t>4</a:t>
            </a:r>
            <a:r>
              <a:rPr lang="es-ES" dirty="0" smtClean="0"/>
              <a:t>. ARE PARTICIPANT STUDENTS DIFFERENT?</a:t>
            </a:r>
            <a:endParaRPr lang="en-US" dirty="0"/>
          </a:p>
        </p:txBody>
      </p:sp>
      <p:sp>
        <p:nvSpPr>
          <p:cNvPr id="22531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E40547A-3259-4EEA-BE0A-574F8D23E366}" type="slidenum">
              <a:rPr lang="es-ES_tradnl" smtClean="0"/>
              <a:pPr>
                <a:defRPr/>
              </a:pPr>
              <a:t>21</a:t>
            </a:fld>
            <a:endParaRPr lang="es-ES_tradnl" smtClean="0"/>
          </a:p>
        </p:txBody>
      </p:sp>
      <p:graphicFrame>
        <p:nvGraphicFramePr>
          <p:cNvPr id="8" name="7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71080943"/>
              </p:ext>
            </p:extLst>
          </p:nvPr>
        </p:nvGraphicFramePr>
        <p:xfrm>
          <a:off x="476251" y="1066793"/>
          <a:ext cx="8344408" cy="3917267"/>
        </p:xfrm>
        <a:graphic>
          <a:graphicData uri="http://schemas.openxmlformats.org/drawingml/2006/table">
            <a:tbl>
              <a:tblPr firstRow="1" bandRow="1">
                <a:tableStyleId>{5FD0F851-EC5A-4D38-B0AD-8093EC10F338}</a:tableStyleId>
              </a:tblPr>
              <a:tblGrid>
                <a:gridCol w="4249484"/>
                <a:gridCol w="863536"/>
                <a:gridCol w="955421"/>
                <a:gridCol w="920053"/>
                <a:gridCol w="1355914"/>
              </a:tblGrid>
              <a:tr h="175804">
                <a:tc>
                  <a:txBody>
                    <a:bodyPr/>
                    <a:lstStyle/>
                    <a:p>
                      <a:pPr algn="ctr" fontAlgn="t"/>
                      <a:endParaRPr lang="es-ES" sz="15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500" u="none" strike="noStrike" dirty="0" err="1" smtClean="0">
                          <a:latin typeface="+mn-lt"/>
                        </a:rPr>
                        <a:t>Treated</a:t>
                      </a:r>
                      <a:endParaRPr lang="es-ES" sz="1500" b="1" i="0" u="none" strike="noStrike" dirty="0" smtClean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_tradnl" sz="1500" b="1" i="0" u="none" strike="noStrike" dirty="0" err="1" smtClean="0">
                          <a:solidFill>
                            <a:srgbClr val="000000"/>
                          </a:solidFill>
                          <a:latin typeface="+mn-lt"/>
                        </a:rPr>
                        <a:t>Controls</a:t>
                      </a:r>
                      <a:endParaRPr lang="es-ES" sz="15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es-ES_tradnl" sz="1500" b="1" i="0" u="none" strike="noStrike" dirty="0" err="1" smtClean="0">
                          <a:solidFill>
                            <a:srgbClr val="000000"/>
                          </a:solidFill>
                          <a:latin typeface="+mn-lt"/>
                        </a:rPr>
                        <a:t>Reweighted</a:t>
                      </a:r>
                      <a:r>
                        <a:rPr lang="es-ES_tradnl" sz="15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 </a:t>
                      </a:r>
                      <a:r>
                        <a:rPr lang="es-ES_tradnl" sz="1500" b="1" i="0" u="none" strike="noStrike" dirty="0" err="1" smtClean="0">
                          <a:solidFill>
                            <a:srgbClr val="000000"/>
                          </a:solidFill>
                          <a:latin typeface="+mn-lt"/>
                        </a:rPr>
                        <a:t>controls</a:t>
                      </a:r>
                      <a:endParaRPr lang="es-ES" sz="15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t"/>
                      <a:endParaRPr lang="es-ES" sz="12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bg1"/>
                    </a:solidFill>
                  </a:tcPr>
                </a:tc>
              </a:tr>
              <a:tr h="175804">
                <a:tc>
                  <a:txBody>
                    <a:bodyPr/>
                    <a:lstStyle/>
                    <a:p>
                      <a:pPr algn="ctr" fontAlgn="t"/>
                      <a:r>
                        <a:rPr lang="es-ES" sz="1500" u="none" strike="noStrike" dirty="0">
                          <a:latin typeface="+mn-lt"/>
                        </a:rPr>
                        <a:t> </a:t>
                      </a:r>
                      <a:endParaRPr lang="es-ES" sz="15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s-ES" sz="15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s-ES" sz="15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500" b="1" u="none" strike="noStrike" dirty="0" err="1" smtClean="0">
                          <a:latin typeface="+mn-lt"/>
                        </a:rPr>
                        <a:t>Model</a:t>
                      </a:r>
                      <a:r>
                        <a:rPr lang="es-ES" sz="1500" b="1" u="none" strike="noStrike" dirty="0" smtClean="0">
                          <a:latin typeface="+mn-lt"/>
                        </a:rPr>
                        <a:t> </a:t>
                      </a:r>
                      <a:r>
                        <a:rPr lang="es-ES" sz="1500" b="1" u="none" strike="noStrike" dirty="0" smtClean="0">
                          <a:latin typeface="+mn-lt"/>
                        </a:rPr>
                        <a:t>1</a:t>
                      </a:r>
                      <a:endParaRPr lang="es-ES" sz="15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_tradnl" sz="1500" b="1" i="0" u="none" strike="noStrike" dirty="0" err="1" smtClean="0">
                          <a:solidFill>
                            <a:srgbClr val="000000"/>
                          </a:solidFill>
                          <a:latin typeface="+mn-lt"/>
                        </a:rPr>
                        <a:t>Model</a:t>
                      </a:r>
                      <a:r>
                        <a:rPr lang="es-ES_tradnl" sz="15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 </a:t>
                      </a:r>
                      <a:r>
                        <a:rPr lang="es-ES_tradnl" sz="15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2</a:t>
                      </a:r>
                      <a:endParaRPr lang="es-ES" sz="15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bg1"/>
                    </a:solidFill>
                  </a:tcPr>
                </a:tc>
              </a:tr>
              <a:tr h="345392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500" u="none" strike="noStrike" dirty="0" err="1" smtClean="0">
                          <a:latin typeface="+mn-lt"/>
                        </a:rPr>
                        <a:t>Average</a:t>
                      </a:r>
                      <a:r>
                        <a:rPr lang="es-ES" sz="1500" u="none" strike="noStrike" dirty="0" smtClean="0">
                          <a:latin typeface="+mn-lt"/>
                        </a:rPr>
                        <a:t> grade in </a:t>
                      </a:r>
                      <a:r>
                        <a:rPr lang="es-ES" sz="1500" u="none" strike="noStrike" dirty="0" err="1" smtClean="0">
                          <a:latin typeface="+mn-lt"/>
                        </a:rPr>
                        <a:t>Financial</a:t>
                      </a:r>
                      <a:r>
                        <a:rPr lang="es-ES" sz="1500" u="none" strike="noStrike" dirty="0" smtClean="0">
                          <a:latin typeface="+mn-lt"/>
                        </a:rPr>
                        <a:t> PISA</a:t>
                      </a:r>
                      <a:endParaRPr lang="es-ES" sz="15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_tradnl" sz="15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482.44</a:t>
                      </a:r>
                      <a:endParaRPr lang="es-ES" sz="15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_tradnl" sz="15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483.90</a:t>
                      </a:r>
                      <a:endParaRPr lang="es-ES" sz="15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_tradnl" sz="15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480.92</a:t>
                      </a:r>
                      <a:endParaRPr lang="es-ES" sz="15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_tradnl" sz="15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481.95</a:t>
                      </a:r>
                      <a:endParaRPr lang="es-ES" sz="15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175804">
                <a:tc gridSpan="5">
                  <a:txBody>
                    <a:bodyPr/>
                    <a:lstStyle/>
                    <a:p>
                      <a:pPr marL="0" marR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500" b="1" u="none" strike="noStrike" dirty="0" smtClean="0">
                          <a:latin typeface="+mn-lt"/>
                        </a:rPr>
                        <a:t>SCHOOL CHARACTERISTICS</a:t>
                      </a:r>
                      <a:endParaRPr lang="es-ES" sz="1500" b="1" i="0" u="none" strike="noStrike" dirty="0" smtClean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t"/>
                      <a:endParaRPr lang="es-ES" sz="14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t"/>
                      <a:endParaRPr lang="es-ES" sz="14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t"/>
                      <a:endParaRPr lang="es-ES" sz="14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t"/>
                      <a:endParaRPr lang="es-ES" sz="14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175804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500" u="none" strike="noStrike" dirty="0" err="1" smtClean="0">
                          <a:latin typeface="+mn-lt"/>
                        </a:rPr>
                        <a:t>Public</a:t>
                      </a:r>
                      <a:r>
                        <a:rPr lang="es-ES" sz="1500" u="none" strike="noStrike" dirty="0" smtClean="0">
                          <a:latin typeface="+mn-lt"/>
                        </a:rPr>
                        <a:t> </a:t>
                      </a:r>
                      <a:r>
                        <a:rPr lang="es-ES" sz="1500" u="none" strike="noStrike" dirty="0" err="1" smtClean="0">
                          <a:latin typeface="+mn-lt"/>
                        </a:rPr>
                        <a:t>school</a:t>
                      </a:r>
                      <a:endParaRPr lang="es-ES" sz="15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500" u="none" strike="noStrike" dirty="0" smtClean="0">
                          <a:latin typeface="+mn-lt"/>
                        </a:rPr>
                        <a:t>0.57</a:t>
                      </a:r>
                      <a:endParaRPr lang="es-ES" sz="15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500" u="none" strike="noStrike" dirty="0" smtClean="0">
                          <a:latin typeface="+mn-lt"/>
                        </a:rPr>
                        <a:t>0.68</a:t>
                      </a:r>
                      <a:endParaRPr lang="es-ES" sz="15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500" u="none" strike="noStrike" dirty="0" smtClean="0">
                          <a:latin typeface="+mn-lt"/>
                        </a:rPr>
                        <a:t>0.70</a:t>
                      </a:r>
                      <a:endParaRPr lang="es-ES" sz="15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_tradnl" sz="15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0.55</a:t>
                      </a:r>
                      <a:endParaRPr lang="es-ES" sz="15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noFill/>
                  </a:tcPr>
                </a:tc>
              </a:tr>
              <a:tr h="175804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500" u="none" strike="noStrike" dirty="0" err="1" smtClean="0">
                          <a:latin typeface="+mn-lt"/>
                        </a:rPr>
                        <a:t>Publicly</a:t>
                      </a:r>
                      <a:r>
                        <a:rPr lang="es-ES" sz="1500" u="none" strike="noStrike" dirty="0" smtClean="0">
                          <a:latin typeface="+mn-lt"/>
                        </a:rPr>
                        <a:t> </a:t>
                      </a:r>
                      <a:r>
                        <a:rPr lang="es-ES" sz="1500" u="none" strike="noStrike" dirty="0" err="1" smtClean="0">
                          <a:latin typeface="+mn-lt"/>
                        </a:rPr>
                        <a:t>funded</a:t>
                      </a:r>
                      <a:r>
                        <a:rPr lang="es-ES" sz="1500" u="none" strike="noStrike" dirty="0" smtClean="0">
                          <a:latin typeface="+mn-lt"/>
                        </a:rPr>
                        <a:t>, </a:t>
                      </a:r>
                      <a:r>
                        <a:rPr lang="es-ES" sz="1500" u="none" strike="noStrike" dirty="0" err="1" smtClean="0">
                          <a:latin typeface="+mn-lt"/>
                        </a:rPr>
                        <a:t>privately</a:t>
                      </a:r>
                      <a:r>
                        <a:rPr lang="es-ES" sz="1500" u="none" strike="noStrike" dirty="0" smtClean="0">
                          <a:latin typeface="+mn-lt"/>
                        </a:rPr>
                        <a:t> </a:t>
                      </a:r>
                      <a:r>
                        <a:rPr lang="es-ES" sz="1500" u="none" strike="noStrike" dirty="0" err="1" smtClean="0">
                          <a:latin typeface="+mn-lt"/>
                        </a:rPr>
                        <a:t>ran</a:t>
                      </a:r>
                      <a:endParaRPr lang="es-ES" sz="15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500" u="none" strike="noStrike" dirty="0" smtClean="0">
                          <a:latin typeface="+mn-lt"/>
                        </a:rPr>
                        <a:t>0.18</a:t>
                      </a:r>
                      <a:endParaRPr lang="es-ES" sz="15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500" u="none" strike="noStrike" dirty="0" smtClean="0">
                          <a:latin typeface="+mn-lt"/>
                        </a:rPr>
                        <a:t>0.13</a:t>
                      </a:r>
                      <a:endParaRPr lang="es-ES" sz="15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500" u="none" strike="noStrike" dirty="0" smtClean="0">
                          <a:latin typeface="+mn-lt"/>
                        </a:rPr>
                        <a:t>0.13</a:t>
                      </a:r>
                      <a:endParaRPr lang="es-ES" sz="15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_tradnl" sz="15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0.10</a:t>
                      </a:r>
                      <a:endParaRPr lang="es-ES" sz="15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noFill/>
                  </a:tcPr>
                </a:tc>
              </a:tr>
              <a:tr h="175804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500" u="none" strike="noStrike" dirty="0" err="1" smtClean="0">
                          <a:latin typeface="+mn-lt"/>
                        </a:rPr>
                        <a:t>Private</a:t>
                      </a:r>
                      <a:r>
                        <a:rPr lang="es-ES" sz="1500" u="none" strike="noStrike" dirty="0" smtClean="0">
                          <a:latin typeface="+mn-lt"/>
                        </a:rPr>
                        <a:t> </a:t>
                      </a:r>
                      <a:r>
                        <a:rPr lang="es-ES" sz="1500" u="none" strike="noStrike" dirty="0" err="1" smtClean="0">
                          <a:latin typeface="+mn-lt"/>
                        </a:rPr>
                        <a:t>school</a:t>
                      </a:r>
                      <a:endParaRPr lang="es-ES" sz="15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500" u="none" strike="noStrike" dirty="0" smtClean="0">
                          <a:latin typeface="+mn-lt"/>
                        </a:rPr>
                        <a:t>0.25</a:t>
                      </a:r>
                      <a:endParaRPr lang="es-ES" sz="15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500" u="none" strike="noStrike" dirty="0" smtClean="0">
                          <a:latin typeface="+mn-lt"/>
                        </a:rPr>
                        <a:t>0.19</a:t>
                      </a:r>
                      <a:endParaRPr lang="es-ES" sz="15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500" u="none" strike="noStrike" dirty="0" smtClean="0">
                          <a:latin typeface="+mn-lt"/>
                        </a:rPr>
                        <a:t>0.17</a:t>
                      </a:r>
                      <a:endParaRPr lang="es-ES" sz="15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_tradnl" sz="15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0.35</a:t>
                      </a:r>
                      <a:endParaRPr lang="es-ES" sz="15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noFill/>
                  </a:tcPr>
                </a:tc>
              </a:tr>
              <a:tr h="175804">
                <a:tc gridSpan="5">
                  <a:txBody>
                    <a:bodyPr/>
                    <a:lstStyle/>
                    <a:p>
                      <a:pPr marL="0" marR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5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STUDENT CHARACTERISTICS</a:t>
                      </a:r>
                      <a:endParaRPr lang="es-ES" sz="1500" b="1" i="0" u="none" strike="noStrike" dirty="0" smtClean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t"/>
                      <a:endParaRPr lang="es-ES" sz="14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t"/>
                      <a:endParaRPr lang="es-ES" sz="14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t"/>
                      <a:endParaRPr lang="es-ES" sz="14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t"/>
                      <a:endParaRPr lang="es-ES" sz="14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noFill/>
                  </a:tcPr>
                </a:tc>
              </a:tr>
              <a:tr h="175804">
                <a:tc>
                  <a:txBody>
                    <a:bodyPr/>
                    <a:lstStyle/>
                    <a:p>
                      <a:pPr algn="l" rtl="0" fontAlgn="t"/>
                      <a:r>
                        <a:rPr lang="es-ES_tradnl" sz="1500" b="0" i="0" u="none" strike="noStrike" dirty="0" err="1" smtClean="0">
                          <a:solidFill>
                            <a:schemeClr val="tx1"/>
                          </a:solidFill>
                          <a:latin typeface="+mn-lt"/>
                        </a:rPr>
                        <a:t>Females</a:t>
                      </a:r>
                      <a:endParaRPr lang="es-ES" sz="15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500" u="none" strike="noStrike" dirty="0" smtClean="0">
                          <a:latin typeface="+mn-lt"/>
                        </a:rPr>
                        <a:t>0.49</a:t>
                      </a:r>
                      <a:endParaRPr lang="es-ES" sz="15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500" u="none" strike="noStrike" dirty="0" smtClean="0">
                          <a:latin typeface="+mn-lt"/>
                        </a:rPr>
                        <a:t>0.46</a:t>
                      </a:r>
                      <a:endParaRPr lang="es-ES" sz="15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500" u="none" strike="noStrike" dirty="0" smtClean="0">
                          <a:latin typeface="+mn-lt"/>
                        </a:rPr>
                        <a:t>0.50</a:t>
                      </a:r>
                      <a:endParaRPr lang="es-ES" sz="15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_tradnl" sz="15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0,53</a:t>
                      </a:r>
                      <a:endParaRPr lang="es-ES" sz="15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175804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500" u="none" strike="noStrike" dirty="0" err="1" smtClean="0">
                          <a:latin typeface="+mn-lt"/>
                        </a:rPr>
                        <a:t>Student</a:t>
                      </a:r>
                      <a:r>
                        <a:rPr lang="es-ES" sz="1500" u="none" strike="noStrike" dirty="0" smtClean="0">
                          <a:latin typeface="+mn-lt"/>
                        </a:rPr>
                        <a:t> has </a:t>
                      </a:r>
                      <a:r>
                        <a:rPr lang="es-ES" sz="1500" u="none" strike="noStrike" dirty="0" err="1" smtClean="0">
                          <a:latin typeface="+mn-lt"/>
                        </a:rPr>
                        <a:t>repeated</a:t>
                      </a:r>
                      <a:r>
                        <a:rPr lang="es-ES" sz="1500" u="none" strike="noStrike" dirty="0" smtClean="0">
                          <a:latin typeface="+mn-lt"/>
                        </a:rPr>
                        <a:t> </a:t>
                      </a:r>
                      <a:r>
                        <a:rPr lang="es-ES" sz="1500" u="none" strike="noStrike" dirty="0" err="1" smtClean="0">
                          <a:latin typeface="+mn-lt"/>
                        </a:rPr>
                        <a:t>one</a:t>
                      </a:r>
                      <a:r>
                        <a:rPr lang="es-ES" sz="1500" u="none" strike="noStrike" dirty="0" smtClean="0">
                          <a:latin typeface="+mn-lt"/>
                        </a:rPr>
                        <a:t> grade</a:t>
                      </a:r>
                      <a:endParaRPr lang="es-ES" sz="15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_tradnl" sz="15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0.27</a:t>
                      </a:r>
                      <a:endParaRPr lang="es-ES" sz="15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500" u="none" strike="noStrike" dirty="0" smtClean="0">
                          <a:latin typeface="+mn-lt"/>
                        </a:rPr>
                        <a:t>0.34</a:t>
                      </a:r>
                      <a:endParaRPr lang="es-ES" sz="15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500" u="none" strike="noStrike" dirty="0" smtClean="0">
                          <a:latin typeface="+mn-lt"/>
                        </a:rPr>
                        <a:t>0.27</a:t>
                      </a:r>
                      <a:endParaRPr lang="es-ES" sz="15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_tradnl" sz="15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0.25</a:t>
                      </a:r>
                      <a:endParaRPr lang="es-ES" sz="15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175804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500" u="none" strike="noStrike" dirty="0" err="1" smtClean="0">
                          <a:latin typeface="+mn-lt"/>
                        </a:rPr>
                        <a:t>Father</a:t>
                      </a:r>
                      <a:r>
                        <a:rPr lang="es-ES" sz="1500" u="none" strike="noStrike" dirty="0" smtClean="0">
                          <a:latin typeface="+mn-lt"/>
                        </a:rPr>
                        <a:t> </a:t>
                      </a:r>
                      <a:r>
                        <a:rPr lang="es-ES" sz="1500" u="none" strike="noStrike" dirty="0" err="1" smtClean="0">
                          <a:latin typeface="+mn-lt"/>
                        </a:rPr>
                        <a:t>works</a:t>
                      </a:r>
                      <a:endParaRPr lang="es-ES" sz="15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_tradnl" sz="15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0.91</a:t>
                      </a:r>
                      <a:endParaRPr lang="es-ES" sz="15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_tradnl" sz="15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0.83</a:t>
                      </a:r>
                      <a:endParaRPr lang="es-ES" sz="15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_tradnl" sz="15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0.91</a:t>
                      </a:r>
                      <a:endParaRPr lang="es-ES" sz="15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_tradnl" sz="15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0.93</a:t>
                      </a:r>
                      <a:endParaRPr lang="es-ES" sz="15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175804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500" u="none" strike="noStrike" dirty="0" err="1" smtClean="0">
                          <a:latin typeface="+mn-lt"/>
                        </a:rPr>
                        <a:t>Father</a:t>
                      </a:r>
                      <a:r>
                        <a:rPr lang="es-ES" sz="1500" u="none" strike="noStrike" dirty="0" smtClean="0">
                          <a:latin typeface="+mn-lt"/>
                        </a:rPr>
                        <a:t> </a:t>
                      </a:r>
                      <a:r>
                        <a:rPr lang="es-ES" sz="1500" u="none" strike="noStrike" dirty="0" err="1" smtClean="0">
                          <a:latin typeface="+mn-lt"/>
                        </a:rPr>
                        <a:t>holds</a:t>
                      </a:r>
                      <a:r>
                        <a:rPr lang="es-ES" sz="1500" u="none" strike="noStrike" baseline="0" dirty="0" smtClean="0">
                          <a:latin typeface="+mn-lt"/>
                        </a:rPr>
                        <a:t> </a:t>
                      </a:r>
                      <a:r>
                        <a:rPr lang="es-ES" sz="1500" u="none" strike="noStrike" baseline="0" dirty="0" err="1" smtClean="0">
                          <a:latin typeface="+mn-lt"/>
                        </a:rPr>
                        <a:t>college</a:t>
                      </a:r>
                      <a:r>
                        <a:rPr lang="es-ES" sz="1500" u="none" strike="noStrike" baseline="0" dirty="0" smtClean="0">
                          <a:latin typeface="+mn-lt"/>
                        </a:rPr>
                        <a:t> </a:t>
                      </a:r>
                      <a:r>
                        <a:rPr lang="es-ES" sz="1500" u="none" strike="noStrike" baseline="0" dirty="0" err="1" smtClean="0">
                          <a:latin typeface="+mn-lt"/>
                        </a:rPr>
                        <a:t>degree</a:t>
                      </a:r>
                      <a:endParaRPr lang="es-ES" sz="15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_tradnl" sz="15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0.31</a:t>
                      </a:r>
                      <a:endParaRPr lang="es-ES" sz="15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_tradnl" sz="15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0.</a:t>
                      </a:r>
                      <a:r>
                        <a:rPr lang="es-ES" sz="15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35</a:t>
                      </a:r>
                      <a:endParaRPr lang="es-ES_tradnl" sz="1500" b="0" i="0" u="none" strike="noStrike" dirty="0" smtClean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_tradnl" sz="15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0.31</a:t>
                      </a:r>
                      <a:endParaRPr lang="es-ES" sz="15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_tradnl" sz="15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0.33</a:t>
                      </a:r>
                      <a:endParaRPr lang="es-ES" sz="15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175804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500" u="none" strike="noStrike" dirty="0" err="1" smtClean="0">
                          <a:latin typeface="+mn-lt"/>
                        </a:rPr>
                        <a:t>Mother</a:t>
                      </a:r>
                      <a:r>
                        <a:rPr lang="es-ES" sz="1500" u="none" strike="noStrike" dirty="0" smtClean="0">
                          <a:latin typeface="+mn-lt"/>
                        </a:rPr>
                        <a:t> </a:t>
                      </a:r>
                      <a:r>
                        <a:rPr lang="es-ES" sz="1500" u="none" strike="noStrike" dirty="0" err="1" smtClean="0">
                          <a:latin typeface="+mn-lt"/>
                        </a:rPr>
                        <a:t>works</a:t>
                      </a:r>
                      <a:endParaRPr lang="es-ES" sz="15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_tradnl" sz="15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0.66</a:t>
                      </a:r>
                      <a:endParaRPr lang="es-ES" sz="15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_tradnl" sz="15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0.66</a:t>
                      </a:r>
                      <a:endParaRPr lang="es-ES" sz="15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_tradnl" sz="15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0.60</a:t>
                      </a:r>
                      <a:endParaRPr lang="es-ES" sz="15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_tradnl" sz="15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0.66</a:t>
                      </a:r>
                      <a:endParaRPr lang="es-ES" sz="15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175804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500" u="none" strike="noStrike" dirty="0" err="1" smtClean="0">
                          <a:latin typeface="+mn-lt"/>
                        </a:rPr>
                        <a:t>Mother</a:t>
                      </a:r>
                      <a:r>
                        <a:rPr lang="es-ES" sz="1500" u="none" strike="noStrike" dirty="0" smtClean="0">
                          <a:latin typeface="+mn-lt"/>
                        </a:rPr>
                        <a:t> </a:t>
                      </a:r>
                      <a:r>
                        <a:rPr lang="es-ES" sz="1500" u="none" strike="noStrike" dirty="0" err="1" smtClean="0">
                          <a:latin typeface="+mn-lt"/>
                        </a:rPr>
                        <a:t>holds</a:t>
                      </a:r>
                      <a:r>
                        <a:rPr lang="es-ES" sz="1500" u="none" strike="noStrike" dirty="0" smtClean="0">
                          <a:latin typeface="+mn-lt"/>
                        </a:rPr>
                        <a:t> </a:t>
                      </a:r>
                      <a:r>
                        <a:rPr lang="es-ES" sz="1500" u="none" strike="noStrike" dirty="0" err="1" smtClean="0">
                          <a:latin typeface="+mn-lt"/>
                        </a:rPr>
                        <a:t>college</a:t>
                      </a:r>
                      <a:r>
                        <a:rPr lang="es-ES" sz="1500" u="none" strike="noStrike" baseline="0" dirty="0" smtClean="0">
                          <a:latin typeface="+mn-lt"/>
                        </a:rPr>
                        <a:t> </a:t>
                      </a:r>
                      <a:r>
                        <a:rPr lang="es-ES" sz="1500" u="none" strike="noStrike" baseline="0" dirty="0" err="1" smtClean="0">
                          <a:latin typeface="+mn-lt"/>
                        </a:rPr>
                        <a:t>degree</a:t>
                      </a:r>
                      <a:endParaRPr lang="es-ES" sz="15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_tradnl" sz="15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0.36</a:t>
                      </a:r>
                      <a:endParaRPr lang="es-ES" sz="15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_tradnl" sz="15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0.36</a:t>
                      </a:r>
                      <a:endParaRPr lang="es-ES" sz="15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_tradnl" sz="15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0.33</a:t>
                      </a:r>
                      <a:endParaRPr lang="es-ES" sz="15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_tradnl" sz="15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0.31</a:t>
                      </a:r>
                      <a:endParaRPr lang="es-ES" sz="15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175804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500" u="none" strike="noStrike" dirty="0" err="1" smtClean="0">
                          <a:latin typeface="+mn-lt"/>
                        </a:rPr>
                        <a:t>Number</a:t>
                      </a:r>
                      <a:r>
                        <a:rPr lang="es-ES" sz="1500" u="none" strike="noStrike" baseline="0" dirty="0" smtClean="0">
                          <a:latin typeface="+mn-lt"/>
                        </a:rPr>
                        <a:t> </a:t>
                      </a:r>
                      <a:r>
                        <a:rPr lang="es-ES" sz="1500" u="none" strike="noStrike" baseline="0" dirty="0" err="1" smtClean="0">
                          <a:latin typeface="+mn-lt"/>
                        </a:rPr>
                        <a:t>schools</a:t>
                      </a:r>
                      <a:endParaRPr lang="es-ES" sz="15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500" u="none" strike="noStrike" dirty="0" smtClean="0">
                          <a:latin typeface="+mn-lt"/>
                        </a:rPr>
                        <a:t>16</a:t>
                      </a:r>
                      <a:endParaRPr lang="es-ES" sz="15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_tradnl" sz="15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135</a:t>
                      </a:r>
                      <a:endParaRPr lang="es-ES" sz="15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500" u="none" strike="noStrike" dirty="0">
                          <a:latin typeface="+mn-lt"/>
                        </a:rPr>
                        <a:t> </a:t>
                      </a:r>
                      <a:endParaRPr lang="es-ES" sz="15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s-ES" sz="15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175804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500" u="none" strike="noStrike" dirty="0" err="1" smtClean="0">
                          <a:latin typeface="+mn-lt"/>
                        </a:rPr>
                        <a:t>Number</a:t>
                      </a:r>
                      <a:r>
                        <a:rPr lang="es-ES" sz="1500" u="none" strike="noStrike" baseline="0" dirty="0" smtClean="0">
                          <a:latin typeface="+mn-lt"/>
                        </a:rPr>
                        <a:t> </a:t>
                      </a:r>
                      <a:r>
                        <a:rPr lang="es-ES" sz="1500" u="none" strike="noStrike" dirty="0" err="1" smtClean="0">
                          <a:latin typeface="+mn-lt"/>
                        </a:rPr>
                        <a:t>students</a:t>
                      </a:r>
                      <a:endParaRPr lang="es-ES" sz="15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500" u="none" strike="noStrike" dirty="0">
                          <a:latin typeface="+mn-lt"/>
                        </a:rPr>
                        <a:t> </a:t>
                      </a:r>
                      <a:r>
                        <a:rPr lang="es-ES" sz="1500" u="none" strike="noStrike" dirty="0" smtClean="0">
                          <a:latin typeface="+mn-lt"/>
                        </a:rPr>
                        <a:t>119</a:t>
                      </a:r>
                      <a:endParaRPr lang="es-ES" sz="15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500" u="none" strike="noStrike" dirty="0" smtClean="0">
                          <a:latin typeface="+mn-lt"/>
                        </a:rPr>
                        <a:t>800</a:t>
                      </a:r>
                      <a:r>
                        <a:rPr lang="es-ES" sz="1500" u="none" strike="noStrike" dirty="0">
                          <a:latin typeface="+mn-lt"/>
                        </a:rPr>
                        <a:t> </a:t>
                      </a:r>
                      <a:endParaRPr lang="es-ES" sz="15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500" u="none" strike="noStrike" dirty="0">
                          <a:latin typeface="+mn-lt"/>
                        </a:rPr>
                        <a:t> </a:t>
                      </a:r>
                      <a:endParaRPr lang="es-ES" sz="15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s-ES" sz="15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4 CuadroTexto"/>
          <p:cNvSpPr txBox="1"/>
          <p:nvPr/>
        </p:nvSpPr>
        <p:spPr>
          <a:xfrm>
            <a:off x="485775" y="733425"/>
            <a:ext cx="801052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1600" dirty="0" err="1" smtClean="0"/>
              <a:t>Table</a:t>
            </a:r>
            <a:r>
              <a:rPr lang="es-ES_tradnl" sz="1600" dirty="0" smtClean="0"/>
              <a:t> 8</a:t>
            </a:r>
            <a:r>
              <a:rPr lang="es-ES_tradnl" sz="1600" dirty="0" smtClean="0"/>
              <a:t>: </a:t>
            </a:r>
            <a:r>
              <a:rPr lang="es-ES_tradnl" sz="1600" dirty="0" err="1" smtClean="0"/>
              <a:t>Differences</a:t>
            </a:r>
            <a:r>
              <a:rPr lang="es-ES_tradnl" sz="1600" dirty="0" smtClean="0"/>
              <a:t> </a:t>
            </a:r>
            <a:r>
              <a:rPr lang="es-ES_tradnl" sz="1600" dirty="0" err="1" smtClean="0"/>
              <a:t>between</a:t>
            </a:r>
            <a:r>
              <a:rPr lang="es-ES_tradnl" sz="1600" dirty="0" smtClean="0"/>
              <a:t> </a:t>
            </a:r>
            <a:r>
              <a:rPr lang="es-ES_tradnl" sz="1600" dirty="0" err="1" smtClean="0"/>
              <a:t>treated</a:t>
            </a:r>
            <a:r>
              <a:rPr lang="es-ES_tradnl" sz="1600" dirty="0" smtClean="0"/>
              <a:t> and control </a:t>
            </a:r>
            <a:r>
              <a:rPr lang="es-ES_tradnl" sz="1600" dirty="0" err="1" smtClean="0"/>
              <a:t>students</a:t>
            </a:r>
            <a:r>
              <a:rPr lang="es-ES_tradnl" sz="1600" dirty="0" smtClean="0"/>
              <a:t> in </a:t>
            </a:r>
            <a:r>
              <a:rPr lang="es-ES_tradnl" sz="1600" dirty="0" err="1" smtClean="0"/>
              <a:t>Financial</a:t>
            </a:r>
            <a:r>
              <a:rPr lang="es-ES_tradnl" sz="1600" dirty="0" smtClean="0"/>
              <a:t> PISA.</a:t>
            </a:r>
            <a:endParaRPr lang="es-ES" sz="1600" dirty="0"/>
          </a:p>
        </p:txBody>
      </p:sp>
      <p:sp>
        <p:nvSpPr>
          <p:cNvPr id="7" name="6 Rectángulo"/>
          <p:cNvSpPr/>
          <p:nvPr/>
        </p:nvSpPr>
        <p:spPr bwMode="auto">
          <a:xfrm>
            <a:off x="4914900" y="3269974"/>
            <a:ext cx="1424940" cy="520976"/>
          </a:xfrm>
          <a:prstGeom prst="rect">
            <a:avLst/>
          </a:prstGeom>
          <a:noFill/>
          <a:ln w="25400" cap="rnd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20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BdE Neue Helvetica 55 Roman" pitchFamily="34" charset="0"/>
            </a:endParaRPr>
          </a:p>
        </p:txBody>
      </p:sp>
      <p:sp>
        <p:nvSpPr>
          <p:cNvPr id="11" name="10 Rectángulo"/>
          <p:cNvSpPr/>
          <p:nvPr/>
        </p:nvSpPr>
        <p:spPr bwMode="auto">
          <a:xfrm>
            <a:off x="7861852" y="3269974"/>
            <a:ext cx="613811" cy="520976"/>
          </a:xfrm>
          <a:prstGeom prst="rect">
            <a:avLst/>
          </a:prstGeom>
          <a:noFill/>
          <a:ln w="25400" cap="rnd" cmpd="sng" algn="ctr">
            <a:solidFill>
              <a:schemeClr val="tx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20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BdE Neue Helvetica 55 Roman" pitchFamily="34" charset="0"/>
            </a:endParaRPr>
          </a:p>
        </p:txBody>
      </p:sp>
      <p:sp>
        <p:nvSpPr>
          <p:cNvPr id="16" name="5 CuadroTexto"/>
          <p:cNvSpPr txBox="1"/>
          <p:nvPr/>
        </p:nvSpPr>
        <p:spPr>
          <a:xfrm>
            <a:off x="475009" y="5250281"/>
            <a:ext cx="811157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0" dirty="0">
                <a:latin typeface="+mj-lt"/>
              </a:rPr>
              <a:t>Notes: *Averages weighted by sample weights. ** Model 1 </a:t>
            </a:r>
            <a:r>
              <a:rPr lang="en-US" sz="1400" b="0" dirty="0" smtClean="0">
                <a:latin typeface="+mj-lt"/>
              </a:rPr>
              <a:t>reweights sample of controls by inverse propensity score containing </a:t>
            </a:r>
            <a:r>
              <a:rPr lang="en-US" sz="1400" b="0" dirty="0">
                <a:latin typeface="+mj-lt"/>
              </a:rPr>
              <a:t>school location, father's work status, student's gender and rate of repetition. *** Model 2 adds </a:t>
            </a:r>
            <a:r>
              <a:rPr lang="en-US" sz="1400" b="0" dirty="0" smtClean="0">
                <a:latin typeface="+mj-lt"/>
              </a:rPr>
              <a:t>to the former the type </a:t>
            </a:r>
            <a:r>
              <a:rPr lang="en-US" sz="1400" b="0" dirty="0">
                <a:latin typeface="+mj-lt"/>
              </a:rPr>
              <a:t>of institution, student selection capacity, school competition, teacher morale or if the school is religious.</a:t>
            </a:r>
            <a:endParaRPr lang="es-ES" sz="1400" b="0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/>
          <p:cNvSpPr>
            <a:spLocks noGrp="1"/>
          </p:cNvSpPr>
          <p:nvPr>
            <p:ph idx="1"/>
          </p:nvPr>
        </p:nvSpPr>
        <p:spPr>
          <a:xfrm>
            <a:off x="227014" y="1162879"/>
            <a:ext cx="8539300" cy="4888672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sz="2400" dirty="0" smtClean="0"/>
              <a:t>Schools </a:t>
            </a:r>
            <a:r>
              <a:rPr lang="en-US" sz="2400" dirty="0"/>
              <a:t>applying for the FL program screen </a:t>
            </a:r>
            <a:r>
              <a:rPr lang="en-US" sz="2400" dirty="0" smtClean="0"/>
              <a:t>students</a:t>
            </a:r>
            <a:r>
              <a:rPr lang="en-US" sz="2400" dirty="0"/>
              <a:t> </a:t>
            </a:r>
            <a:r>
              <a:rPr lang="en-US" sz="2400" dirty="0" smtClean="0"/>
              <a:t>more intensively than the rest</a:t>
            </a:r>
            <a:endParaRPr lang="en-US" sz="2400" dirty="0"/>
          </a:p>
          <a:p>
            <a:endParaRPr lang="en-US" sz="2400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 smtClean="0"/>
              <a:t>Population </a:t>
            </a:r>
            <a:r>
              <a:rPr lang="en-US" sz="2400" dirty="0"/>
              <a:t>groups with relatively high variance in performance likely to have higher mean and lower variance in selective schools	  </a:t>
            </a:r>
            <a:endParaRPr lang="en-US" sz="2400" dirty="0" smtClean="0"/>
          </a:p>
          <a:p>
            <a:endParaRPr lang="en-US" sz="2400" dirty="0"/>
          </a:p>
          <a:p>
            <a:pPr lvl="1" indent="0"/>
            <a:r>
              <a:rPr lang="en-US" sz="2250" dirty="0" smtClean="0"/>
              <a:t>Performance </a:t>
            </a:r>
            <a:r>
              <a:rPr lang="en-US" sz="2250" dirty="0"/>
              <a:t>measured by grade retention (high in Spain: 30pp)	</a:t>
            </a:r>
            <a:endParaRPr lang="en-US" sz="2250" dirty="0" smtClean="0"/>
          </a:p>
          <a:p>
            <a:pPr>
              <a:buFontTx/>
              <a:buChar char="-"/>
            </a:pPr>
            <a:endParaRPr lang="en-US" sz="2400" dirty="0" smtClean="0"/>
          </a:p>
          <a:p>
            <a:pPr lvl="1" indent="0"/>
            <a:r>
              <a:rPr lang="en-US" sz="2250" dirty="0" smtClean="0"/>
              <a:t>Specially </a:t>
            </a:r>
            <a:r>
              <a:rPr lang="en-US" sz="2250" dirty="0"/>
              <a:t>high among boys (Ciccone and Garcia-</a:t>
            </a:r>
            <a:r>
              <a:rPr lang="en-US" sz="2250" dirty="0" err="1"/>
              <a:t>Fontes</a:t>
            </a:r>
            <a:r>
              <a:rPr lang="en-US" sz="2250" dirty="0"/>
              <a:t>, 2015)  </a:t>
            </a:r>
            <a:endParaRPr lang="en-US" sz="2250" dirty="0" smtClean="0"/>
          </a:p>
          <a:p>
            <a:pPr indent="0"/>
            <a:endParaRPr lang="en-US" sz="2400" dirty="0" smtClean="0"/>
          </a:p>
          <a:p>
            <a:pPr indent="0"/>
            <a:endParaRPr lang="en-US" sz="2400" dirty="0"/>
          </a:p>
          <a:p>
            <a:pPr indent="0"/>
            <a:r>
              <a:rPr lang="en-US" sz="2400" dirty="0" smtClean="0"/>
              <a:t>∙  </a:t>
            </a:r>
            <a:r>
              <a:rPr lang="en-US" sz="2400" b="1" dirty="0"/>
              <a:t>Student screening likely to increase grades in financial literacy tests among boys in schools applying for the program.</a:t>
            </a:r>
            <a:endParaRPr lang="es-ES" sz="2400" b="1" dirty="0"/>
          </a:p>
        </p:txBody>
      </p:sp>
      <p:sp>
        <p:nvSpPr>
          <p:cNvPr id="3" name="Marcador de número de diapositiva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499B768-B2E9-4B6D-925A-CD184DCA9B62}" type="slidenum">
              <a:rPr lang="es-ES_tradnl" smtClean="0"/>
              <a:pPr>
                <a:defRPr/>
              </a:pPr>
              <a:t>22</a:t>
            </a:fld>
            <a:endParaRPr lang="es-ES_tradnl" dirty="0"/>
          </a:p>
        </p:txBody>
      </p:sp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4</a:t>
            </a:r>
            <a:r>
              <a:rPr lang="es-ES" dirty="0" smtClean="0"/>
              <a:t>. SOURCES OF BIASES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00837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81280" y="14288"/>
            <a:ext cx="6220460" cy="765175"/>
          </a:xfrm>
        </p:spPr>
        <p:txBody>
          <a:bodyPr/>
          <a:lstStyle/>
          <a:p>
            <a:pPr marL="342900" indent="-342900" eaLnBrk="1" hangingPunct="1">
              <a:defRPr/>
            </a:pPr>
            <a:r>
              <a:rPr lang="es-ES" dirty="0"/>
              <a:t>4</a:t>
            </a:r>
            <a:r>
              <a:rPr lang="es-ES" dirty="0" smtClean="0"/>
              <a:t>. DIFFERENCES BY GENDER</a:t>
            </a:r>
            <a:endParaRPr lang="en-US" dirty="0"/>
          </a:p>
        </p:txBody>
      </p:sp>
      <p:sp>
        <p:nvSpPr>
          <p:cNvPr id="22531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E40547A-3259-4EEA-BE0A-574F8D23E366}" type="slidenum">
              <a:rPr lang="es-ES_tradnl" smtClean="0"/>
              <a:pPr>
                <a:defRPr/>
              </a:pPr>
              <a:t>23</a:t>
            </a:fld>
            <a:endParaRPr lang="es-ES_tradnl" smtClean="0"/>
          </a:p>
        </p:txBody>
      </p:sp>
      <p:graphicFrame>
        <p:nvGraphicFramePr>
          <p:cNvPr id="8" name="7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0955461"/>
              </p:ext>
            </p:extLst>
          </p:nvPr>
        </p:nvGraphicFramePr>
        <p:xfrm>
          <a:off x="364849" y="1228349"/>
          <a:ext cx="8411404" cy="4039390"/>
        </p:xfrm>
        <a:graphic>
          <a:graphicData uri="http://schemas.openxmlformats.org/drawingml/2006/table">
            <a:tbl>
              <a:tblPr firstRow="1" bandRow="1">
                <a:tableStyleId>{5FD0F851-EC5A-4D38-B0AD-8093EC10F338}</a:tableStyleId>
              </a:tblPr>
              <a:tblGrid>
                <a:gridCol w="4533020"/>
                <a:gridCol w="920090"/>
                <a:gridCol w="1019102"/>
                <a:gridCol w="920090"/>
                <a:gridCol w="1019102"/>
              </a:tblGrid>
              <a:tr h="403939">
                <a:tc>
                  <a:txBody>
                    <a:bodyPr/>
                    <a:lstStyle/>
                    <a:p>
                      <a:pPr algn="ctr" fontAlgn="t"/>
                      <a:endParaRPr lang="es-ES" sz="16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600" u="none" strike="noStrike" dirty="0" err="1" smtClean="0">
                          <a:latin typeface="+mn-lt"/>
                        </a:rPr>
                        <a:t>Boys</a:t>
                      </a:r>
                      <a:endParaRPr lang="es-ES" sz="1600" b="1" i="0" u="none" strike="noStrike" dirty="0" smtClean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t"/>
                      <a:endParaRPr lang="es-ES" sz="14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es-ES_tradnl" sz="1600" b="1" i="0" u="none" strike="noStrike" dirty="0" err="1" smtClean="0">
                          <a:solidFill>
                            <a:srgbClr val="000000"/>
                          </a:solidFill>
                          <a:latin typeface="+mn-lt"/>
                        </a:rPr>
                        <a:t>Girls</a:t>
                      </a:r>
                      <a:endParaRPr lang="es-ES" sz="16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t"/>
                      <a:endParaRPr lang="es-ES" sz="12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bg1"/>
                    </a:solidFill>
                  </a:tcPr>
                </a:tc>
              </a:tr>
              <a:tr h="403939">
                <a:tc>
                  <a:txBody>
                    <a:bodyPr/>
                    <a:lstStyle/>
                    <a:p>
                      <a:pPr algn="ctr" fontAlgn="t"/>
                      <a:r>
                        <a:rPr lang="es-ES" sz="1600" u="none" strike="noStrike" dirty="0">
                          <a:latin typeface="+mn-lt"/>
                        </a:rPr>
                        <a:t> 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_tradnl" sz="1600" b="1" i="0" u="none" strike="noStrike" dirty="0" err="1" smtClean="0">
                          <a:solidFill>
                            <a:srgbClr val="000000"/>
                          </a:solidFill>
                          <a:latin typeface="+mn-lt"/>
                        </a:rPr>
                        <a:t>Treated</a:t>
                      </a:r>
                      <a:endParaRPr lang="es-ES" sz="16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_tradnl" sz="1600" b="1" i="0" u="none" strike="noStrike" dirty="0" err="1" smtClean="0">
                          <a:solidFill>
                            <a:srgbClr val="000000"/>
                          </a:solidFill>
                          <a:latin typeface="+mn-lt"/>
                        </a:rPr>
                        <a:t>Controls</a:t>
                      </a:r>
                      <a:endParaRPr lang="es-ES" sz="16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_tradnl" sz="1600" b="1" i="0" u="none" strike="noStrike" dirty="0" err="1" smtClean="0">
                          <a:solidFill>
                            <a:srgbClr val="000000"/>
                          </a:solidFill>
                          <a:latin typeface="+mn-lt"/>
                        </a:rPr>
                        <a:t>Treated</a:t>
                      </a:r>
                      <a:endParaRPr lang="es-ES" sz="16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_tradnl" sz="1600" b="1" i="0" u="none" strike="noStrike" dirty="0" err="1" smtClean="0">
                          <a:solidFill>
                            <a:srgbClr val="000000"/>
                          </a:solidFill>
                          <a:latin typeface="+mn-lt"/>
                        </a:rPr>
                        <a:t>Controls</a:t>
                      </a:r>
                      <a:endParaRPr lang="es-ES" sz="16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bg1"/>
                    </a:solidFill>
                  </a:tcPr>
                </a:tc>
              </a:tr>
              <a:tr h="403939">
                <a:tc gridSpan="5">
                  <a:txBody>
                    <a:bodyPr/>
                    <a:lstStyle/>
                    <a:p>
                      <a:pPr algn="l" rtl="0" fontAlgn="t"/>
                      <a:r>
                        <a:rPr lang="es-ES_tradnl" sz="1600" b="1" i="0" u="none" strike="noStrike" dirty="0" err="1" smtClean="0">
                          <a:solidFill>
                            <a:srgbClr val="000000"/>
                          </a:solidFill>
                          <a:latin typeface="+mn-lt"/>
                        </a:rPr>
                        <a:t>Financial</a:t>
                      </a:r>
                      <a:r>
                        <a:rPr lang="es-ES_tradnl" sz="1600" b="1" i="0" u="none" strike="noStrike" baseline="0" dirty="0" smtClean="0">
                          <a:solidFill>
                            <a:srgbClr val="000000"/>
                          </a:solidFill>
                          <a:latin typeface="+mn-lt"/>
                        </a:rPr>
                        <a:t> PISA </a:t>
                      </a:r>
                      <a:r>
                        <a:rPr lang="es-ES_tradnl" sz="1600" b="1" i="0" u="none" strike="noStrike" baseline="0" dirty="0" err="1" smtClean="0">
                          <a:solidFill>
                            <a:srgbClr val="000000"/>
                          </a:solidFill>
                          <a:latin typeface="+mn-lt"/>
                        </a:rPr>
                        <a:t>sample</a:t>
                      </a:r>
                      <a:endParaRPr lang="es-ES" sz="16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t"/>
                      <a:endParaRPr lang="es-ES" sz="16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t"/>
                      <a:endParaRPr lang="es-ES" sz="16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t"/>
                      <a:endParaRPr lang="es-ES" sz="16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t"/>
                      <a:endParaRPr lang="es-ES" sz="16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403939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600" u="none" strike="noStrike" dirty="0" err="1" smtClean="0">
                          <a:latin typeface="+mn-lt"/>
                        </a:rPr>
                        <a:t>Standardized</a:t>
                      </a:r>
                      <a:r>
                        <a:rPr lang="es-ES" sz="1600" u="none" strike="noStrike" baseline="0" dirty="0" smtClean="0">
                          <a:latin typeface="+mn-lt"/>
                        </a:rPr>
                        <a:t> grade in </a:t>
                      </a:r>
                      <a:r>
                        <a:rPr lang="es-ES" sz="1600" u="none" strike="noStrike" baseline="0" dirty="0" err="1" smtClean="0">
                          <a:latin typeface="+mn-lt"/>
                        </a:rPr>
                        <a:t>Financial</a:t>
                      </a:r>
                      <a:r>
                        <a:rPr lang="es-ES" sz="1600" u="none" strike="noStrike" baseline="0" dirty="0" smtClean="0">
                          <a:latin typeface="+mn-lt"/>
                        </a:rPr>
                        <a:t> PISA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_tradnl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0.23</a:t>
                      </a:r>
                      <a:endParaRPr lang="es-ES" sz="16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_tradnl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0.09</a:t>
                      </a:r>
                      <a:endParaRPr lang="es-ES" sz="16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_tradnl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-</a:t>
                      </a:r>
                      <a:r>
                        <a:rPr lang="es-ES_tradnl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0.27</a:t>
                      </a:r>
                      <a:endParaRPr lang="es-ES" sz="16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_tradnl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-</a:t>
                      </a:r>
                      <a:r>
                        <a:rPr lang="es-ES_tradnl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0.07</a:t>
                      </a:r>
                      <a:endParaRPr lang="es-ES" sz="16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noFill/>
                  </a:tcPr>
                </a:tc>
              </a:tr>
              <a:tr h="403939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600" b="0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Grade</a:t>
                      </a:r>
                      <a:r>
                        <a:rPr lang="es-ES" sz="1600" b="0" i="0" u="none" strike="noStrike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</a:t>
                      </a:r>
                      <a:r>
                        <a:rPr lang="es-ES" sz="1600" b="0" i="0" u="none" strike="noStrike" baseline="0" dirty="0" err="1" smtClean="0">
                          <a:solidFill>
                            <a:schemeClr val="tx1"/>
                          </a:solidFill>
                          <a:latin typeface="+mn-lt"/>
                        </a:rPr>
                        <a:t>repeated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_tradnl" sz="16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0.25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600" u="none" strike="noStrike" dirty="0" smtClean="0">
                          <a:latin typeface="+mn-lt"/>
                        </a:rPr>
                        <a:t>0.40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600" u="none" strike="noStrike" dirty="0" smtClean="0">
                          <a:latin typeface="+mn-lt"/>
                        </a:rPr>
                        <a:t>0.28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_tradnl" sz="16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0.27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403939">
                <a:tc>
                  <a:txBody>
                    <a:bodyPr/>
                    <a:lstStyle/>
                    <a:p>
                      <a:pPr marL="0" marR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_tradnl" sz="1600" b="0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South</a:t>
                      </a:r>
                      <a:r>
                        <a:rPr lang="es-ES_tradnl" sz="1600" b="0" i="0" u="none" strike="noStrike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</a:t>
                      </a:r>
                      <a:r>
                        <a:rPr lang="es-ES_tradnl" sz="1600" b="0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(</a:t>
                      </a:r>
                      <a:r>
                        <a:rPr lang="es-ES_tradnl" sz="1600" b="0" i="0" u="none" strike="noStrike" dirty="0" err="1" smtClean="0">
                          <a:solidFill>
                            <a:schemeClr val="tx1"/>
                          </a:solidFill>
                          <a:latin typeface="+mn-lt"/>
                        </a:rPr>
                        <a:t>Andalusia</a:t>
                      </a:r>
                      <a:r>
                        <a:rPr lang="es-ES_tradnl" sz="1600" b="0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, </a:t>
                      </a:r>
                      <a:r>
                        <a:rPr lang="es-ES_tradnl" sz="1600" b="0" i="0" u="none" strike="noStrike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Murcia and </a:t>
                      </a:r>
                      <a:r>
                        <a:rPr lang="es-ES_tradnl" sz="1600" b="0" i="0" u="none" strike="noStrike" baseline="0" dirty="0" err="1" smtClean="0">
                          <a:solidFill>
                            <a:schemeClr val="tx1"/>
                          </a:solidFill>
                          <a:latin typeface="+mn-lt"/>
                        </a:rPr>
                        <a:t>Canary</a:t>
                      </a:r>
                      <a:r>
                        <a:rPr lang="es-ES_tradnl" sz="1600" b="0" i="0" u="none" strike="noStrike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</a:t>
                      </a:r>
                      <a:r>
                        <a:rPr lang="es-ES_tradnl" sz="1600" b="0" i="0" u="none" strike="noStrike" baseline="0" dirty="0" err="1" smtClean="0">
                          <a:solidFill>
                            <a:schemeClr val="tx1"/>
                          </a:solidFill>
                          <a:latin typeface="+mn-lt"/>
                        </a:rPr>
                        <a:t>islands</a:t>
                      </a:r>
                      <a:r>
                        <a:rPr lang="es-ES_tradnl" sz="1600" b="0" i="0" u="none" strike="noStrike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)</a:t>
                      </a:r>
                      <a:endParaRPr lang="es-ES" sz="1600" b="0" i="0" u="none" strike="noStrike" dirty="0" smtClean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_tradnl" sz="16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0,58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600" u="none" strike="noStrike" dirty="0" smtClean="0">
                          <a:latin typeface="+mn-lt"/>
                        </a:rPr>
                        <a:t>0,25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600" u="none" strike="noStrike" dirty="0" smtClean="0">
                          <a:latin typeface="+mn-lt"/>
                        </a:rPr>
                        <a:t>0,65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_tradnl" sz="16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0,22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noFill/>
                  </a:tcPr>
                </a:tc>
              </a:tr>
              <a:tr h="403939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600" u="none" strike="noStrike" dirty="0" smtClean="0">
                          <a:latin typeface="+mn-lt"/>
                        </a:rPr>
                        <a:t>Uses </a:t>
                      </a:r>
                      <a:r>
                        <a:rPr lang="es-ES" sz="1600" u="none" strike="noStrike" dirty="0" err="1" smtClean="0">
                          <a:latin typeface="+mn-lt"/>
                        </a:rPr>
                        <a:t>criteria</a:t>
                      </a:r>
                      <a:r>
                        <a:rPr lang="es-ES" sz="1600" u="none" strike="noStrike" dirty="0" smtClean="0">
                          <a:latin typeface="+mn-lt"/>
                        </a:rPr>
                        <a:t> </a:t>
                      </a:r>
                      <a:r>
                        <a:rPr lang="es-ES" sz="1600" u="none" strike="noStrike" dirty="0" err="1" smtClean="0">
                          <a:latin typeface="+mn-lt"/>
                        </a:rPr>
                        <a:t>other</a:t>
                      </a:r>
                      <a:r>
                        <a:rPr lang="es-ES" sz="1600" u="none" strike="noStrike" dirty="0" smtClean="0">
                          <a:latin typeface="+mn-lt"/>
                        </a:rPr>
                        <a:t> </a:t>
                      </a:r>
                      <a:r>
                        <a:rPr lang="es-ES" sz="1600" u="none" strike="noStrike" dirty="0" err="1" smtClean="0">
                          <a:latin typeface="+mn-lt"/>
                        </a:rPr>
                        <a:t>than</a:t>
                      </a:r>
                      <a:r>
                        <a:rPr lang="es-ES" sz="1600" u="none" strike="noStrike" dirty="0" smtClean="0">
                          <a:latin typeface="+mn-lt"/>
                        </a:rPr>
                        <a:t> </a:t>
                      </a:r>
                      <a:r>
                        <a:rPr lang="es-ES" sz="1600" u="none" strike="noStrike" dirty="0" err="1" smtClean="0">
                          <a:latin typeface="+mn-lt"/>
                        </a:rPr>
                        <a:t>location</a:t>
                      </a:r>
                      <a:r>
                        <a:rPr lang="es-ES" sz="1600" u="none" strike="noStrike" dirty="0" smtClean="0">
                          <a:latin typeface="+mn-lt"/>
                        </a:rPr>
                        <a:t> to </a:t>
                      </a:r>
                      <a:r>
                        <a:rPr lang="es-ES" sz="1600" u="none" strike="noStrike" dirty="0" err="1" smtClean="0">
                          <a:latin typeface="+mn-lt"/>
                        </a:rPr>
                        <a:t>select</a:t>
                      </a:r>
                      <a:r>
                        <a:rPr lang="es-ES" sz="1600" u="none" strike="noStrike" dirty="0" smtClean="0">
                          <a:latin typeface="+mn-lt"/>
                        </a:rPr>
                        <a:t> </a:t>
                      </a:r>
                      <a:r>
                        <a:rPr lang="es-ES" sz="1600" u="none" strike="noStrike" dirty="0" err="1" smtClean="0">
                          <a:latin typeface="+mn-lt"/>
                        </a:rPr>
                        <a:t>students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600" u="none" strike="noStrike" dirty="0" smtClean="0">
                          <a:latin typeface="+mn-lt"/>
                        </a:rPr>
                        <a:t>0,35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600" u="none" strike="noStrike" dirty="0" smtClean="0">
                          <a:latin typeface="+mn-lt"/>
                        </a:rPr>
                        <a:t>0,18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600" u="none" strike="noStrike" dirty="0" smtClean="0">
                          <a:latin typeface="+mn-lt"/>
                        </a:rPr>
                        <a:t>0,48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_tradnl" sz="16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0,18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403939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600" u="none" strike="noStrike" dirty="0" err="1" smtClean="0">
                          <a:latin typeface="+mn-lt"/>
                        </a:rPr>
                        <a:t>Transfers</a:t>
                      </a:r>
                      <a:r>
                        <a:rPr lang="es-ES" sz="1600" u="none" strike="noStrike" dirty="0" smtClean="0">
                          <a:latin typeface="+mn-lt"/>
                        </a:rPr>
                        <a:t> </a:t>
                      </a:r>
                      <a:r>
                        <a:rPr lang="es-ES" sz="1600" u="none" strike="noStrike" dirty="0" err="1" smtClean="0">
                          <a:latin typeface="+mn-lt"/>
                        </a:rPr>
                        <a:t>students</a:t>
                      </a:r>
                      <a:r>
                        <a:rPr lang="es-ES" sz="1600" u="none" strike="noStrike" dirty="0" smtClean="0">
                          <a:latin typeface="+mn-lt"/>
                        </a:rPr>
                        <a:t> to </a:t>
                      </a:r>
                      <a:r>
                        <a:rPr lang="es-ES" sz="1600" u="none" strike="noStrike" dirty="0" err="1" smtClean="0">
                          <a:latin typeface="+mn-lt"/>
                        </a:rPr>
                        <a:t>other</a:t>
                      </a:r>
                      <a:r>
                        <a:rPr lang="es-ES" sz="1600" u="none" strike="noStrike" dirty="0" smtClean="0">
                          <a:latin typeface="+mn-lt"/>
                        </a:rPr>
                        <a:t> </a:t>
                      </a:r>
                      <a:r>
                        <a:rPr lang="es-ES" sz="1600" u="none" strike="noStrike" dirty="0" err="1" smtClean="0">
                          <a:latin typeface="+mn-lt"/>
                        </a:rPr>
                        <a:t>schools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600" u="none" strike="noStrike" dirty="0" smtClean="0">
                          <a:latin typeface="+mn-lt"/>
                        </a:rPr>
                        <a:t>0,35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600" u="none" strike="noStrike" dirty="0" smtClean="0">
                          <a:latin typeface="+mn-lt"/>
                        </a:rPr>
                        <a:t>0,28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600" u="none" strike="noStrike" dirty="0" smtClean="0">
                          <a:latin typeface="+mn-lt"/>
                        </a:rPr>
                        <a:t>0,30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_tradnl" sz="16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0,20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noFill/>
                  </a:tcPr>
                </a:tc>
              </a:tr>
              <a:tr h="403939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600" u="none" strike="noStrike" dirty="0" err="1" smtClean="0">
                          <a:latin typeface="+mn-lt"/>
                        </a:rPr>
                        <a:t>Number</a:t>
                      </a:r>
                      <a:r>
                        <a:rPr lang="es-ES" sz="1600" u="none" strike="noStrike" dirty="0" smtClean="0">
                          <a:latin typeface="+mn-lt"/>
                        </a:rPr>
                        <a:t>  </a:t>
                      </a:r>
                      <a:r>
                        <a:rPr lang="es-ES" sz="1600" u="none" strike="noStrike" dirty="0" err="1" smtClean="0">
                          <a:latin typeface="+mn-lt"/>
                        </a:rPr>
                        <a:t>students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600" u="none" strike="noStrike" dirty="0" smtClean="0">
                          <a:latin typeface="+mn-lt"/>
                        </a:rPr>
                        <a:t>63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_tradnl" sz="16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428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600" u="none" strike="noStrike" dirty="0" smtClean="0">
                          <a:latin typeface="+mn-lt"/>
                        </a:rPr>
                        <a:t>56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_tradnl" sz="16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372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403939">
                <a:tc>
                  <a:txBody>
                    <a:bodyPr/>
                    <a:lstStyle/>
                    <a:p>
                      <a:pPr algn="l" rtl="0" fontAlgn="t"/>
                      <a:endParaRPr lang="es-ES" sz="16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s-ES" sz="16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s-ES" sz="16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s-ES" sz="16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s-ES" sz="16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noFill/>
                  </a:tcPr>
                </a:tc>
              </a:tr>
            </a:tbl>
          </a:graphicData>
        </a:graphic>
      </p:graphicFrame>
      <p:sp>
        <p:nvSpPr>
          <p:cNvPr id="5" name="4 CuadroTexto"/>
          <p:cNvSpPr txBox="1"/>
          <p:nvPr/>
        </p:nvSpPr>
        <p:spPr>
          <a:xfrm>
            <a:off x="290512" y="889795"/>
            <a:ext cx="85629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1600" dirty="0" err="1" smtClean="0"/>
              <a:t>Table</a:t>
            </a:r>
            <a:r>
              <a:rPr lang="es-ES_tradnl" sz="1600" dirty="0" smtClean="0"/>
              <a:t> </a:t>
            </a:r>
            <a:r>
              <a:rPr lang="es-ES_tradnl" sz="1600" dirty="0" smtClean="0"/>
              <a:t>8: </a:t>
            </a:r>
            <a:r>
              <a:rPr lang="es-ES_tradnl" sz="1600" dirty="0" err="1" smtClean="0"/>
              <a:t>Differences</a:t>
            </a:r>
            <a:r>
              <a:rPr lang="es-ES_tradnl" sz="1600" dirty="0" smtClean="0"/>
              <a:t> </a:t>
            </a:r>
            <a:r>
              <a:rPr lang="es-ES_tradnl" sz="1600" dirty="0" err="1" smtClean="0"/>
              <a:t>between</a:t>
            </a:r>
            <a:r>
              <a:rPr lang="es-ES_tradnl" sz="1600" dirty="0" smtClean="0"/>
              <a:t> </a:t>
            </a:r>
            <a:r>
              <a:rPr lang="es-ES_tradnl" sz="1600" dirty="0" err="1" smtClean="0"/>
              <a:t>students</a:t>
            </a:r>
            <a:r>
              <a:rPr lang="es-ES_tradnl" sz="1600" dirty="0" smtClean="0"/>
              <a:t> in </a:t>
            </a:r>
            <a:r>
              <a:rPr lang="es-ES_tradnl" sz="1600" dirty="0" err="1" smtClean="0"/>
              <a:t>volunteer</a:t>
            </a:r>
            <a:r>
              <a:rPr lang="es-ES_tradnl" sz="1600" dirty="0" smtClean="0"/>
              <a:t> </a:t>
            </a:r>
            <a:r>
              <a:rPr lang="es-ES_tradnl" sz="1600" dirty="0" err="1" smtClean="0"/>
              <a:t>schools</a:t>
            </a:r>
            <a:r>
              <a:rPr lang="es-ES_tradnl" sz="1600" dirty="0"/>
              <a:t> </a:t>
            </a:r>
            <a:r>
              <a:rPr lang="es-ES_tradnl" sz="1600" dirty="0" smtClean="0"/>
              <a:t>and </a:t>
            </a:r>
            <a:r>
              <a:rPr lang="es-ES_tradnl" sz="1600" dirty="0" err="1" smtClean="0"/>
              <a:t>the</a:t>
            </a:r>
            <a:r>
              <a:rPr lang="es-ES_tradnl" sz="1600" dirty="0" smtClean="0"/>
              <a:t> </a:t>
            </a:r>
            <a:r>
              <a:rPr lang="es-ES_tradnl" sz="1600" dirty="0" err="1" smtClean="0"/>
              <a:t>rest</a:t>
            </a:r>
            <a:r>
              <a:rPr lang="es-ES_tradnl" sz="1600" dirty="0" smtClean="0"/>
              <a:t> -</a:t>
            </a:r>
            <a:r>
              <a:rPr lang="es-ES_tradnl" sz="1600" dirty="0" err="1" smtClean="0"/>
              <a:t>by</a:t>
            </a:r>
            <a:r>
              <a:rPr lang="es-ES_tradnl" sz="1600" dirty="0" smtClean="0"/>
              <a:t> </a:t>
            </a:r>
            <a:r>
              <a:rPr lang="es-ES_tradnl" sz="1600" dirty="0" err="1" smtClean="0"/>
              <a:t>gender</a:t>
            </a:r>
            <a:r>
              <a:rPr lang="es-ES_tradnl" sz="1600" dirty="0" smtClean="0"/>
              <a:t>.</a:t>
            </a:r>
            <a:endParaRPr lang="es-ES" sz="1600" dirty="0"/>
          </a:p>
        </p:txBody>
      </p:sp>
      <p:sp>
        <p:nvSpPr>
          <p:cNvPr id="6" name="5 Rectángulo"/>
          <p:cNvSpPr/>
          <p:nvPr/>
        </p:nvSpPr>
        <p:spPr bwMode="auto">
          <a:xfrm>
            <a:off x="5019261" y="2841971"/>
            <a:ext cx="1609311" cy="330890"/>
          </a:xfrm>
          <a:prstGeom prst="rect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20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BdE Neue Helvetica 55 Roman" pitchFamily="34" charset="0"/>
            </a:endParaRPr>
          </a:p>
        </p:txBody>
      </p:sp>
      <p:sp>
        <p:nvSpPr>
          <p:cNvPr id="9" name="8 Rectángulo"/>
          <p:cNvSpPr/>
          <p:nvPr/>
        </p:nvSpPr>
        <p:spPr bwMode="auto">
          <a:xfrm>
            <a:off x="6997148" y="2841971"/>
            <a:ext cx="1613453" cy="353666"/>
          </a:xfrm>
          <a:prstGeom prst="rect">
            <a:avLst/>
          </a:prstGeom>
          <a:noFill/>
          <a:ln w="25400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20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BdE Neue Helvetica 55 Roman" pitchFamily="34" charset="0"/>
            </a:endParaRPr>
          </a:p>
        </p:txBody>
      </p:sp>
      <p:sp>
        <p:nvSpPr>
          <p:cNvPr id="15" name="5 CuadroTexto"/>
          <p:cNvSpPr txBox="1"/>
          <p:nvPr/>
        </p:nvSpPr>
        <p:spPr>
          <a:xfrm>
            <a:off x="617538" y="5527286"/>
            <a:ext cx="78581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b="0" dirty="0" smtClean="0">
                <a:latin typeface="+mj-lt"/>
              </a:rPr>
              <a:t>Grades in </a:t>
            </a:r>
            <a:r>
              <a:rPr lang="es-ES" sz="1400" b="0" dirty="0" err="1" smtClean="0">
                <a:latin typeface="+mj-lt"/>
              </a:rPr>
              <a:t>Financial</a:t>
            </a:r>
            <a:r>
              <a:rPr lang="es-ES" sz="1400" b="0" dirty="0" smtClean="0">
                <a:latin typeface="+mj-lt"/>
              </a:rPr>
              <a:t> PISA </a:t>
            </a:r>
            <a:r>
              <a:rPr lang="es-ES" sz="1400" b="0" dirty="0" err="1" smtClean="0">
                <a:latin typeface="+mj-lt"/>
              </a:rPr>
              <a:t>standardized</a:t>
            </a:r>
            <a:r>
              <a:rPr lang="es-ES" sz="1400" b="0" dirty="0" smtClean="0">
                <a:latin typeface="+mj-lt"/>
              </a:rPr>
              <a:t> so </a:t>
            </a:r>
            <a:r>
              <a:rPr lang="es-ES" sz="1400" b="0" dirty="0" err="1" smtClean="0">
                <a:latin typeface="+mj-lt"/>
              </a:rPr>
              <a:t>that</a:t>
            </a:r>
            <a:r>
              <a:rPr lang="es-ES" sz="1400" b="0" dirty="0" smtClean="0">
                <a:latin typeface="+mj-lt"/>
              </a:rPr>
              <a:t> </a:t>
            </a:r>
            <a:r>
              <a:rPr lang="es-ES" sz="1400" b="0" dirty="0" err="1" smtClean="0">
                <a:latin typeface="+mj-lt"/>
              </a:rPr>
              <a:t>the</a:t>
            </a:r>
            <a:r>
              <a:rPr lang="es-ES" sz="1400" b="0" dirty="0" smtClean="0">
                <a:latin typeface="+mj-lt"/>
              </a:rPr>
              <a:t> </a:t>
            </a:r>
            <a:r>
              <a:rPr lang="es-ES" sz="1400" b="0" dirty="0" err="1" smtClean="0">
                <a:latin typeface="+mj-lt"/>
              </a:rPr>
              <a:t>overall</a:t>
            </a:r>
            <a:r>
              <a:rPr lang="es-ES" sz="1400" b="0" dirty="0" smtClean="0">
                <a:latin typeface="+mj-lt"/>
              </a:rPr>
              <a:t> mean </a:t>
            </a:r>
            <a:r>
              <a:rPr lang="es-ES" sz="1400" b="0" dirty="0" err="1" smtClean="0">
                <a:latin typeface="+mj-lt"/>
              </a:rPr>
              <a:t>is</a:t>
            </a:r>
            <a:r>
              <a:rPr lang="es-ES" sz="1400" b="0" dirty="0" smtClean="0">
                <a:latin typeface="+mj-lt"/>
              </a:rPr>
              <a:t> </a:t>
            </a:r>
            <a:r>
              <a:rPr lang="es-ES" sz="1400" b="0" dirty="0" err="1" smtClean="0">
                <a:latin typeface="+mj-lt"/>
              </a:rPr>
              <a:t>zero</a:t>
            </a:r>
            <a:r>
              <a:rPr lang="es-ES" sz="1400" b="0" dirty="0" smtClean="0">
                <a:latin typeface="+mj-lt"/>
              </a:rPr>
              <a:t> and </a:t>
            </a:r>
            <a:r>
              <a:rPr lang="es-ES" sz="1400" b="0" dirty="0" err="1" smtClean="0">
                <a:latin typeface="+mj-lt"/>
              </a:rPr>
              <a:t>the</a:t>
            </a:r>
            <a:r>
              <a:rPr lang="es-ES" sz="1400" b="0" dirty="0" smtClean="0">
                <a:latin typeface="+mj-lt"/>
              </a:rPr>
              <a:t> standard </a:t>
            </a:r>
            <a:r>
              <a:rPr lang="es-ES" sz="1400" b="0" dirty="0" err="1" smtClean="0">
                <a:latin typeface="+mj-lt"/>
              </a:rPr>
              <a:t>deviation</a:t>
            </a:r>
            <a:r>
              <a:rPr lang="es-ES" sz="1400" b="0" dirty="0" smtClean="0">
                <a:latin typeface="+mj-lt"/>
              </a:rPr>
              <a:t> </a:t>
            </a:r>
            <a:r>
              <a:rPr lang="es-ES" sz="1400" b="0" dirty="0" err="1" smtClean="0">
                <a:latin typeface="+mj-lt"/>
              </a:rPr>
              <a:t>is</a:t>
            </a:r>
            <a:r>
              <a:rPr lang="es-ES" sz="1400" b="0" dirty="0" smtClean="0">
                <a:latin typeface="+mj-lt"/>
              </a:rPr>
              <a:t> 1. </a:t>
            </a:r>
            <a:r>
              <a:rPr lang="es-ES" sz="1400" b="0" dirty="0" err="1" smtClean="0">
                <a:latin typeface="+mj-lt"/>
              </a:rPr>
              <a:t>All</a:t>
            </a:r>
            <a:r>
              <a:rPr lang="es-ES" sz="1400" b="0" dirty="0" smtClean="0">
                <a:latin typeface="+mj-lt"/>
              </a:rPr>
              <a:t> </a:t>
            </a:r>
            <a:r>
              <a:rPr lang="es-ES" sz="1400" b="0" dirty="0" err="1" smtClean="0">
                <a:latin typeface="+mj-lt"/>
              </a:rPr>
              <a:t>averages</a:t>
            </a:r>
            <a:r>
              <a:rPr lang="es-ES" sz="1400" b="0" dirty="0" smtClean="0">
                <a:latin typeface="+mj-lt"/>
              </a:rPr>
              <a:t> </a:t>
            </a:r>
            <a:r>
              <a:rPr lang="es-ES" sz="1400" b="0" dirty="0" err="1" smtClean="0">
                <a:latin typeface="+mj-lt"/>
              </a:rPr>
              <a:t>weighted</a:t>
            </a:r>
            <a:r>
              <a:rPr lang="es-ES" sz="1400" b="0" dirty="0" smtClean="0">
                <a:latin typeface="+mj-lt"/>
              </a:rPr>
              <a:t> </a:t>
            </a:r>
            <a:r>
              <a:rPr lang="es-ES" sz="1400" b="0" dirty="0" err="1" smtClean="0">
                <a:latin typeface="+mj-lt"/>
              </a:rPr>
              <a:t>by</a:t>
            </a:r>
            <a:r>
              <a:rPr lang="es-ES" sz="1400" b="0" dirty="0" smtClean="0">
                <a:latin typeface="+mj-lt"/>
              </a:rPr>
              <a:t> PISA </a:t>
            </a:r>
            <a:r>
              <a:rPr lang="es-ES" sz="1400" b="0" dirty="0" err="1" smtClean="0">
                <a:latin typeface="+mj-lt"/>
              </a:rPr>
              <a:t>sampling</a:t>
            </a:r>
            <a:r>
              <a:rPr lang="es-ES" sz="1400" b="0" dirty="0" smtClean="0">
                <a:latin typeface="+mj-lt"/>
              </a:rPr>
              <a:t> </a:t>
            </a:r>
            <a:r>
              <a:rPr lang="es-ES" sz="1400" b="0" dirty="0" err="1" smtClean="0">
                <a:latin typeface="+mj-lt"/>
              </a:rPr>
              <a:t>weights</a:t>
            </a:r>
            <a:endParaRPr lang="es-ES" sz="1400" b="0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1441" y="-4762"/>
            <a:ext cx="6118860" cy="765175"/>
          </a:xfrm>
        </p:spPr>
        <p:txBody>
          <a:bodyPr/>
          <a:lstStyle/>
          <a:p>
            <a:pPr marL="342900" indent="-342900" eaLnBrk="1" hangingPunct="1">
              <a:defRPr/>
            </a:pPr>
            <a:r>
              <a:rPr lang="es-ES" dirty="0"/>
              <a:t>4</a:t>
            </a:r>
            <a:r>
              <a:rPr lang="es-ES" dirty="0" smtClean="0"/>
              <a:t>. SELECTION BIAS -BOYS</a:t>
            </a:r>
            <a:endParaRPr lang="en-US" dirty="0"/>
          </a:p>
        </p:txBody>
      </p:sp>
      <p:sp>
        <p:nvSpPr>
          <p:cNvPr id="22531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E40547A-3259-4EEA-BE0A-574F8D23E366}" type="slidenum">
              <a:rPr lang="es-ES_tradnl" smtClean="0"/>
              <a:pPr>
                <a:defRPr/>
              </a:pPr>
              <a:t>24</a:t>
            </a:fld>
            <a:endParaRPr lang="es-ES_tradnl" smtClean="0"/>
          </a:p>
        </p:txBody>
      </p:sp>
      <p:graphicFrame>
        <p:nvGraphicFramePr>
          <p:cNvPr id="8" name="7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57146733"/>
              </p:ext>
            </p:extLst>
          </p:nvPr>
        </p:nvGraphicFramePr>
        <p:xfrm>
          <a:off x="556592" y="1714500"/>
          <a:ext cx="7900232" cy="1977390"/>
        </p:xfrm>
        <a:graphic>
          <a:graphicData uri="http://schemas.openxmlformats.org/drawingml/2006/table">
            <a:tbl>
              <a:tblPr firstRow="1" bandRow="1">
                <a:tableStyleId>{5FD0F851-EC5A-4D38-B0AD-8093EC10F338}</a:tableStyleId>
              </a:tblPr>
              <a:tblGrid>
                <a:gridCol w="3170583"/>
                <a:gridCol w="1135549"/>
                <a:gridCol w="898525"/>
                <a:gridCol w="898525"/>
                <a:gridCol w="898525"/>
                <a:gridCol w="898525"/>
              </a:tblGrid>
              <a:tr h="175804">
                <a:tc rowSpan="2">
                  <a:txBody>
                    <a:bodyPr/>
                    <a:lstStyle/>
                    <a:p>
                      <a:pPr algn="ctr" fontAlgn="t"/>
                      <a:endParaRPr lang="es-ES" sz="18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t"/>
                      <a:r>
                        <a:rPr lang="es-ES_tradnl" sz="1800" b="0" i="0" u="none" strike="noStrike" dirty="0" err="1" smtClean="0">
                          <a:solidFill>
                            <a:srgbClr val="000000"/>
                          </a:solidFill>
                          <a:latin typeface="+mn-lt"/>
                        </a:rPr>
                        <a:t>Raw</a:t>
                      </a:r>
                      <a:r>
                        <a:rPr lang="es-ES_tradnl" sz="1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 </a:t>
                      </a:r>
                      <a:r>
                        <a:rPr lang="es-ES_tradnl" sz="1800" b="0" i="0" u="none" strike="noStrike" dirty="0" err="1" smtClean="0">
                          <a:solidFill>
                            <a:srgbClr val="000000"/>
                          </a:solidFill>
                          <a:latin typeface="+mn-lt"/>
                        </a:rPr>
                        <a:t>difference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en-US" sz="1800" b="0" i="0" u="none" strike="noStrike" noProof="0" dirty="0" smtClean="0">
                          <a:solidFill>
                            <a:srgbClr val="000000"/>
                          </a:solidFill>
                          <a:latin typeface="+mn-lt"/>
                        </a:rPr>
                        <a:t>Model </a:t>
                      </a:r>
                      <a:r>
                        <a:rPr lang="en-US" sz="1800" b="0" i="0" u="none" strike="noStrike" noProof="0" dirty="0" smtClean="0">
                          <a:solidFill>
                            <a:srgbClr val="000000"/>
                          </a:solidFill>
                          <a:latin typeface="+mn-lt"/>
                        </a:rPr>
                        <a:t>1</a:t>
                      </a:r>
                    </a:p>
                  </a:txBody>
                  <a:tcPr marL="9525" marR="9525" marT="9525" marB="0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t"/>
                      <a:endParaRPr lang="es-ES" sz="12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en-US" sz="1800" b="0" i="0" u="none" strike="noStrike" noProof="0" dirty="0" smtClean="0">
                          <a:solidFill>
                            <a:srgbClr val="000000"/>
                          </a:solidFill>
                          <a:latin typeface="+mn-lt"/>
                        </a:rPr>
                        <a:t>Model </a:t>
                      </a:r>
                      <a:r>
                        <a:rPr lang="en-US" sz="1800" b="0" i="0" u="none" strike="noStrike" noProof="0" dirty="0" smtClean="0">
                          <a:solidFill>
                            <a:srgbClr val="000000"/>
                          </a:solidFill>
                          <a:latin typeface="+mn-lt"/>
                        </a:rPr>
                        <a:t>2</a:t>
                      </a:r>
                      <a:endParaRPr lang="en-US" sz="1800" b="0" i="0" u="none" strike="noStrike" noProof="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t"/>
                      <a:endParaRPr lang="es-ES" sz="12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bg1"/>
                    </a:solidFill>
                  </a:tcPr>
                </a:tc>
              </a:tr>
              <a:tr h="175804">
                <a:tc vMerge="1">
                  <a:txBody>
                    <a:bodyPr/>
                    <a:lstStyle/>
                    <a:p>
                      <a:pPr algn="ctr" fontAlgn="t"/>
                      <a:endParaRPr lang="es-ES" sz="12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_tradnl" sz="1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(2)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(3)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(4)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800" b="0" u="none" strike="noStrike" dirty="0" smtClean="0">
                          <a:latin typeface="+mn-lt"/>
                        </a:rPr>
                        <a:t>(5)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bg1"/>
                    </a:solidFill>
                  </a:tcPr>
                </a:tc>
              </a:tr>
              <a:tr h="175804">
                <a:tc>
                  <a:txBody>
                    <a:bodyPr/>
                    <a:lstStyle/>
                    <a:p>
                      <a:pPr marL="0" marR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_tradnl" sz="1800" b="0" i="0" u="none" strike="noStrike" dirty="0" err="1" smtClean="0">
                          <a:solidFill>
                            <a:srgbClr val="000000"/>
                          </a:solidFill>
                          <a:latin typeface="+mn-lt"/>
                        </a:rPr>
                        <a:t>Apply</a:t>
                      </a:r>
                      <a:r>
                        <a:rPr lang="es-ES_tradnl" sz="1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 </a:t>
                      </a:r>
                      <a:r>
                        <a:rPr lang="es-ES_tradnl" sz="1800" b="0" i="0" u="none" strike="noStrike" dirty="0" err="1" smtClean="0">
                          <a:solidFill>
                            <a:srgbClr val="000000"/>
                          </a:solidFill>
                          <a:latin typeface="+mn-lt"/>
                        </a:rPr>
                        <a:t>for</a:t>
                      </a:r>
                      <a:r>
                        <a:rPr lang="es-ES_tradnl" sz="1800" b="0" i="1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 </a:t>
                      </a:r>
                      <a:r>
                        <a:rPr lang="es-ES_tradnl" sz="1800" b="0" i="1" u="none" strike="noStrike" dirty="0" err="1" smtClean="0">
                          <a:solidFill>
                            <a:srgbClr val="000000"/>
                          </a:solidFill>
                          <a:latin typeface="+mn-lt"/>
                        </a:rPr>
                        <a:t>Finance</a:t>
                      </a:r>
                      <a:r>
                        <a:rPr lang="es-ES_tradnl" sz="1800" b="0" i="1" u="none" strike="noStrike" baseline="0" dirty="0" smtClean="0">
                          <a:solidFill>
                            <a:srgbClr val="000000"/>
                          </a:solidFill>
                          <a:latin typeface="+mn-lt"/>
                        </a:rPr>
                        <a:t> </a:t>
                      </a:r>
                      <a:r>
                        <a:rPr lang="es-ES_tradnl" sz="1800" b="0" i="1" u="none" strike="noStrike" baseline="0" dirty="0" err="1" smtClean="0">
                          <a:solidFill>
                            <a:srgbClr val="000000"/>
                          </a:solidFill>
                          <a:latin typeface="+mn-lt"/>
                        </a:rPr>
                        <a:t>for</a:t>
                      </a:r>
                      <a:r>
                        <a:rPr lang="es-ES_tradnl" sz="1800" b="0" i="1" u="none" strike="noStrike" baseline="0" dirty="0" smtClean="0">
                          <a:solidFill>
                            <a:srgbClr val="000000"/>
                          </a:solidFill>
                          <a:latin typeface="+mn-lt"/>
                        </a:rPr>
                        <a:t> </a:t>
                      </a:r>
                      <a:r>
                        <a:rPr lang="es-ES_tradnl" sz="1800" b="0" i="1" u="none" strike="noStrike" baseline="0" dirty="0" err="1" smtClean="0">
                          <a:solidFill>
                            <a:srgbClr val="000000"/>
                          </a:solidFill>
                          <a:latin typeface="+mn-lt"/>
                        </a:rPr>
                        <a:t>all</a:t>
                      </a:r>
                      <a:r>
                        <a:rPr lang="es-ES_tradnl" sz="1800" b="0" i="1" u="none" strike="noStrike" baseline="0" dirty="0" smtClean="0">
                          <a:solidFill>
                            <a:srgbClr val="000000"/>
                          </a:solidFill>
                          <a:latin typeface="+mn-lt"/>
                        </a:rPr>
                        <a:t> -</a:t>
                      </a:r>
                      <a:r>
                        <a:rPr lang="es-ES_tradnl" sz="1800" b="0" i="0" u="none" strike="noStrike" dirty="0" err="1" smtClean="0">
                          <a:solidFill>
                            <a:srgbClr val="000000"/>
                          </a:solidFill>
                          <a:latin typeface="+mn-lt"/>
                        </a:rPr>
                        <a:t>boys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_tradnl" sz="1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.234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_tradnl" sz="1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.164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_tradnl" sz="1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.167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_tradnl" sz="1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.142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_tradnl" sz="1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.073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175804">
                <a:tc>
                  <a:txBody>
                    <a:bodyPr/>
                    <a:lstStyle/>
                    <a:p>
                      <a:pPr algn="l" rtl="0" fontAlgn="t"/>
                      <a:endParaRPr lang="es-ES" sz="18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_tradnl" sz="1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(.144)*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_tradnl" sz="1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(.151</a:t>
                      </a:r>
                      <a:r>
                        <a:rPr lang="es-ES_tradnl" sz="1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)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_tradnl" sz="1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(.138</a:t>
                      </a:r>
                      <a:r>
                        <a:rPr lang="es-ES_tradnl" sz="1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)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_tradnl" sz="1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(.166</a:t>
                      </a:r>
                      <a:r>
                        <a:rPr lang="es-ES_tradnl" sz="1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)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_tradnl" sz="1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(.148</a:t>
                      </a:r>
                      <a:r>
                        <a:rPr lang="es-ES_tradnl" sz="1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)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noFill/>
                  </a:tcPr>
                </a:tc>
              </a:tr>
              <a:tr h="175804">
                <a:tc>
                  <a:txBody>
                    <a:bodyPr/>
                    <a:lstStyle/>
                    <a:p>
                      <a:pPr marL="0" marR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1800" b="0" i="0" u="none" strike="noStrike" dirty="0" smtClean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endParaRPr lang="es-ES" sz="18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endParaRPr lang="es-ES" sz="18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s-ES" sz="18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s-ES" sz="18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s-ES" sz="18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175804">
                <a:tc>
                  <a:txBody>
                    <a:bodyPr/>
                    <a:lstStyle/>
                    <a:p>
                      <a:pPr marL="0" marR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_tradnl" sz="1800" b="0" i="0" u="none" strike="noStrike" dirty="0" err="1" smtClean="0">
                          <a:solidFill>
                            <a:srgbClr val="000000"/>
                          </a:solidFill>
                          <a:latin typeface="+mn-lt"/>
                        </a:rPr>
                        <a:t>Covariates</a:t>
                      </a:r>
                      <a:r>
                        <a:rPr lang="es-ES_tradnl" sz="1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 </a:t>
                      </a:r>
                      <a:r>
                        <a:rPr lang="es-ES_tradnl" sz="1800" b="0" i="0" u="none" strike="noStrike" dirty="0" err="1" smtClean="0">
                          <a:solidFill>
                            <a:srgbClr val="000000"/>
                          </a:solidFill>
                          <a:latin typeface="+mn-lt"/>
                        </a:rPr>
                        <a:t>included</a:t>
                      </a:r>
                      <a:r>
                        <a:rPr lang="es-ES_tradnl" sz="1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?</a:t>
                      </a:r>
                      <a:endParaRPr lang="es-ES" sz="1800" b="0" i="0" u="none" strike="noStrike" dirty="0" smtClean="0">
                        <a:solidFill>
                          <a:srgbClr val="000000"/>
                        </a:solidFill>
                        <a:latin typeface="+mn-lt"/>
                      </a:endParaRPr>
                    </a:p>
                    <a:p>
                      <a:pPr algn="l" rtl="0" fontAlgn="t"/>
                      <a:endParaRPr lang="es-ES" sz="18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No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No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Yes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No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Yes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noFill/>
                  </a:tcPr>
                </a:tc>
              </a:tr>
            </a:tbl>
          </a:graphicData>
        </a:graphic>
      </p:graphicFrame>
      <p:sp>
        <p:nvSpPr>
          <p:cNvPr id="5" name="4 CuadroTexto"/>
          <p:cNvSpPr txBox="1"/>
          <p:nvPr/>
        </p:nvSpPr>
        <p:spPr>
          <a:xfrm>
            <a:off x="581024" y="1009650"/>
            <a:ext cx="78581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1800" dirty="0" err="1" smtClean="0"/>
              <a:t>Table</a:t>
            </a:r>
            <a:r>
              <a:rPr lang="es-ES_tradnl" sz="1800" dirty="0" smtClean="0"/>
              <a:t> 13: </a:t>
            </a:r>
            <a:r>
              <a:rPr lang="es-ES_tradnl" sz="1800" dirty="0" err="1" smtClean="0"/>
              <a:t>differences</a:t>
            </a:r>
            <a:r>
              <a:rPr lang="es-ES_tradnl" sz="1800" dirty="0" smtClean="0"/>
              <a:t> in performance in </a:t>
            </a:r>
            <a:r>
              <a:rPr lang="es-ES_tradnl" sz="1800" dirty="0" err="1" smtClean="0"/>
              <a:t>financial</a:t>
            </a:r>
            <a:r>
              <a:rPr lang="es-ES_tradnl" sz="1800" dirty="0" smtClean="0"/>
              <a:t> PISA -</a:t>
            </a:r>
            <a:r>
              <a:rPr lang="es-ES_tradnl" sz="1800" dirty="0" err="1" smtClean="0"/>
              <a:t>boys</a:t>
            </a:r>
            <a:r>
              <a:rPr lang="es-ES_tradnl" sz="1800" dirty="0" smtClean="0"/>
              <a:t> </a:t>
            </a:r>
            <a:endParaRPr lang="es-ES" sz="1800" dirty="0"/>
          </a:p>
        </p:txBody>
      </p:sp>
      <p:sp>
        <p:nvSpPr>
          <p:cNvPr id="6" name="5 CuadroTexto"/>
          <p:cNvSpPr txBox="1"/>
          <p:nvPr/>
        </p:nvSpPr>
        <p:spPr>
          <a:xfrm>
            <a:off x="590549" y="3695699"/>
            <a:ext cx="7858125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0" dirty="0">
                <a:latin typeface="+mj-lt"/>
              </a:rPr>
              <a:t>The dependent variable is the results on PISA financial, standardized </a:t>
            </a:r>
            <a:r>
              <a:rPr lang="en-US" sz="1400" b="0" dirty="0" smtClean="0">
                <a:latin typeface="+mj-lt"/>
              </a:rPr>
              <a:t>so that </a:t>
            </a:r>
            <a:r>
              <a:rPr lang="en-US" sz="1400" b="0" dirty="0">
                <a:latin typeface="+mj-lt"/>
              </a:rPr>
              <a:t>it has an average of 0 and standard deviation 1. </a:t>
            </a:r>
            <a:endParaRPr lang="en-US" sz="1400" b="0" dirty="0" smtClean="0">
              <a:latin typeface="+mj-lt"/>
            </a:endParaRPr>
          </a:p>
          <a:p>
            <a:endParaRPr lang="en-US" sz="1400" b="0" dirty="0">
              <a:latin typeface="+mj-lt"/>
            </a:endParaRPr>
          </a:p>
          <a:p>
            <a:r>
              <a:rPr lang="en-US" sz="1400" b="0" dirty="0" smtClean="0">
                <a:latin typeface="+mj-lt"/>
              </a:rPr>
              <a:t>In </a:t>
            </a:r>
            <a:r>
              <a:rPr lang="en-US" sz="1400" b="0" dirty="0">
                <a:latin typeface="+mj-lt"/>
              </a:rPr>
              <a:t>Columns 2-5. Model 1 contains </a:t>
            </a:r>
            <a:r>
              <a:rPr lang="en-US" sz="1400" b="0" dirty="0" smtClean="0">
                <a:latin typeface="+mj-lt"/>
              </a:rPr>
              <a:t>as </a:t>
            </a:r>
            <a:r>
              <a:rPr lang="en-US" sz="1400" b="0" dirty="0" err="1" smtClean="0">
                <a:latin typeface="+mj-lt"/>
              </a:rPr>
              <a:t>regressors</a:t>
            </a:r>
            <a:r>
              <a:rPr lang="en-US" sz="1400" b="0" dirty="0" smtClean="0">
                <a:latin typeface="+mj-lt"/>
              </a:rPr>
              <a:t> gender </a:t>
            </a:r>
            <a:r>
              <a:rPr lang="en-US" sz="1400" b="0" dirty="0">
                <a:latin typeface="+mj-lt"/>
              </a:rPr>
              <a:t>and repetition, regional location and father's employment status. </a:t>
            </a:r>
            <a:endParaRPr lang="en-US" sz="1400" b="0" dirty="0" smtClean="0">
              <a:latin typeface="+mj-lt"/>
            </a:endParaRPr>
          </a:p>
          <a:p>
            <a:endParaRPr lang="en-US" sz="1400" b="0" dirty="0">
              <a:latin typeface="+mj-lt"/>
            </a:endParaRPr>
          </a:p>
          <a:p>
            <a:r>
              <a:rPr lang="en-US" sz="1400" b="0" dirty="0" smtClean="0">
                <a:latin typeface="+mj-lt"/>
              </a:rPr>
              <a:t>Model </a:t>
            </a:r>
            <a:r>
              <a:rPr lang="en-US" sz="1400" b="0" dirty="0">
                <a:latin typeface="+mj-lt"/>
              </a:rPr>
              <a:t>2 adds type of school, whether the school admits students according to residence criteria and teacher characteristics.</a:t>
            </a:r>
            <a:endParaRPr lang="es-ES" sz="1400" b="0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1441" y="-4762"/>
            <a:ext cx="6118860" cy="765175"/>
          </a:xfrm>
        </p:spPr>
        <p:txBody>
          <a:bodyPr/>
          <a:lstStyle/>
          <a:p>
            <a:pPr marL="342900" indent="-342900" eaLnBrk="1" hangingPunct="1">
              <a:defRPr/>
            </a:pPr>
            <a:r>
              <a:rPr lang="es-ES" dirty="0"/>
              <a:t>4</a:t>
            </a:r>
            <a:r>
              <a:rPr lang="es-ES" dirty="0" smtClean="0"/>
              <a:t>. SELECTION BIAS -GIRLS</a:t>
            </a:r>
            <a:endParaRPr lang="en-US" dirty="0"/>
          </a:p>
        </p:txBody>
      </p:sp>
      <p:sp>
        <p:nvSpPr>
          <p:cNvPr id="22531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E40547A-3259-4EEA-BE0A-574F8D23E366}" type="slidenum">
              <a:rPr lang="es-ES_tradnl" smtClean="0"/>
              <a:pPr>
                <a:defRPr/>
              </a:pPr>
              <a:t>25</a:t>
            </a:fld>
            <a:endParaRPr lang="es-ES_tradnl" smtClean="0"/>
          </a:p>
        </p:txBody>
      </p:sp>
      <p:graphicFrame>
        <p:nvGraphicFramePr>
          <p:cNvPr id="8" name="7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26341850"/>
              </p:ext>
            </p:extLst>
          </p:nvPr>
        </p:nvGraphicFramePr>
        <p:xfrm>
          <a:off x="581027" y="1714500"/>
          <a:ext cx="7875796" cy="1703070"/>
        </p:xfrm>
        <a:graphic>
          <a:graphicData uri="http://schemas.openxmlformats.org/drawingml/2006/table">
            <a:tbl>
              <a:tblPr firstRow="1" bandRow="1">
                <a:tableStyleId>{5FD0F851-EC5A-4D38-B0AD-8093EC10F338}</a:tableStyleId>
              </a:tblPr>
              <a:tblGrid>
                <a:gridCol w="3215721"/>
                <a:gridCol w="1065975"/>
                <a:gridCol w="898525"/>
                <a:gridCol w="898525"/>
                <a:gridCol w="898525"/>
                <a:gridCol w="898525"/>
              </a:tblGrid>
              <a:tr h="175804">
                <a:tc rowSpan="2">
                  <a:txBody>
                    <a:bodyPr/>
                    <a:lstStyle/>
                    <a:p>
                      <a:pPr algn="ctr" fontAlgn="t"/>
                      <a:endParaRPr lang="es-ES" sz="18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t"/>
                      <a:r>
                        <a:rPr lang="es-ES_tradnl" sz="1800" b="0" i="0" u="none" strike="noStrike" dirty="0" err="1" smtClean="0">
                          <a:solidFill>
                            <a:srgbClr val="000000"/>
                          </a:solidFill>
                          <a:latin typeface="+mn-lt"/>
                        </a:rPr>
                        <a:t>Raw</a:t>
                      </a:r>
                      <a:r>
                        <a:rPr lang="es-ES_tradnl" sz="1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 </a:t>
                      </a:r>
                      <a:r>
                        <a:rPr lang="es-ES_tradnl" sz="1800" b="0" i="0" u="none" strike="noStrike" dirty="0" err="1" smtClean="0">
                          <a:solidFill>
                            <a:srgbClr val="000000"/>
                          </a:solidFill>
                          <a:latin typeface="+mn-lt"/>
                        </a:rPr>
                        <a:t>difference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en-US" sz="1800" b="0" i="0" u="none" strike="noStrike" noProof="0" dirty="0" smtClean="0">
                          <a:solidFill>
                            <a:srgbClr val="000000"/>
                          </a:solidFill>
                          <a:latin typeface="+mn-lt"/>
                        </a:rPr>
                        <a:t>Model </a:t>
                      </a:r>
                      <a:r>
                        <a:rPr lang="en-US" sz="1800" b="0" i="0" u="none" strike="noStrike" noProof="0" dirty="0" smtClean="0">
                          <a:solidFill>
                            <a:srgbClr val="000000"/>
                          </a:solidFill>
                          <a:latin typeface="+mn-lt"/>
                        </a:rPr>
                        <a:t>1</a:t>
                      </a:r>
                    </a:p>
                  </a:txBody>
                  <a:tcPr marL="9525" marR="9525" marT="9525" marB="0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t"/>
                      <a:endParaRPr lang="es-ES" sz="12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en-US" sz="1800" b="0" i="0" u="none" strike="noStrike" noProof="0" dirty="0" smtClean="0">
                          <a:solidFill>
                            <a:srgbClr val="000000"/>
                          </a:solidFill>
                          <a:latin typeface="+mn-lt"/>
                        </a:rPr>
                        <a:t>Model </a:t>
                      </a:r>
                      <a:r>
                        <a:rPr lang="en-US" sz="1800" b="0" i="0" u="none" strike="noStrike" noProof="0" dirty="0" smtClean="0">
                          <a:solidFill>
                            <a:srgbClr val="000000"/>
                          </a:solidFill>
                          <a:latin typeface="+mn-lt"/>
                        </a:rPr>
                        <a:t>2</a:t>
                      </a:r>
                      <a:endParaRPr lang="en-US" sz="1800" b="0" i="0" u="none" strike="noStrike" noProof="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t"/>
                      <a:endParaRPr lang="es-ES" sz="12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bg1"/>
                    </a:solidFill>
                  </a:tcPr>
                </a:tc>
              </a:tr>
              <a:tr h="175804">
                <a:tc vMerge="1">
                  <a:txBody>
                    <a:bodyPr/>
                    <a:lstStyle/>
                    <a:p>
                      <a:pPr algn="ctr" fontAlgn="t"/>
                      <a:endParaRPr lang="es-ES" sz="12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_tradnl" sz="1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(2)</a:t>
                      </a:r>
                      <a:r>
                        <a:rPr lang="es-ES" sz="1800" b="0" u="none" strike="noStrike" dirty="0">
                          <a:latin typeface="+mn-lt"/>
                        </a:rPr>
                        <a:t> 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(3)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(4)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800" b="0" u="none" strike="noStrike" dirty="0" smtClean="0">
                          <a:latin typeface="+mn-lt"/>
                        </a:rPr>
                        <a:t>(5)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bg1"/>
                    </a:solidFill>
                  </a:tcPr>
                </a:tc>
              </a:tr>
              <a:tr h="175804">
                <a:tc>
                  <a:txBody>
                    <a:bodyPr/>
                    <a:lstStyle/>
                    <a:p>
                      <a:pPr marL="0" marR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_tradnl" sz="1800" b="0" i="0" u="none" strike="noStrike" dirty="0" err="1" smtClean="0">
                          <a:solidFill>
                            <a:srgbClr val="000000"/>
                          </a:solidFill>
                          <a:latin typeface="+mn-lt"/>
                        </a:rPr>
                        <a:t>Applied</a:t>
                      </a:r>
                      <a:r>
                        <a:rPr lang="es-ES_tradnl" sz="1800" b="0" i="0" u="none" strike="noStrike" baseline="0" dirty="0" smtClean="0">
                          <a:solidFill>
                            <a:srgbClr val="000000"/>
                          </a:solidFill>
                          <a:latin typeface="+mn-lt"/>
                        </a:rPr>
                        <a:t> </a:t>
                      </a:r>
                      <a:r>
                        <a:rPr lang="es-ES_tradnl" sz="1800" b="0" i="0" u="none" strike="noStrike" baseline="0" dirty="0" err="1" smtClean="0">
                          <a:solidFill>
                            <a:srgbClr val="000000"/>
                          </a:solidFill>
                          <a:latin typeface="+mn-lt"/>
                        </a:rPr>
                        <a:t>for</a:t>
                      </a:r>
                      <a:r>
                        <a:rPr lang="es-ES_tradnl" sz="1800" b="0" i="1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 </a:t>
                      </a:r>
                      <a:r>
                        <a:rPr lang="es-ES_tradnl" sz="1800" b="0" i="1" u="none" strike="noStrike" dirty="0" err="1" smtClean="0">
                          <a:solidFill>
                            <a:srgbClr val="000000"/>
                          </a:solidFill>
                          <a:latin typeface="+mn-lt"/>
                        </a:rPr>
                        <a:t>Finance</a:t>
                      </a:r>
                      <a:r>
                        <a:rPr lang="es-ES_tradnl" sz="1800" b="0" i="1" u="none" strike="noStrike" baseline="0" dirty="0" smtClean="0">
                          <a:solidFill>
                            <a:srgbClr val="000000"/>
                          </a:solidFill>
                          <a:latin typeface="+mn-lt"/>
                        </a:rPr>
                        <a:t> </a:t>
                      </a:r>
                      <a:r>
                        <a:rPr lang="es-ES_tradnl" sz="1800" b="0" i="1" u="none" strike="noStrike" baseline="0" dirty="0" err="1" smtClean="0">
                          <a:solidFill>
                            <a:srgbClr val="000000"/>
                          </a:solidFill>
                          <a:latin typeface="+mn-lt"/>
                        </a:rPr>
                        <a:t>for</a:t>
                      </a:r>
                      <a:r>
                        <a:rPr lang="es-ES_tradnl" sz="1800" b="0" i="1" u="none" strike="noStrike" baseline="0" dirty="0" smtClean="0">
                          <a:solidFill>
                            <a:srgbClr val="000000"/>
                          </a:solidFill>
                          <a:latin typeface="+mn-lt"/>
                        </a:rPr>
                        <a:t> </a:t>
                      </a:r>
                      <a:r>
                        <a:rPr lang="es-ES_tradnl" sz="1800" b="0" i="1" u="none" strike="noStrike" baseline="0" dirty="0" err="1" smtClean="0">
                          <a:solidFill>
                            <a:srgbClr val="000000"/>
                          </a:solidFill>
                          <a:latin typeface="+mn-lt"/>
                        </a:rPr>
                        <a:t>all</a:t>
                      </a:r>
                      <a:r>
                        <a:rPr lang="es-ES_tradnl" sz="1800" b="0" i="1" u="none" strike="noStrike" baseline="0" dirty="0" smtClean="0">
                          <a:solidFill>
                            <a:srgbClr val="000000"/>
                          </a:solidFill>
                          <a:latin typeface="+mn-lt"/>
                        </a:rPr>
                        <a:t> -</a:t>
                      </a:r>
                      <a:r>
                        <a:rPr lang="es-ES_tradnl" sz="1800" b="0" i="0" u="none" strike="noStrike" dirty="0" err="1" smtClean="0">
                          <a:solidFill>
                            <a:srgbClr val="000000"/>
                          </a:solidFill>
                          <a:latin typeface="+mn-lt"/>
                        </a:rPr>
                        <a:t>girls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_tradnl" sz="1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-.274*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_tradnl" sz="1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-.131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_tradnl" sz="1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-.126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_tradnl" sz="1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-.147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_tradnl" sz="1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-.098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175804">
                <a:tc>
                  <a:txBody>
                    <a:bodyPr/>
                    <a:lstStyle/>
                    <a:p>
                      <a:pPr algn="l" rtl="0" fontAlgn="t"/>
                      <a:endParaRPr lang="es-ES" sz="18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_tradnl" sz="1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(.148)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_tradnl" sz="1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(.160)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_tradnl" sz="1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(.148</a:t>
                      </a:r>
                      <a:r>
                        <a:rPr lang="es-ES_tradnl" sz="1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)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_tradnl" sz="1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(.166</a:t>
                      </a:r>
                      <a:r>
                        <a:rPr lang="es-ES_tradnl" sz="1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)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_tradnl" sz="1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(.149)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noFill/>
                  </a:tcPr>
                </a:tc>
              </a:tr>
              <a:tr h="175804">
                <a:tc>
                  <a:txBody>
                    <a:bodyPr/>
                    <a:lstStyle/>
                    <a:p>
                      <a:pPr marL="0" marR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1800" b="0" i="0" u="none" strike="noStrike" dirty="0" smtClean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endParaRPr lang="es-ES" sz="18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endParaRPr lang="es-ES" sz="18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s-ES" sz="18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s-ES" sz="18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s-ES" sz="18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175804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800" b="0" i="0" u="none" strike="noStrike" dirty="0" err="1" smtClean="0">
                          <a:solidFill>
                            <a:srgbClr val="000000"/>
                          </a:solidFill>
                          <a:latin typeface="+mn-lt"/>
                        </a:rPr>
                        <a:t>Covariates</a:t>
                      </a:r>
                      <a:r>
                        <a:rPr lang="es-ES" sz="1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 </a:t>
                      </a:r>
                      <a:r>
                        <a:rPr lang="es-ES" sz="1800" b="0" i="0" u="none" strike="noStrike" dirty="0" err="1" smtClean="0">
                          <a:solidFill>
                            <a:srgbClr val="000000"/>
                          </a:solidFill>
                          <a:latin typeface="+mn-lt"/>
                        </a:rPr>
                        <a:t>included</a:t>
                      </a:r>
                      <a:r>
                        <a:rPr lang="es-ES" sz="1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?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_tradnl" sz="1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No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_tradnl" sz="1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Yes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_tradnl" sz="1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No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_tradnl" sz="1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Yes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_tradnl" sz="1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No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noFill/>
                  </a:tcPr>
                </a:tc>
              </a:tr>
            </a:tbl>
          </a:graphicData>
        </a:graphic>
      </p:graphicFrame>
      <p:sp>
        <p:nvSpPr>
          <p:cNvPr id="5" name="4 CuadroTexto"/>
          <p:cNvSpPr txBox="1"/>
          <p:nvPr/>
        </p:nvSpPr>
        <p:spPr>
          <a:xfrm>
            <a:off x="581024" y="1009650"/>
            <a:ext cx="78581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1800" dirty="0" err="1" smtClean="0"/>
              <a:t>Table</a:t>
            </a:r>
            <a:r>
              <a:rPr lang="es-ES_tradnl" sz="1800" dirty="0" smtClean="0"/>
              <a:t> 13: </a:t>
            </a:r>
            <a:r>
              <a:rPr lang="es-ES_tradnl" sz="1800" dirty="0" err="1" smtClean="0"/>
              <a:t>differences</a:t>
            </a:r>
            <a:r>
              <a:rPr lang="es-ES_tradnl" sz="1800" dirty="0" smtClean="0"/>
              <a:t> in performance in </a:t>
            </a:r>
            <a:r>
              <a:rPr lang="es-ES_tradnl" sz="1800" dirty="0" err="1" smtClean="0"/>
              <a:t>financial</a:t>
            </a:r>
            <a:r>
              <a:rPr lang="es-ES_tradnl" sz="1800" dirty="0" smtClean="0"/>
              <a:t> PISA </a:t>
            </a:r>
            <a:endParaRPr lang="es-ES" sz="1800" dirty="0"/>
          </a:p>
        </p:txBody>
      </p:sp>
      <p:sp>
        <p:nvSpPr>
          <p:cNvPr id="6" name="5 CuadroTexto"/>
          <p:cNvSpPr txBox="1"/>
          <p:nvPr/>
        </p:nvSpPr>
        <p:spPr>
          <a:xfrm>
            <a:off x="581023" y="3691890"/>
            <a:ext cx="7858125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0" dirty="0">
                <a:latin typeface="+mj-lt"/>
              </a:rPr>
              <a:t>The dependent variable is the results on PISA financial, standardized </a:t>
            </a:r>
            <a:r>
              <a:rPr lang="en-US" sz="1400" b="0" dirty="0" smtClean="0">
                <a:latin typeface="+mj-lt"/>
              </a:rPr>
              <a:t>so that </a:t>
            </a:r>
            <a:r>
              <a:rPr lang="en-US" sz="1400" b="0" dirty="0">
                <a:latin typeface="+mj-lt"/>
              </a:rPr>
              <a:t>it has an average of 0 and standard deviation 1. </a:t>
            </a:r>
            <a:endParaRPr lang="en-US" sz="1400" b="0" dirty="0" smtClean="0">
              <a:latin typeface="+mj-lt"/>
            </a:endParaRPr>
          </a:p>
          <a:p>
            <a:endParaRPr lang="en-US" sz="1400" b="0" dirty="0">
              <a:latin typeface="+mj-lt"/>
            </a:endParaRPr>
          </a:p>
          <a:p>
            <a:r>
              <a:rPr lang="en-US" sz="1400" b="0" dirty="0" smtClean="0">
                <a:latin typeface="+mj-lt"/>
              </a:rPr>
              <a:t>In </a:t>
            </a:r>
            <a:r>
              <a:rPr lang="en-US" sz="1400" b="0" dirty="0">
                <a:latin typeface="+mj-lt"/>
              </a:rPr>
              <a:t>Columns 2-5. Model 1 contains </a:t>
            </a:r>
            <a:r>
              <a:rPr lang="en-US" sz="1400" b="0" dirty="0" smtClean="0">
                <a:latin typeface="+mj-lt"/>
              </a:rPr>
              <a:t>as </a:t>
            </a:r>
            <a:r>
              <a:rPr lang="en-US" sz="1400" b="0" dirty="0" err="1" smtClean="0">
                <a:latin typeface="+mj-lt"/>
              </a:rPr>
              <a:t>regressors</a:t>
            </a:r>
            <a:r>
              <a:rPr lang="en-US" sz="1400" b="0" dirty="0" smtClean="0">
                <a:latin typeface="+mj-lt"/>
              </a:rPr>
              <a:t> gender </a:t>
            </a:r>
            <a:r>
              <a:rPr lang="en-US" sz="1400" b="0" dirty="0">
                <a:latin typeface="+mj-lt"/>
              </a:rPr>
              <a:t>and repetition, regional location and father's employment status. </a:t>
            </a:r>
            <a:endParaRPr lang="en-US" sz="1400" b="0" dirty="0" smtClean="0">
              <a:latin typeface="+mj-lt"/>
            </a:endParaRPr>
          </a:p>
          <a:p>
            <a:endParaRPr lang="en-US" sz="1400" b="0" dirty="0">
              <a:latin typeface="+mj-lt"/>
            </a:endParaRPr>
          </a:p>
          <a:p>
            <a:r>
              <a:rPr lang="en-US" sz="1400" b="0" dirty="0" smtClean="0">
                <a:latin typeface="+mj-lt"/>
              </a:rPr>
              <a:t>Model </a:t>
            </a:r>
            <a:r>
              <a:rPr lang="en-US" sz="1400" b="0" dirty="0">
                <a:latin typeface="+mj-lt"/>
              </a:rPr>
              <a:t>2 adds type of school, whether the school admits students according to residence criteria and teacher characteristics.</a:t>
            </a:r>
            <a:endParaRPr lang="es-ES" sz="1400" b="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055069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2"/>
          <p:cNvSpPr>
            <a:spLocks noGrp="1" noChangeArrowheads="1"/>
          </p:cNvSpPr>
          <p:nvPr>
            <p:ph type="title"/>
          </p:nvPr>
        </p:nvSpPr>
        <p:spPr>
          <a:xfrm>
            <a:off x="231775" y="109538"/>
            <a:ext cx="5927725" cy="690562"/>
          </a:xfrm>
        </p:spPr>
        <p:txBody>
          <a:bodyPr/>
          <a:lstStyle/>
          <a:p>
            <a:pPr marL="342900" indent="-342900" eaLnBrk="1" hangingPunct="1">
              <a:defRPr/>
            </a:pPr>
            <a:r>
              <a:rPr lang="es-ES" dirty="0"/>
              <a:t>5</a:t>
            </a:r>
            <a:r>
              <a:rPr lang="es-ES" dirty="0" smtClean="0"/>
              <a:t>. CONCLUSIONS</a:t>
            </a:r>
            <a:endParaRPr lang="es-ES" dirty="0" smtClean="0"/>
          </a:p>
        </p:txBody>
      </p:sp>
      <p:sp>
        <p:nvSpPr>
          <p:cNvPr id="25603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2FBEB7A-3C0B-40C1-9DED-980BC8508729}" type="slidenum">
              <a:rPr lang="es-ES_tradnl" smtClean="0"/>
              <a:pPr>
                <a:defRPr/>
              </a:pPr>
              <a:t>26</a:t>
            </a:fld>
            <a:endParaRPr lang="es-ES_tradnl" smtClean="0"/>
          </a:p>
        </p:txBody>
      </p:sp>
      <p:sp>
        <p:nvSpPr>
          <p:cNvPr id="3" name="2 CuadroTexto"/>
          <p:cNvSpPr txBox="1"/>
          <p:nvPr/>
        </p:nvSpPr>
        <p:spPr>
          <a:xfrm>
            <a:off x="289560" y="1070610"/>
            <a:ext cx="8702040" cy="52014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200" dirty="0"/>
              <a:t>A short program increased treated students' financial knowledge by 1/3-1/4 of a standard deviation</a:t>
            </a:r>
            <a:r>
              <a:rPr lang="en-US" sz="2200" b="0" dirty="0"/>
              <a:t>.	  </a:t>
            </a:r>
            <a:endParaRPr lang="en-US" sz="2200" b="0" dirty="0" smtClean="0"/>
          </a:p>
          <a:p>
            <a:pPr lvl="1"/>
            <a:r>
              <a:rPr lang="en-US" b="0" dirty="0" smtClean="0"/>
              <a:t>. Very </a:t>
            </a:r>
            <a:r>
              <a:rPr lang="en-US" b="0" dirty="0"/>
              <a:t>limited impacts on private schools.	  </a:t>
            </a:r>
            <a:endParaRPr lang="en-US" b="0" dirty="0" smtClean="0"/>
          </a:p>
          <a:p>
            <a:pPr lvl="1"/>
            <a:endParaRPr lang="en-US" b="0" dirty="0" smtClean="0"/>
          </a:p>
          <a:p>
            <a:pPr lvl="1"/>
            <a:r>
              <a:rPr lang="en-US" b="0" dirty="0" smtClean="0"/>
              <a:t>. Survey </a:t>
            </a:r>
            <a:r>
              <a:rPr lang="en-US" b="0" dirty="0"/>
              <a:t>responses from </a:t>
            </a:r>
            <a:r>
              <a:rPr lang="en-US" b="0" dirty="0" smtClean="0"/>
              <a:t>teachers suggest less </a:t>
            </a:r>
            <a:r>
              <a:rPr lang="en-US" b="0" dirty="0"/>
              <a:t>intensive </a:t>
            </a:r>
            <a:r>
              <a:rPr lang="en-US" b="0" dirty="0" smtClean="0"/>
              <a:t>implementation.</a:t>
            </a:r>
          </a:p>
          <a:p>
            <a:pPr lvl="0"/>
            <a:endParaRPr lang="en-US" sz="2200" b="0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200" dirty="0" smtClean="0"/>
              <a:t>Significant </a:t>
            </a:r>
            <a:r>
              <a:rPr lang="en-US" sz="2200" dirty="0"/>
              <a:t>selection bias </a:t>
            </a:r>
            <a:r>
              <a:rPr lang="en-US" sz="2200" dirty="0" smtClean="0"/>
              <a:t>in </a:t>
            </a:r>
            <a:r>
              <a:rPr lang="en-US" sz="2200" dirty="0"/>
              <a:t>volunteering for financial literacy programs, positive for </a:t>
            </a:r>
            <a:r>
              <a:rPr lang="en-US" sz="2200" dirty="0" smtClean="0"/>
              <a:t>boys, negative </a:t>
            </a:r>
            <a:r>
              <a:rPr lang="en-US" sz="2200" dirty="0"/>
              <a:t>for girls</a:t>
            </a:r>
            <a:r>
              <a:rPr lang="en-US" sz="2200" b="0" dirty="0"/>
              <a:t>.	  </a:t>
            </a:r>
          </a:p>
          <a:p>
            <a:pPr lvl="1"/>
            <a:r>
              <a:rPr lang="en-US" sz="2200" b="0" dirty="0"/>
              <a:t>∙ </a:t>
            </a:r>
            <a:r>
              <a:rPr lang="en-US" sz="2200" b="0" dirty="0" smtClean="0"/>
              <a:t>Magnitude: </a:t>
            </a:r>
            <a:r>
              <a:rPr lang="en-US" b="0" dirty="0"/>
              <a:t>o</a:t>
            </a:r>
            <a:r>
              <a:rPr lang="en-US" b="0" dirty="0" smtClean="0"/>
              <a:t>ne </a:t>
            </a:r>
            <a:r>
              <a:rPr lang="en-US" b="0" dirty="0"/>
              <a:t>quarter of one standard </a:t>
            </a:r>
            <a:r>
              <a:rPr lang="en-US" b="0" dirty="0" smtClean="0"/>
              <a:t>deviation.</a:t>
            </a:r>
          </a:p>
          <a:p>
            <a:pPr lvl="1"/>
            <a:endParaRPr lang="en-US" b="0" dirty="0" smtClean="0"/>
          </a:p>
          <a:p>
            <a:pPr lvl="1"/>
            <a:r>
              <a:rPr lang="en-US" b="0" dirty="0" smtClean="0"/>
              <a:t>∙Adjusting </a:t>
            </a:r>
            <a:r>
              <a:rPr lang="en-US" b="0" dirty="0"/>
              <a:t>for grade retention, parents' employment status and location of the school, we can eliminate between 33% and 50% of the bias</a:t>
            </a:r>
            <a:r>
              <a:rPr lang="en-US" b="0" dirty="0" smtClean="0"/>
              <a:t>.</a:t>
            </a:r>
          </a:p>
          <a:p>
            <a:pPr lvl="1"/>
            <a:r>
              <a:rPr lang="en-US" b="0" dirty="0"/>
              <a:t>	 </a:t>
            </a:r>
            <a:endParaRPr lang="en-US" b="0" dirty="0" smtClean="0"/>
          </a:p>
          <a:p>
            <a:pPr lvl="1"/>
            <a:r>
              <a:rPr lang="en-US" b="0" dirty="0"/>
              <a:t>∙ </a:t>
            </a:r>
            <a:r>
              <a:rPr lang="en-US" b="0" dirty="0" smtClean="0"/>
              <a:t>Further </a:t>
            </a:r>
            <a:r>
              <a:rPr lang="en-US" b="0" dirty="0"/>
              <a:t>controlling for school admissions criteria, we correct 65% of the </a:t>
            </a:r>
            <a:r>
              <a:rPr lang="en-US" b="0" dirty="0" smtClean="0"/>
              <a:t>bias</a:t>
            </a:r>
            <a:r>
              <a:rPr lang="es-ES" b="0" dirty="0" smtClean="0"/>
              <a:t>. </a:t>
            </a:r>
            <a:endParaRPr lang="es-ES" b="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666749" y="3849343"/>
            <a:ext cx="611505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1800" b="0" dirty="0" err="1" smtClean="0"/>
              <a:t>Suggestions</a:t>
            </a:r>
            <a:r>
              <a:rPr lang="es-ES_tradnl" sz="1800" b="0" dirty="0" smtClean="0"/>
              <a:t>, </a:t>
            </a:r>
            <a:r>
              <a:rPr lang="es-ES_tradnl" sz="1800" b="0" dirty="0" err="1" smtClean="0"/>
              <a:t>comments</a:t>
            </a:r>
            <a:r>
              <a:rPr lang="es-ES_tradnl" sz="1800" b="0" dirty="0" smtClean="0"/>
              <a:t> </a:t>
            </a:r>
            <a:r>
              <a:rPr lang="es-ES_tradnl" sz="1800" b="0" dirty="0" err="1" smtClean="0"/>
              <a:t>welcome</a:t>
            </a:r>
            <a:r>
              <a:rPr lang="es-ES_tradnl" sz="1800" b="0" dirty="0" smtClean="0"/>
              <a:t>: </a:t>
            </a:r>
          </a:p>
          <a:p>
            <a:r>
              <a:rPr lang="es-ES_tradnl" sz="1800" b="0" dirty="0" smtClean="0">
                <a:solidFill>
                  <a:srgbClr val="B35C48"/>
                </a:solidFill>
                <a:hlinkClick r:id="rId2"/>
              </a:rPr>
              <a:t>laura.hospido@bde.es</a:t>
            </a:r>
            <a:endParaRPr lang="es-ES_tradnl" sz="1800" b="0" dirty="0" smtClean="0">
              <a:solidFill>
                <a:srgbClr val="B35C48"/>
              </a:solidFill>
            </a:endParaRPr>
          </a:p>
          <a:p>
            <a:r>
              <a:rPr lang="es-ES_tradnl" sz="1800" b="0" dirty="0" smtClean="0">
                <a:solidFill>
                  <a:srgbClr val="B35C48"/>
                </a:solidFill>
                <a:hlinkClick r:id="rId3"/>
              </a:rPr>
              <a:t>Ernesto.Villanueva@bde.es</a:t>
            </a:r>
            <a:endParaRPr lang="es-ES_tradnl" sz="1800" b="0" dirty="0" smtClean="0">
              <a:solidFill>
                <a:srgbClr val="B35C48"/>
              </a:solidFill>
            </a:endParaRPr>
          </a:p>
          <a:p>
            <a:r>
              <a:rPr lang="es-ES_tradnl" sz="1800" b="0" dirty="0" smtClean="0">
                <a:solidFill>
                  <a:srgbClr val="B35C48"/>
                </a:solidFill>
                <a:hlinkClick r:id="rId4"/>
              </a:rPr>
              <a:t>gzamarror@uark.edu</a:t>
            </a:r>
            <a:endParaRPr lang="es-ES_tradnl" sz="1800" b="0" dirty="0" smtClean="0">
              <a:solidFill>
                <a:srgbClr val="B35C48"/>
              </a:solidFill>
            </a:endParaRPr>
          </a:p>
          <a:p>
            <a:endParaRPr lang="es-ES" sz="1800" b="0" dirty="0">
              <a:solidFill>
                <a:srgbClr val="B35C48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2"/>
          <p:cNvSpPr>
            <a:spLocks noGrp="1" noChangeArrowheads="1"/>
          </p:cNvSpPr>
          <p:nvPr>
            <p:ph type="title"/>
          </p:nvPr>
        </p:nvSpPr>
        <p:spPr>
          <a:xfrm>
            <a:off x="231775" y="25400"/>
            <a:ext cx="5927725" cy="698500"/>
          </a:xfrm>
        </p:spPr>
        <p:txBody>
          <a:bodyPr/>
          <a:lstStyle/>
          <a:p>
            <a:pPr eaLnBrk="1" hangingPunct="1">
              <a:buFont typeface="Arial" charset="0"/>
              <a:buNone/>
              <a:defRPr/>
            </a:pPr>
            <a:r>
              <a:rPr lang="es-ES" dirty="0"/>
              <a:t>1</a:t>
            </a:r>
            <a:r>
              <a:rPr lang="es-ES" dirty="0" smtClean="0"/>
              <a:t>. WHAT DO WE DO?</a:t>
            </a:r>
            <a:endParaRPr lang="es-ES" dirty="0" smtClean="0"/>
          </a:p>
        </p:txBody>
      </p:sp>
      <p:sp>
        <p:nvSpPr>
          <p:cNvPr id="12291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E003702-6EEE-4487-9FB1-D1D85C3F892A}" type="slidenum">
              <a:rPr lang="es-ES_tradnl" smtClean="0"/>
              <a:pPr>
                <a:defRPr/>
              </a:pPr>
              <a:t>3</a:t>
            </a:fld>
            <a:endParaRPr lang="es-ES_tradnl" smtClean="0"/>
          </a:p>
        </p:txBody>
      </p:sp>
      <p:sp>
        <p:nvSpPr>
          <p:cNvPr id="6" name="5 CuadroTexto"/>
          <p:cNvSpPr txBox="1"/>
          <p:nvPr/>
        </p:nvSpPr>
        <p:spPr>
          <a:xfrm>
            <a:off x="285749" y="771525"/>
            <a:ext cx="8520321" cy="5221942"/>
          </a:xfrm>
          <a:prstGeom prst="rect">
            <a:avLst/>
          </a:prstGeom>
          <a:solidFill>
            <a:schemeClr val="lt1">
              <a:hueOff val="0"/>
              <a:satOff val="0"/>
              <a:lumOff val="0"/>
            </a:schemeClr>
          </a:solidFill>
        </p:spPr>
        <p:txBody>
          <a:bodyPr wrap="square" rtlCol="0">
            <a:spAutoFit/>
          </a:bodyPr>
          <a:lstStyle/>
          <a:p>
            <a:pPr marL="342900" indent="-342900">
              <a:lnSpc>
                <a:spcPts val="2500"/>
              </a:lnSpc>
              <a:buAutoNum type="arabicPeriod"/>
            </a:pPr>
            <a:r>
              <a:rPr lang="en-US" sz="2400" b="0" dirty="0" smtClean="0">
                <a:latin typeface="+mn-lt"/>
              </a:rPr>
              <a:t>Evaluate </a:t>
            </a:r>
            <a:r>
              <a:rPr lang="en-US" sz="2400" b="0" dirty="0">
                <a:latin typeface="+mn-lt"/>
              </a:rPr>
              <a:t>impact of a short program </a:t>
            </a:r>
            <a:r>
              <a:rPr lang="en-US" sz="2400" b="0" dirty="0" smtClean="0">
                <a:latin typeface="+mn-lt"/>
              </a:rPr>
              <a:t>(10hours) on 9</a:t>
            </a:r>
            <a:r>
              <a:rPr lang="en-US" sz="2400" b="0" baseline="30000" dirty="0" smtClean="0">
                <a:latin typeface="+mn-lt"/>
              </a:rPr>
              <a:t>th</a:t>
            </a:r>
            <a:r>
              <a:rPr lang="en-US" sz="2400" b="0" dirty="0" smtClean="0">
                <a:latin typeface="+mn-lt"/>
              </a:rPr>
              <a:t> grade </a:t>
            </a:r>
            <a:r>
              <a:rPr lang="en-US" sz="2400" b="0" dirty="0">
                <a:latin typeface="+mn-lt"/>
              </a:rPr>
              <a:t>students' financial knowledge.	 </a:t>
            </a:r>
            <a:r>
              <a:rPr lang="en-US" sz="2400" b="0" dirty="0" smtClean="0">
                <a:latin typeface="+mn-lt"/>
              </a:rPr>
              <a:t>  </a:t>
            </a:r>
          </a:p>
          <a:p>
            <a:pPr marL="342900" indent="-342900">
              <a:lnSpc>
                <a:spcPts val="2500"/>
              </a:lnSpc>
              <a:buAutoNum type="arabicPeriod"/>
            </a:pPr>
            <a:endParaRPr lang="en-US" sz="2400" b="0" dirty="0" smtClean="0">
              <a:latin typeface="+mn-lt"/>
            </a:endParaRPr>
          </a:p>
          <a:p>
            <a:pPr marL="742950" lvl="1" indent="-285750">
              <a:lnSpc>
                <a:spcPts val="2500"/>
              </a:lnSpc>
              <a:buFont typeface="Arial" panose="020B0604020202020204" pitchFamily="34" charset="0"/>
              <a:buChar char="•"/>
            </a:pPr>
            <a:r>
              <a:rPr lang="en-US" sz="2400" b="0" dirty="0" smtClean="0">
                <a:latin typeface="+mn-lt"/>
              </a:rPr>
              <a:t>15 years of age.</a:t>
            </a:r>
          </a:p>
          <a:p>
            <a:pPr marL="742950" lvl="1" indent="-285750">
              <a:lnSpc>
                <a:spcPts val="2500"/>
              </a:lnSpc>
              <a:buFont typeface="Arial" panose="020B0604020202020204" pitchFamily="34" charset="0"/>
              <a:buChar char="•"/>
            </a:pPr>
            <a:endParaRPr lang="en-US" sz="2400" b="0" dirty="0" smtClean="0">
              <a:latin typeface="+mn-lt"/>
            </a:endParaRPr>
          </a:p>
          <a:p>
            <a:pPr marL="742950" lvl="1" indent="-285750">
              <a:lnSpc>
                <a:spcPts val="2500"/>
              </a:lnSpc>
              <a:buFont typeface="Arial" panose="020B0604020202020204" pitchFamily="34" charset="0"/>
              <a:buChar char="•"/>
            </a:pPr>
            <a:r>
              <a:rPr lang="en-US" sz="2400" b="0" dirty="0" smtClean="0">
                <a:latin typeface="+mn-lt"/>
              </a:rPr>
              <a:t>Heterogeneity</a:t>
            </a:r>
            <a:r>
              <a:rPr lang="en-US" sz="2400" b="0" dirty="0">
                <a:latin typeface="+mn-lt"/>
              </a:rPr>
              <a:t>, </a:t>
            </a:r>
            <a:r>
              <a:rPr lang="en-US" sz="2400" b="0" dirty="0" smtClean="0">
                <a:latin typeface="+mn-lt"/>
              </a:rPr>
              <a:t>implementation</a:t>
            </a:r>
          </a:p>
          <a:p>
            <a:pPr marL="342900" indent="-342900">
              <a:lnSpc>
                <a:spcPts val="2500"/>
              </a:lnSpc>
              <a:buAutoNum type="arabicPeriod"/>
            </a:pPr>
            <a:endParaRPr lang="en-US" sz="2400" b="0" dirty="0">
              <a:latin typeface="+mn-lt"/>
            </a:endParaRPr>
          </a:p>
          <a:p>
            <a:pPr marL="342900" indent="-342900">
              <a:lnSpc>
                <a:spcPts val="2500"/>
              </a:lnSpc>
              <a:buAutoNum type="arabicPeriod"/>
            </a:pPr>
            <a:endParaRPr lang="en-US" sz="2400" b="0" dirty="0" smtClean="0">
              <a:latin typeface="+mn-lt"/>
            </a:endParaRPr>
          </a:p>
          <a:p>
            <a:pPr marL="342900" indent="-342900">
              <a:lnSpc>
                <a:spcPts val="2500"/>
              </a:lnSpc>
              <a:buAutoNum type="arabicPeriod"/>
            </a:pPr>
            <a:endParaRPr lang="en-US" sz="2400" b="0" dirty="0">
              <a:latin typeface="+mn-lt"/>
            </a:endParaRPr>
          </a:p>
          <a:p>
            <a:pPr marL="342900" indent="-342900">
              <a:lnSpc>
                <a:spcPts val="2500"/>
              </a:lnSpc>
              <a:buAutoNum type="arabicPeriod"/>
            </a:pPr>
            <a:r>
              <a:rPr lang="en-US" sz="2400" b="0" dirty="0">
                <a:latin typeface="+mn-lt"/>
              </a:rPr>
              <a:t>C</a:t>
            </a:r>
            <a:r>
              <a:rPr lang="en-US" sz="2400" b="0" dirty="0" smtClean="0">
                <a:latin typeface="+mn-lt"/>
              </a:rPr>
              <a:t>haracterize </a:t>
            </a:r>
            <a:r>
              <a:rPr lang="en-US" sz="2400" b="0" dirty="0">
                <a:latin typeface="+mn-lt"/>
              </a:rPr>
              <a:t>(and address) selection bias.	  </a:t>
            </a:r>
            <a:endParaRPr lang="en-US" sz="2400" b="0" dirty="0" smtClean="0">
              <a:latin typeface="+mn-lt"/>
            </a:endParaRPr>
          </a:p>
          <a:p>
            <a:pPr marL="342900" indent="-342900">
              <a:lnSpc>
                <a:spcPts val="2500"/>
              </a:lnSpc>
              <a:buAutoNum type="arabicPeriod"/>
            </a:pPr>
            <a:endParaRPr lang="en-US" sz="2400" b="0" dirty="0">
              <a:latin typeface="+mn-lt"/>
            </a:endParaRPr>
          </a:p>
          <a:p>
            <a:pPr marL="742950" lvl="1" indent="-285750">
              <a:lnSpc>
                <a:spcPts val="2500"/>
              </a:lnSpc>
              <a:buFont typeface="Arial" panose="020B0604020202020204" pitchFamily="34" charset="0"/>
              <a:buChar char="•"/>
            </a:pPr>
            <a:r>
              <a:rPr lang="en-US" sz="2400" b="0" dirty="0" smtClean="0">
                <a:latin typeface="+mn-lt"/>
              </a:rPr>
              <a:t>School </a:t>
            </a:r>
            <a:r>
              <a:rPr lang="en-US" sz="2400" b="0" dirty="0">
                <a:latin typeface="+mn-lt"/>
              </a:rPr>
              <a:t>participation in FL programs voluntary	  </a:t>
            </a:r>
            <a:endParaRPr lang="en-US" sz="2400" b="0" dirty="0" smtClean="0">
              <a:latin typeface="+mn-lt"/>
            </a:endParaRPr>
          </a:p>
          <a:p>
            <a:pPr>
              <a:lnSpc>
                <a:spcPts val="2500"/>
              </a:lnSpc>
            </a:pPr>
            <a:endParaRPr lang="en-US" sz="2400" b="0" dirty="0">
              <a:latin typeface="+mn-lt"/>
            </a:endParaRPr>
          </a:p>
          <a:p>
            <a:pPr marL="742950" lvl="1" indent="-285750">
              <a:lnSpc>
                <a:spcPts val="2500"/>
              </a:lnSpc>
              <a:buFont typeface="Arial" panose="020B0604020202020204" pitchFamily="34" charset="0"/>
              <a:buChar char="•"/>
            </a:pPr>
            <a:r>
              <a:rPr lang="en-US" sz="2400" b="0" dirty="0" smtClean="0">
                <a:latin typeface="+mn-lt"/>
              </a:rPr>
              <a:t>Compare the </a:t>
            </a:r>
            <a:r>
              <a:rPr lang="en-US" sz="2400" b="0" dirty="0">
                <a:latin typeface="+mn-lt"/>
              </a:rPr>
              <a:t>financial knowledge in PISA </a:t>
            </a:r>
            <a:r>
              <a:rPr lang="en-US" sz="2400" b="0" dirty="0" smtClean="0">
                <a:latin typeface="+mn-lt"/>
              </a:rPr>
              <a:t>2012 of </a:t>
            </a:r>
            <a:r>
              <a:rPr lang="en-US" sz="2400" b="0" dirty="0">
                <a:latin typeface="+mn-lt"/>
              </a:rPr>
              <a:t>future program </a:t>
            </a:r>
            <a:r>
              <a:rPr lang="en-US" sz="2400" b="0" dirty="0" smtClean="0">
                <a:latin typeface="+mn-lt"/>
              </a:rPr>
              <a:t>participants as of 2013-2014  </a:t>
            </a:r>
            <a:r>
              <a:rPr lang="en-US" sz="2400" b="0" dirty="0">
                <a:latin typeface="+mn-lt"/>
              </a:rPr>
              <a:t>to </a:t>
            </a:r>
            <a:r>
              <a:rPr lang="en-US" sz="2400" b="0" dirty="0" smtClean="0">
                <a:latin typeface="+mn-lt"/>
              </a:rPr>
              <a:t>the rest of schools.</a:t>
            </a:r>
            <a:endParaRPr lang="es-ES" sz="2400" b="0" dirty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b="1" dirty="0"/>
              <a:t>US</a:t>
            </a:r>
            <a:r>
              <a:rPr lang="en-US" sz="2000" dirty="0"/>
              <a:t> </a:t>
            </a:r>
            <a:r>
              <a:rPr lang="en-US" sz="2000" dirty="0" err="1"/>
              <a:t>Walstad</a:t>
            </a:r>
            <a:r>
              <a:rPr lang="en-US" sz="2000" dirty="0"/>
              <a:t> et al (2010) show that a short video course on financial literacy increased </a:t>
            </a:r>
            <a:r>
              <a:rPr lang="en-US" sz="2000" dirty="0" smtClean="0"/>
              <a:t>performance</a:t>
            </a:r>
          </a:p>
          <a:p>
            <a:endParaRPr lang="en-US" sz="2000" dirty="0"/>
          </a:p>
          <a:p>
            <a:r>
              <a:rPr lang="en-US" sz="2000" b="1" dirty="0" smtClean="0"/>
              <a:t>GER</a:t>
            </a:r>
            <a:r>
              <a:rPr lang="en-US" sz="2000" b="1" dirty="0"/>
              <a:t>: </a:t>
            </a:r>
            <a:r>
              <a:rPr lang="en-US" sz="2000" dirty="0" err="1"/>
              <a:t>Lührmann</a:t>
            </a:r>
            <a:r>
              <a:rPr lang="en-US" sz="2000" dirty="0"/>
              <a:t> et al. (2012) 90 minutes FL course delivered by experts increased self-assessed financial knowledge and the ability to assess risks correctly  </a:t>
            </a:r>
            <a:r>
              <a:rPr lang="en-US" sz="2000" dirty="0" smtClean="0"/>
              <a:t>(but not other dimensions)</a:t>
            </a:r>
            <a:endParaRPr lang="en-US" sz="2000" dirty="0"/>
          </a:p>
          <a:p>
            <a:endParaRPr lang="en-US" sz="2000" dirty="0" smtClean="0"/>
          </a:p>
          <a:p>
            <a:r>
              <a:rPr lang="en-US" sz="2000" b="1" dirty="0" smtClean="0"/>
              <a:t>IT</a:t>
            </a:r>
            <a:r>
              <a:rPr lang="en-US" sz="2000" dirty="0" smtClean="0"/>
              <a:t> </a:t>
            </a:r>
            <a:r>
              <a:rPr lang="en-US" sz="2000" dirty="0" err="1"/>
              <a:t>Romagnoli</a:t>
            </a:r>
            <a:r>
              <a:rPr lang="en-US" sz="2000" dirty="0"/>
              <a:t> and </a:t>
            </a:r>
            <a:r>
              <a:rPr lang="en-US" sz="2000" dirty="0" err="1"/>
              <a:t>Trifilidis</a:t>
            </a:r>
            <a:r>
              <a:rPr lang="en-US" sz="2000" dirty="0"/>
              <a:t> (2013) Increase in financial knowledge of Italian students more than a year after completing the program. Evidence less clear cut in </a:t>
            </a:r>
            <a:r>
              <a:rPr lang="en-US" sz="2000" dirty="0" err="1"/>
              <a:t>Beccheti</a:t>
            </a:r>
            <a:r>
              <a:rPr lang="en-US" sz="2000" dirty="0"/>
              <a:t> et al (2013).   </a:t>
            </a:r>
          </a:p>
          <a:p>
            <a:endParaRPr lang="en-US" sz="2000" dirty="0" smtClean="0"/>
          </a:p>
          <a:p>
            <a:r>
              <a:rPr lang="en-US" sz="2000" b="1" dirty="0" smtClean="0"/>
              <a:t>BRA</a:t>
            </a:r>
            <a:r>
              <a:rPr lang="en-US" sz="2000" b="1" dirty="0"/>
              <a:t>: </a:t>
            </a:r>
            <a:r>
              <a:rPr lang="en-US" sz="2000" dirty="0"/>
              <a:t>Bruhn et al. (2013) randomized experiment that randomly assigns a 78-hours course across Brazilian states. The course increase financial knowledge in an objective test by 1/4 of a standard deviation</a:t>
            </a:r>
            <a:endParaRPr lang="es-ES" sz="2000" dirty="0"/>
          </a:p>
        </p:txBody>
      </p:sp>
      <p:sp>
        <p:nvSpPr>
          <p:cNvPr id="3" name="Marcador de número de diapositiva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499B768-B2E9-4B6D-925A-CD184DCA9B62}" type="slidenum">
              <a:rPr lang="es-ES_tradnl" smtClean="0"/>
              <a:pPr>
                <a:defRPr/>
              </a:pPr>
              <a:t>4</a:t>
            </a:fld>
            <a:endParaRPr lang="es-ES_tradnl" dirty="0"/>
          </a:p>
        </p:txBody>
      </p:sp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1</a:t>
            </a:r>
            <a:r>
              <a:rPr lang="es-ES" dirty="0" smtClean="0"/>
              <a:t>. FINANCIAL KNOWLEDGE IN SECONDARY SCHOOLING 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730695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2"/>
          <p:cNvSpPr>
            <a:spLocks noGrp="1" noChangeArrowheads="1"/>
          </p:cNvSpPr>
          <p:nvPr>
            <p:ph type="title"/>
          </p:nvPr>
        </p:nvSpPr>
        <p:spPr>
          <a:xfrm>
            <a:off x="231775" y="25400"/>
            <a:ext cx="5927725" cy="698500"/>
          </a:xfrm>
        </p:spPr>
        <p:txBody>
          <a:bodyPr/>
          <a:lstStyle/>
          <a:p>
            <a:pPr eaLnBrk="1" hangingPunct="1">
              <a:buFont typeface="Arial" charset="0"/>
              <a:buNone/>
              <a:defRPr/>
            </a:pPr>
            <a:r>
              <a:rPr lang="es-ES" sz="2400" dirty="0"/>
              <a:t>2</a:t>
            </a:r>
            <a:r>
              <a:rPr lang="es-ES" sz="2400" dirty="0" smtClean="0"/>
              <a:t>. </a:t>
            </a:r>
            <a:r>
              <a:rPr lang="es-ES" sz="2400" i="1" dirty="0" smtClean="0"/>
              <a:t>FINANCE FOR ALL</a:t>
            </a:r>
            <a:endParaRPr lang="es-ES" sz="2400" i="1" dirty="0" smtClean="0"/>
          </a:p>
        </p:txBody>
      </p:sp>
      <p:sp>
        <p:nvSpPr>
          <p:cNvPr id="12291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E003702-6EEE-4487-9FB1-D1D85C3F892A}" type="slidenum">
              <a:rPr lang="es-ES_tradnl" smtClean="0"/>
              <a:pPr>
                <a:defRPr/>
              </a:pPr>
              <a:t>5</a:t>
            </a:fld>
            <a:endParaRPr lang="es-ES_tradnl" smtClean="0"/>
          </a:p>
        </p:txBody>
      </p:sp>
      <p:sp>
        <p:nvSpPr>
          <p:cNvPr id="6" name="5 CuadroTexto"/>
          <p:cNvSpPr txBox="1"/>
          <p:nvPr/>
        </p:nvSpPr>
        <p:spPr>
          <a:xfrm>
            <a:off x="228600" y="857250"/>
            <a:ext cx="869674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0" dirty="0" err="1"/>
              <a:t>BdE</a:t>
            </a:r>
            <a:r>
              <a:rPr lang="en-US" sz="2400" b="0" dirty="0"/>
              <a:t>-CNMV program: Spanish Central Bank and SEC provide materials since 2010 in some 500 high schools.	  </a:t>
            </a:r>
            <a:endParaRPr lang="en-US" sz="2400" b="0" dirty="0" smtClean="0"/>
          </a:p>
          <a:p>
            <a:endParaRPr lang="en-US" sz="2400" b="0" dirty="0"/>
          </a:p>
          <a:p>
            <a:pPr marL="342900" indent="-342900">
              <a:buFontTx/>
              <a:buChar char="-"/>
            </a:pPr>
            <a:r>
              <a:rPr lang="en-US" sz="2400" dirty="0" smtClean="0"/>
              <a:t>Student's </a:t>
            </a:r>
            <a:r>
              <a:rPr lang="en-US" sz="2400" dirty="0"/>
              <a:t>Guide</a:t>
            </a:r>
            <a:r>
              <a:rPr lang="en-US" sz="2400" b="0" dirty="0"/>
              <a:t>: contents on financial education tailored to the cognitive characteristics of secondary students.	  </a:t>
            </a:r>
            <a:endParaRPr lang="en-US" sz="2400" b="0" dirty="0" smtClean="0"/>
          </a:p>
          <a:p>
            <a:pPr marL="342900" indent="-342900">
              <a:buFontTx/>
              <a:buChar char="-"/>
            </a:pPr>
            <a:endParaRPr lang="en-US" sz="2400" b="0" dirty="0"/>
          </a:p>
          <a:p>
            <a:pPr marL="342900" indent="-342900">
              <a:buFontTx/>
              <a:buChar char="-"/>
            </a:pPr>
            <a:r>
              <a:rPr lang="en-US" sz="2400" dirty="0" smtClean="0"/>
              <a:t>Teacher's </a:t>
            </a:r>
            <a:r>
              <a:rPr lang="en-US" sz="2400" dirty="0"/>
              <a:t>Guide</a:t>
            </a:r>
            <a:r>
              <a:rPr lang="en-US" sz="2400" b="0" dirty="0"/>
              <a:t>: same materials + solutions.	  </a:t>
            </a:r>
            <a:endParaRPr lang="en-US" sz="2400" b="0" dirty="0" smtClean="0"/>
          </a:p>
          <a:p>
            <a:pPr marL="342900" indent="-342900">
              <a:buFontTx/>
              <a:buChar char="-"/>
            </a:pPr>
            <a:endParaRPr lang="en-US" sz="2400" b="0" dirty="0"/>
          </a:p>
          <a:p>
            <a:pPr marL="342900" indent="-342900">
              <a:buFontTx/>
              <a:buChar char="-"/>
            </a:pPr>
            <a:r>
              <a:rPr lang="en-US" sz="2400" dirty="0" smtClean="0"/>
              <a:t>Online </a:t>
            </a:r>
            <a:r>
              <a:rPr lang="en-US" sz="2400" dirty="0"/>
              <a:t>support</a:t>
            </a:r>
            <a:r>
              <a:rPr lang="en-US" sz="2400" b="0" dirty="0"/>
              <a:t>: teachers and students have access to a public Web offering practical </a:t>
            </a:r>
            <a:r>
              <a:rPr lang="en-US" sz="2400" b="0" dirty="0" smtClean="0"/>
              <a:t>exercises.</a:t>
            </a:r>
          </a:p>
          <a:p>
            <a:pPr marL="342900" indent="-342900">
              <a:buFontTx/>
              <a:buChar char="-"/>
            </a:pPr>
            <a:endParaRPr lang="en-US" sz="2400" b="0" dirty="0"/>
          </a:p>
          <a:p>
            <a:pPr marL="342900" indent="-342900">
              <a:buFontTx/>
              <a:buChar char="-"/>
            </a:pPr>
            <a:endParaRPr lang="en-US" sz="2400" b="0" dirty="0" smtClean="0"/>
          </a:p>
          <a:p>
            <a:r>
              <a:rPr lang="en-US" sz="2400" b="0" dirty="0" smtClean="0"/>
              <a:t>  ∙  </a:t>
            </a:r>
            <a:r>
              <a:rPr lang="en-US" sz="2400" b="0" dirty="0"/>
              <a:t>Web-based 10-hour course. Delivered by </a:t>
            </a:r>
            <a:r>
              <a:rPr lang="en-US" sz="2400" b="0" dirty="0" smtClean="0"/>
              <a:t>teachers of the participant school.</a:t>
            </a:r>
            <a:endParaRPr lang="es-ES" sz="2400" b="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2"/>
          <p:cNvSpPr>
            <a:spLocks noGrp="1" noChangeArrowheads="1"/>
          </p:cNvSpPr>
          <p:nvPr>
            <p:ph type="title"/>
          </p:nvPr>
        </p:nvSpPr>
        <p:spPr>
          <a:xfrm>
            <a:off x="231775" y="25400"/>
            <a:ext cx="5927725" cy="698500"/>
          </a:xfrm>
        </p:spPr>
        <p:txBody>
          <a:bodyPr/>
          <a:lstStyle/>
          <a:p>
            <a:pPr eaLnBrk="1" hangingPunct="1">
              <a:buFont typeface="Arial" charset="0"/>
              <a:buNone/>
              <a:defRPr/>
            </a:pPr>
            <a:r>
              <a:rPr lang="es-ES" sz="2400" dirty="0"/>
              <a:t>2</a:t>
            </a:r>
            <a:r>
              <a:rPr lang="es-ES" sz="2400" dirty="0" smtClean="0"/>
              <a:t>. </a:t>
            </a:r>
            <a:r>
              <a:rPr lang="es-ES" sz="2400" i="1" dirty="0" smtClean="0"/>
              <a:t>FINANCE FOR ALL</a:t>
            </a:r>
            <a:r>
              <a:rPr lang="es-ES" sz="2400" dirty="0" smtClean="0"/>
              <a:t>: CONTENTS</a:t>
            </a:r>
            <a:endParaRPr lang="es-ES" sz="2400" dirty="0" smtClean="0"/>
          </a:p>
        </p:txBody>
      </p:sp>
      <p:sp>
        <p:nvSpPr>
          <p:cNvPr id="12291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E003702-6EEE-4487-9FB1-D1D85C3F892A}" type="slidenum">
              <a:rPr lang="es-ES_tradnl" smtClean="0"/>
              <a:pPr>
                <a:defRPr/>
              </a:pPr>
              <a:t>6</a:t>
            </a:fld>
            <a:endParaRPr lang="es-ES_tradnl" smtClean="0"/>
          </a:p>
        </p:txBody>
      </p:sp>
      <p:sp>
        <p:nvSpPr>
          <p:cNvPr id="6" name="5 CuadroTexto"/>
          <p:cNvSpPr txBox="1"/>
          <p:nvPr/>
        </p:nvSpPr>
        <p:spPr>
          <a:xfrm>
            <a:off x="209551" y="762000"/>
            <a:ext cx="8867774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en-US" dirty="0" smtClean="0">
              <a:latin typeface="+mn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>
                <a:latin typeface="+mn-lt"/>
              </a:rPr>
              <a:t>Saving</a:t>
            </a:r>
            <a:r>
              <a:rPr lang="en-US" b="0" dirty="0">
                <a:latin typeface="+mn-lt"/>
              </a:rPr>
              <a:t>: definition + how to reach targets in the future  </a:t>
            </a:r>
            <a:endParaRPr lang="en-US" b="0" dirty="0" smtClean="0">
              <a:latin typeface="+mn-lt"/>
            </a:endParaRPr>
          </a:p>
          <a:p>
            <a:pPr lvl="1"/>
            <a:r>
              <a:rPr lang="en-US" b="0" dirty="0" smtClean="0">
                <a:latin typeface="+mn-lt"/>
              </a:rPr>
              <a:t>Elaborating </a:t>
            </a:r>
            <a:r>
              <a:rPr lang="en-US" b="0" dirty="0">
                <a:latin typeface="+mn-lt"/>
              </a:rPr>
              <a:t>a budget, allocating expenses and income.    </a:t>
            </a:r>
            <a:endParaRPr lang="en-US" b="0" dirty="0" smtClean="0">
              <a:latin typeface="+mn-lt"/>
            </a:endParaRPr>
          </a:p>
          <a:p>
            <a:endParaRPr lang="en-US" b="0" dirty="0">
              <a:latin typeface="+mn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>
                <a:latin typeface="+mn-lt"/>
              </a:rPr>
              <a:t>Sustainable </a:t>
            </a:r>
            <a:r>
              <a:rPr lang="en-US" dirty="0">
                <a:latin typeface="+mn-lt"/>
              </a:rPr>
              <a:t>consumption  </a:t>
            </a:r>
            <a:endParaRPr lang="en-US" dirty="0" smtClean="0">
              <a:latin typeface="+mn-lt"/>
            </a:endParaRPr>
          </a:p>
          <a:p>
            <a:pPr lvl="1"/>
            <a:r>
              <a:rPr lang="en-US" b="0" dirty="0" smtClean="0">
                <a:latin typeface="+mn-lt"/>
              </a:rPr>
              <a:t>Recycling</a:t>
            </a:r>
            <a:r>
              <a:rPr lang="en-US" b="0" dirty="0">
                <a:latin typeface="+mn-lt"/>
              </a:rPr>
              <a:t>, environmentally friendly expenses    </a:t>
            </a:r>
            <a:endParaRPr lang="en-US" b="0" dirty="0" smtClean="0">
              <a:latin typeface="+mn-lt"/>
            </a:endParaRPr>
          </a:p>
          <a:p>
            <a:endParaRPr lang="en-US" b="0" dirty="0">
              <a:latin typeface="+mn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>
                <a:latin typeface="+mn-lt"/>
              </a:rPr>
              <a:t>Bank </a:t>
            </a:r>
            <a:r>
              <a:rPr lang="en-US" dirty="0">
                <a:latin typeface="+mn-lt"/>
              </a:rPr>
              <a:t>accounts       </a:t>
            </a:r>
            <a:endParaRPr lang="en-US" dirty="0" smtClean="0">
              <a:latin typeface="+mn-lt"/>
            </a:endParaRPr>
          </a:p>
          <a:p>
            <a:pPr lvl="1"/>
            <a:endParaRPr lang="en-US" b="0" dirty="0" smtClean="0">
              <a:latin typeface="+mn-lt"/>
            </a:endParaRPr>
          </a:p>
          <a:p>
            <a:pPr lvl="1"/>
            <a:r>
              <a:rPr lang="en-US" b="0" dirty="0" smtClean="0">
                <a:latin typeface="+mn-lt"/>
              </a:rPr>
              <a:t>Notion </a:t>
            </a:r>
            <a:r>
              <a:rPr lang="en-US" b="0" dirty="0">
                <a:latin typeface="+mn-lt"/>
              </a:rPr>
              <a:t>of interest </a:t>
            </a:r>
            <a:r>
              <a:rPr lang="en-US" b="0" dirty="0" smtClean="0">
                <a:latin typeface="+mn-lt"/>
              </a:rPr>
              <a:t>rate and interest rate compounding.     </a:t>
            </a:r>
          </a:p>
          <a:p>
            <a:endParaRPr lang="en-US" b="0" dirty="0" smtClean="0">
              <a:latin typeface="+mn-lt"/>
            </a:endParaRPr>
          </a:p>
          <a:p>
            <a:pPr lvl="1"/>
            <a:r>
              <a:rPr lang="en-US" b="0" dirty="0" smtClean="0">
                <a:latin typeface="+mn-lt"/>
              </a:rPr>
              <a:t>Opening </a:t>
            </a:r>
            <a:r>
              <a:rPr lang="en-US" b="0" dirty="0">
                <a:latin typeface="+mn-lt"/>
              </a:rPr>
              <a:t>and comparing bank </a:t>
            </a:r>
            <a:r>
              <a:rPr lang="en-US" b="0" dirty="0" smtClean="0">
                <a:latin typeface="+mn-lt"/>
              </a:rPr>
              <a:t>accounts (fees)       </a:t>
            </a:r>
          </a:p>
          <a:p>
            <a:r>
              <a:rPr lang="en-US" b="0" dirty="0">
                <a:latin typeface="+mn-lt"/>
              </a:rPr>
              <a:t>	</a:t>
            </a:r>
            <a:endParaRPr lang="en-US" b="0" dirty="0" smtClean="0">
              <a:latin typeface="+mn-lt"/>
            </a:endParaRPr>
          </a:p>
          <a:p>
            <a:pPr lvl="1"/>
            <a:r>
              <a:rPr lang="en-US" b="0" dirty="0" smtClean="0">
                <a:latin typeface="+mn-lt"/>
              </a:rPr>
              <a:t>Credit </a:t>
            </a:r>
            <a:r>
              <a:rPr lang="en-US" b="0" dirty="0">
                <a:latin typeface="+mn-lt"/>
              </a:rPr>
              <a:t>and debit cards: </a:t>
            </a:r>
            <a:r>
              <a:rPr lang="en-US" b="0" dirty="0" smtClean="0">
                <a:latin typeface="+mn-lt"/>
              </a:rPr>
              <a:t>definition</a:t>
            </a:r>
          </a:p>
          <a:p>
            <a:endParaRPr lang="en-US" b="0" dirty="0">
              <a:latin typeface="+mn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>
                <a:latin typeface="+mn-lt"/>
              </a:rPr>
              <a:t>Confidentiality and consumer protection</a:t>
            </a:r>
            <a:r>
              <a:rPr lang="en-US" b="0" dirty="0" smtClean="0">
                <a:latin typeface="+mn-lt"/>
              </a:rPr>
              <a:t>.</a:t>
            </a:r>
            <a:endParaRPr lang="es-ES" b="0" dirty="0" smtClean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/>
          <p:cNvSpPr>
            <a:spLocks noGrp="1"/>
          </p:cNvSpPr>
          <p:nvPr>
            <p:ph idx="1"/>
          </p:nvPr>
        </p:nvSpPr>
        <p:spPr>
          <a:xfrm>
            <a:off x="231775" y="1225895"/>
            <a:ext cx="8608874" cy="4668009"/>
          </a:xfrm>
        </p:spPr>
        <p:txBody>
          <a:bodyPr/>
          <a:lstStyle/>
          <a:p>
            <a:endParaRPr lang="es-ES" dirty="0"/>
          </a:p>
          <a:p>
            <a:pPr marL="114300" indent="-457200">
              <a:buFont typeface="+mj-lt"/>
              <a:buAutoNum type="arabicPeriod"/>
            </a:pPr>
            <a:r>
              <a:rPr lang="es-ES" sz="2400" b="1" dirty="0" err="1" smtClean="0"/>
              <a:t>Increases</a:t>
            </a:r>
            <a:r>
              <a:rPr lang="es-ES" sz="2400" b="1" dirty="0" smtClean="0"/>
              <a:t> </a:t>
            </a:r>
            <a:r>
              <a:rPr lang="es-ES" sz="2400" b="1" dirty="0" err="1" smtClean="0"/>
              <a:t>awareness</a:t>
            </a:r>
            <a:r>
              <a:rPr lang="es-ES" sz="2400" dirty="0" smtClean="0"/>
              <a:t> </a:t>
            </a:r>
            <a:r>
              <a:rPr lang="es-ES" sz="2400" dirty="0" err="1" smtClean="0"/>
              <a:t>about</a:t>
            </a:r>
            <a:r>
              <a:rPr lang="es-ES" sz="2400" dirty="0" smtClean="0"/>
              <a:t> </a:t>
            </a:r>
            <a:r>
              <a:rPr lang="es-ES" sz="2400" dirty="0" err="1" smtClean="0"/>
              <a:t>the</a:t>
            </a:r>
            <a:r>
              <a:rPr lang="es-ES" sz="2400" dirty="0" smtClean="0"/>
              <a:t> </a:t>
            </a:r>
            <a:r>
              <a:rPr lang="es-ES" sz="2400" dirty="0" err="1" smtClean="0"/>
              <a:t>future</a:t>
            </a:r>
            <a:r>
              <a:rPr lang="es-ES" sz="2400" dirty="0" smtClean="0"/>
              <a:t> </a:t>
            </a:r>
            <a:r>
              <a:rPr lang="es-ES" sz="2400" dirty="0" err="1" smtClean="0"/>
              <a:t>consequences</a:t>
            </a:r>
            <a:r>
              <a:rPr lang="es-ES" sz="2400" dirty="0" smtClean="0"/>
              <a:t> of </a:t>
            </a:r>
            <a:r>
              <a:rPr lang="es-ES" sz="2400" dirty="0" err="1" smtClean="0"/>
              <a:t>current</a:t>
            </a:r>
            <a:r>
              <a:rPr lang="es-ES" sz="2400" dirty="0" smtClean="0"/>
              <a:t> </a:t>
            </a:r>
            <a:r>
              <a:rPr lang="es-ES" sz="2400" dirty="0" err="1" smtClean="0"/>
              <a:t>actions</a:t>
            </a:r>
            <a:r>
              <a:rPr lang="es-ES" sz="2400" dirty="0" smtClean="0"/>
              <a:t>  </a:t>
            </a:r>
          </a:p>
          <a:p>
            <a:endParaRPr lang="es-ES" sz="2400" dirty="0" smtClean="0"/>
          </a:p>
          <a:p>
            <a:pPr lvl="1"/>
            <a:r>
              <a:rPr lang="es-ES" sz="2250" dirty="0" err="1" smtClean="0"/>
              <a:t>Myopia</a:t>
            </a:r>
            <a:endParaRPr lang="es-ES" sz="2250" dirty="0" smtClean="0"/>
          </a:p>
          <a:p>
            <a:pPr lvl="1"/>
            <a:r>
              <a:rPr lang="es-ES" sz="2250" dirty="0" smtClean="0"/>
              <a:t>(Alan and </a:t>
            </a:r>
            <a:r>
              <a:rPr lang="es-ES" sz="2250" dirty="0" err="1" smtClean="0"/>
              <a:t>Ertac</a:t>
            </a:r>
            <a:r>
              <a:rPr lang="es-ES" sz="2250" dirty="0" smtClean="0"/>
              <a:t>, 2014, </a:t>
            </a:r>
            <a:r>
              <a:rPr lang="es-ES" sz="2250" dirty="0" err="1" smtClean="0"/>
              <a:t>Lührmann</a:t>
            </a:r>
            <a:r>
              <a:rPr lang="es-ES" sz="2250" dirty="0" smtClean="0"/>
              <a:t> et al, 2014)    </a:t>
            </a:r>
          </a:p>
          <a:p>
            <a:endParaRPr lang="es-ES" sz="2400" dirty="0" smtClean="0"/>
          </a:p>
          <a:p>
            <a:endParaRPr lang="es-ES" sz="2400" dirty="0" smtClean="0"/>
          </a:p>
          <a:p>
            <a:pPr indent="0"/>
            <a:r>
              <a:rPr lang="es-ES" sz="2400" dirty="0" smtClean="0"/>
              <a:t>2. </a:t>
            </a:r>
            <a:r>
              <a:rPr lang="es-ES" sz="2400" b="1" dirty="0" err="1" smtClean="0"/>
              <a:t>Helps</a:t>
            </a:r>
            <a:r>
              <a:rPr lang="es-ES" sz="2400" b="1" dirty="0" smtClean="0"/>
              <a:t> in </a:t>
            </a:r>
            <a:r>
              <a:rPr lang="es-ES" sz="2400" b="1" dirty="0" err="1" smtClean="0"/>
              <a:t>framing</a:t>
            </a:r>
            <a:r>
              <a:rPr lang="es-ES" sz="2400" b="1" dirty="0" smtClean="0"/>
              <a:t> </a:t>
            </a:r>
            <a:r>
              <a:rPr lang="es-ES" sz="2400" b="1" dirty="0" err="1" smtClean="0"/>
              <a:t>difficult</a:t>
            </a:r>
            <a:r>
              <a:rPr lang="es-ES" sz="2400" b="1" dirty="0" smtClean="0"/>
              <a:t> </a:t>
            </a:r>
            <a:r>
              <a:rPr lang="es-ES" sz="2400" b="1" dirty="0" err="1" smtClean="0"/>
              <a:t>choices</a:t>
            </a:r>
            <a:r>
              <a:rPr lang="es-ES" sz="2400" b="1" dirty="0"/>
              <a:t>.</a:t>
            </a:r>
            <a:endParaRPr lang="es-ES" sz="2400" dirty="0" smtClean="0"/>
          </a:p>
          <a:p>
            <a:endParaRPr lang="es-ES" sz="2400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es-ES" sz="2400" dirty="0" err="1"/>
              <a:t>Comparing</a:t>
            </a:r>
            <a:r>
              <a:rPr lang="es-ES" sz="2400" dirty="0"/>
              <a:t> </a:t>
            </a:r>
            <a:r>
              <a:rPr lang="es-ES" sz="2400" dirty="0" err="1"/>
              <a:t>consumption</a:t>
            </a:r>
            <a:r>
              <a:rPr lang="es-ES" sz="2400" dirty="0"/>
              <a:t> </a:t>
            </a:r>
            <a:r>
              <a:rPr lang="es-ES" sz="2400" dirty="0" err="1"/>
              <a:t>choices</a:t>
            </a:r>
            <a:r>
              <a:rPr lang="es-ES" sz="2400" dirty="0"/>
              <a:t> </a:t>
            </a:r>
            <a:r>
              <a:rPr lang="es-ES" sz="2400" dirty="0" err="1"/>
              <a:t>over</a:t>
            </a:r>
            <a:r>
              <a:rPr lang="es-ES" sz="2400" dirty="0"/>
              <a:t> time </a:t>
            </a:r>
            <a:r>
              <a:rPr lang="es-ES" sz="2400" dirty="0" err="1"/>
              <a:t>is</a:t>
            </a:r>
            <a:r>
              <a:rPr lang="es-ES" sz="2400" dirty="0"/>
              <a:t> </a:t>
            </a:r>
            <a:r>
              <a:rPr lang="es-ES" sz="2400" dirty="0" err="1" smtClean="0"/>
              <a:t>easy</a:t>
            </a:r>
            <a:r>
              <a:rPr lang="es-ES" sz="2400" dirty="0" smtClean="0"/>
              <a:t>.    </a:t>
            </a:r>
            <a:endParaRPr lang="es-ES" sz="2400" dirty="0"/>
          </a:p>
          <a:p>
            <a:endParaRPr lang="es-ES" sz="2400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es-ES" sz="2400" dirty="0" err="1" smtClean="0"/>
              <a:t>Comparing</a:t>
            </a:r>
            <a:r>
              <a:rPr lang="es-ES" sz="2400" dirty="0" smtClean="0"/>
              <a:t> </a:t>
            </a:r>
            <a:r>
              <a:rPr lang="es-ES" sz="2400" dirty="0" err="1" smtClean="0"/>
              <a:t>assets</a:t>
            </a:r>
            <a:r>
              <a:rPr lang="es-ES" sz="2400" dirty="0" smtClean="0"/>
              <a:t> </a:t>
            </a:r>
            <a:r>
              <a:rPr lang="es-ES" sz="2400" dirty="0" err="1" smtClean="0"/>
              <a:t>with</a:t>
            </a:r>
            <a:r>
              <a:rPr lang="es-ES" sz="2400" dirty="0" smtClean="0"/>
              <a:t> </a:t>
            </a:r>
            <a:r>
              <a:rPr lang="es-ES" sz="2400" dirty="0" err="1" smtClean="0"/>
              <a:t>different</a:t>
            </a:r>
            <a:r>
              <a:rPr lang="es-ES" sz="2400" dirty="0" smtClean="0"/>
              <a:t> </a:t>
            </a:r>
            <a:r>
              <a:rPr lang="es-ES" sz="2400" dirty="0" err="1" smtClean="0"/>
              <a:t>returns</a:t>
            </a:r>
            <a:r>
              <a:rPr lang="es-ES" sz="2400" dirty="0" smtClean="0"/>
              <a:t> </a:t>
            </a:r>
            <a:r>
              <a:rPr lang="es-ES" sz="2400" dirty="0" err="1" smtClean="0"/>
              <a:t>is</a:t>
            </a:r>
            <a:r>
              <a:rPr lang="es-ES" sz="2400" dirty="0" smtClean="0"/>
              <a:t> </a:t>
            </a:r>
            <a:r>
              <a:rPr lang="es-ES" sz="2400" dirty="0" err="1" smtClean="0"/>
              <a:t>not</a:t>
            </a:r>
            <a:r>
              <a:rPr lang="es-ES" sz="2400" dirty="0" smtClean="0"/>
              <a:t>.  </a:t>
            </a:r>
          </a:p>
          <a:p>
            <a:endParaRPr lang="es-ES" sz="2400" dirty="0" smtClean="0"/>
          </a:p>
          <a:p>
            <a:r>
              <a:rPr lang="es-ES" sz="2400" dirty="0" smtClean="0"/>
              <a:t>	(</a:t>
            </a:r>
            <a:r>
              <a:rPr lang="es-ES" sz="2400" dirty="0" err="1"/>
              <a:t>Ambuehl</a:t>
            </a:r>
            <a:r>
              <a:rPr lang="es-ES" sz="2400" dirty="0"/>
              <a:t>, </a:t>
            </a:r>
            <a:r>
              <a:rPr lang="es-ES" sz="2400" dirty="0" err="1"/>
              <a:t>Bernheim</a:t>
            </a:r>
            <a:r>
              <a:rPr lang="es-ES" sz="2400" dirty="0"/>
              <a:t> and </a:t>
            </a:r>
            <a:r>
              <a:rPr lang="es-ES" sz="2400" dirty="0" err="1"/>
              <a:t>Lusardi</a:t>
            </a:r>
            <a:r>
              <a:rPr lang="es-ES" sz="2400" dirty="0"/>
              <a:t>, 2014)  </a:t>
            </a:r>
          </a:p>
          <a:p>
            <a:endParaRPr lang="es-ES" sz="2400" dirty="0" smtClean="0"/>
          </a:p>
          <a:p>
            <a:r>
              <a:rPr lang="es-ES" sz="2400" dirty="0" err="1" smtClean="0"/>
              <a:t>The</a:t>
            </a:r>
            <a:r>
              <a:rPr lang="es-ES" sz="2400" dirty="0" smtClean="0"/>
              <a:t> </a:t>
            </a:r>
            <a:r>
              <a:rPr lang="es-ES" sz="2400" dirty="0" err="1" smtClean="0"/>
              <a:t>BdE</a:t>
            </a:r>
            <a:r>
              <a:rPr lang="es-ES" sz="2400" dirty="0" smtClean="0"/>
              <a:t>-CNMV </a:t>
            </a:r>
            <a:r>
              <a:rPr lang="es-ES" sz="2400" dirty="0" err="1" smtClean="0"/>
              <a:t>program</a:t>
            </a:r>
            <a:r>
              <a:rPr lang="es-ES" sz="2400" dirty="0" smtClean="0"/>
              <a:t> </a:t>
            </a:r>
            <a:r>
              <a:rPr lang="es-ES" sz="2400" dirty="0" err="1" smtClean="0"/>
              <a:t>emphasizes</a:t>
            </a:r>
            <a:r>
              <a:rPr lang="es-ES" sz="2400" dirty="0" smtClean="0"/>
              <a:t> </a:t>
            </a:r>
            <a:r>
              <a:rPr lang="es-ES" sz="2400" dirty="0" err="1" smtClean="0"/>
              <a:t>both</a:t>
            </a:r>
            <a:r>
              <a:rPr lang="es-ES" sz="2400" dirty="0" smtClean="0"/>
              <a:t> </a:t>
            </a:r>
            <a:r>
              <a:rPr lang="es-ES" sz="2400" dirty="0" err="1" smtClean="0"/>
              <a:t>concepts</a:t>
            </a:r>
            <a:endParaRPr lang="es-ES" sz="2400" dirty="0"/>
          </a:p>
        </p:txBody>
      </p:sp>
      <p:sp>
        <p:nvSpPr>
          <p:cNvPr id="3" name="Marcador de número de diapositiva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499B768-B2E9-4B6D-925A-CD184DCA9B62}" type="slidenum">
              <a:rPr lang="es-ES_tradnl" smtClean="0"/>
              <a:pPr>
                <a:defRPr/>
              </a:pPr>
              <a:t>7</a:t>
            </a:fld>
            <a:endParaRPr lang="es-ES_tradnl" dirty="0"/>
          </a:p>
        </p:txBody>
      </p:sp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z="2400" dirty="0" smtClean="0"/>
              <a:t>2. </a:t>
            </a:r>
            <a:r>
              <a:rPr lang="es-ES" sz="2400" dirty="0" err="1" smtClean="0"/>
              <a:t>What</a:t>
            </a:r>
            <a:r>
              <a:rPr lang="es-ES" sz="2400" dirty="0" smtClean="0"/>
              <a:t> </a:t>
            </a:r>
            <a:r>
              <a:rPr lang="es-ES" sz="2400" dirty="0" err="1"/>
              <a:t>does</a:t>
            </a:r>
            <a:r>
              <a:rPr lang="es-ES" sz="2400" dirty="0"/>
              <a:t> </a:t>
            </a:r>
            <a:r>
              <a:rPr lang="es-ES" sz="2400" dirty="0" err="1"/>
              <a:t>Financial</a:t>
            </a:r>
            <a:r>
              <a:rPr lang="es-ES" sz="2400" dirty="0"/>
              <a:t> </a:t>
            </a:r>
            <a:r>
              <a:rPr lang="es-ES" sz="2400" dirty="0" err="1"/>
              <a:t>Education</a:t>
            </a:r>
            <a:r>
              <a:rPr lang="es-ES" sz="2400" dirty="0"/>
              <a:t> do?    </a:t>
            </a:r>
            <a:br>
              <a:rPr lang="es-ES" sz="2400" dirty="0"/>
            </a:br>
            <a:endParaRPr lang="es-ES" sz="2400" dirty="0"/>
          </a:p>
        </p:txBody>
      </p:sp>
    </p:spTree>
    <p:extLst>
      <p:ext uri="{BB962C8B-B14F-4D97-AF65-F5344CB8AC3E}">
        <p14:creationId xmlns:p14="http://schemas.microsoft.com/office/powerpoint/2010/main" val="2312834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/>
          <p:cNvSpPr>
            <a:spLocks noGrp="1"/>
          </p:cNvSpPr>
          <p:nvPr>
            <p:ph idx="1"/>
          </p:nvPr>
        </p:nvSpPr>
        <p:spPr>
          <a:xfrm>
            <a:off x="227013" y="982663"/>
            <a:ext cx="8598935" cy="5068887"/>
          </a:xfrm>
        </p:spPr>
        <p:txBody>
          <a:bodyPr/>
          <a:lstStyle/>
          <a:p>
            <a:r>
              <a:rPr lang="en-US" sz="2000" dirty="0" smtClean="0"/>
              <a:t>In </a:t>
            </a:r>
            <a:r>
              <a:rPr lang="en-US" sz="2000" dirty="0"/>
              <a:t>February-May 2013 students in Madrid </a:t>
            </a:r>
            <a:r>
              <a:rPr lang="en-US" sz="2000" dirty="0" smtClean="0"/>
              <a:t>in 3rd </a:t>
            </a:r>
            <a:r>
              <a:rPr lang="en-US" sz="2000" dirty="0"/>
              <a:t>grade of Compulsory Secondary Education (aged 15-16</a:t>
            </a:r>
            <a:r>
              <a:rPr lang="en-US" sz="2000" dirty="0" smtClean="0"/>
              <a:t>) were taught on Financial Literacy.</a:t>
            </a:r>
          </a:p>
          <a:p>
            <a:pPr lvl="1"/>
            <a:r>
              <a:rPr lang="en-US" sz="2000" dirty="0"/>
              <a:t>	</a:t>
            </a:r>
            <a:r>
              <a:rPr lang="en-US" sz="2000" dirty="0" smtClean="0"/>
              <a:t>Equivalent to 9</a:t>
            </a:r>
            <a:r>
              <a:rPr lang="en-US" sz="2000" baseline="30000" dirty="0" smtClean="0"/>
              <a:t>th</a:t>
            </a:r>
            <a:r>
              <a:rPr lang="en-US" sz="2000" dirty="0" smtClean="0"/>
              <a:t> grade in the US </a:t>
            </a:r>
          </a:p>
          <a:p>
            <a:endParaRPr lang="en-US" sz="2000" dirty="0"/>
          </a:p>
          <a:p>
            <a:pPr algn="ctr"/>
            <a:r>
              <a:rPr lang="en-US" sz="2000" dirty="0" smtClean="0"/>
              <a:t>Evaluation </a:t>
            </a:r>
            <a:r>
              <a:rPr lang="en-US" sz="2000" dirty="0"/>
              <a:t>tools:  </a:t>
            </a:r>
            <a:endParaRPr lang="en-US" sz="2000" dirty="0" smtClean="0"/>
          </a:p>
          <a:p>
            <a:pPr indent="0"/>
            <a:endParaRPr lang="en-US" sz="2000" dirty="0" smtClean="0"/>
          </a:p>
          <a:p>
            <a:pPr indent="0"/>
            <a:r>
              <a:rPr lang="en-US" sz="2000" b="1" dirty="0" smtClean="0"/>
              <a:t>1. Pre- </a:t>
            </a:r>
            <a:r>
              <a:rPr lang="en-US" sz="2000" b="1" dirty="0"/>
              <a:t>and post- test</a:t>
            </a:r>
            <a:r>
              <a:rPr lang="en-US" sz="2000" dirty="0"/>
              <a:t>: Students of 23 schools took the test and course at 15-16 years.	  </a:t>
            </a:r>
            <a:endParaRPr lang="en-US" sz="2000" dirty="0" smtClean="0"/>
          </a:p>
          <a:p>
            <a:endParaRPr lang="en-US" sz="2000" dirty="0"/>
          </a:p>
          <a:p>
            <a:pPr>
              <a:buFontTx/>
              <a:buChar char="-"/>
            </a:pPr>
            <a:r>
              <a:rPr lang="en-US" sz="2000" dirty="0" smtClean="0"/>
              <a:t>Two schools </a:t>
            </a:r>
            <a:r>
              <a:rPr lang="en-US" sz="2000" dirty="0"/>
              <a:t>convinced to implement the tests without teaching the course (not random</a:t>
            </a:r>
            <a:r>
              <a:rPr lang="en-US" sz="2000" dirty="0" smtClean="0"/>
              <a:t>). A third group in a treated school also implemented the course  </a:t>
            </a:r>
          </a:p>
          <a:p>
            <a:pPr indent="0"/>
            <a:endParaRPr lang="en-US" sz="2000" dirty="0"/>
          </a:p>
          <a:p>
            <a:pPr indent="0"/>
            <a:r>
              <a:rPr lang="en-US" sz="2000" b="1" dirty="0" smtClean="0"/>
              <a:t>2. On-line </a:t>
            </a:r>
            <a:r>
              <a:rPr lang="en-US" sz="2000" b="1" dirty="0"/>
              <a:t>survey</a:t>
            </a:r>
            <a:r>
              <a:rPr lang="en-US" sz="2000" dirty="0"/>
              <a:t> </a:t>
            </a:r>
            <a:r>
              <a:rPr lang="en-US" sz="2000" b="1" dirty="0"/>
              <a:t>to all parents</a:t>
            </a:r>
            <a:r>
              <a:rPr lang="en-US" sz="2000" dirty="0"/>
              <a:t>: parental occupation and education. </a:t>
            </a:r>
            <a:endParaRPr lang="en-US" sz="2000" dirty="0" smtClean="0"/>
          </a:p>
          <a:p>
            <a:pPr indent="0"/>
            <a:endParaRPr lang="en-US" sz="2000" dirty="0" smtClean="0"/>
          </a:p>
          <a:p>
            <a:pPr indent="0"/>
            <a:endParaRPr lang="en-US" sz="2000" dirty="0" smtClean="0"/>
          </a:p>
          <a:p>
            <a:pPr indent="0"/>
            <a:r>
              <a:rPr lang="en-US" sz="2000" b="1" dirty="0" smtClean="0"/>
              <a:t>3. Surveyed teachers</a:t>
            </a:r>
            <a:r>
              <a:rPr lang="en-US" sz="2000" dirty="0" smtClean="0"/>
              <a:t> about implementation details.</a:t>
            </a:r>
            <a:endParaRPr lang="es-ES" sz="2000" dirty="0"/>
          </a:p>
        </p:txBody>
      </p:sp>
      <p:sp>
        <p:nvSpPr>
          <p:cNvPr id="3" name="Marcador de número de diapositiva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499B768-B2E9-4B6D-925A-CD184DCA9B62}" type="slidenum">
              <a:rPr lang="es-ES_tradnl" smtClean="0"/>
              <a:pPr>
                <a:defRPr/>
              </a:pPr>
              <a:t>8</a:t>
            </a:fld>
            <a:endParaRPr lang="es-ES_tradnl" dirty="0"/>
          </a:p>
        </p:txBody>
      </p:sp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3. FINANCE FOR ALL: EVALUATION TOOLS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566799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/>
          <p:cNvSpPr>
            <a:spLocks noGrp="1"/>
          </p:cNvSpPr>
          <p:nvPr>
            <p:ph idx="1"/>
          </p:nvPr>
        </p:nvSpPr>
        <p:spPr>
          <a:xfrm>
            <a:off x="227013" y="1222513"/>
            <a:ext cx="8569117" cy="4829037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endParaRPr lang="en-US" sz="2400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 smtClean="0"/>
              <a:t>We </a:t>
            </a:r>
            <a:r>
              <a:rPr lang="en-US" sz="2400" dirty="0"/>
              <a:t>measure its effectiveness through tests piloted and developed by education experts  </a:t>
            </a:r>
          </a:p>
          <a:p>
            <a:endParaRPr lang="en-US" sz="2400" dirty="0" smtClean="0"/>
          </a:p>
          <a:p>
            <a:pPr marL="722313" lvl="2" indent="0"/>
            <a:r>
              <a:rPr lang="en-US" sz="2400" dirty="0" smtClean="0"/>
              <a:t>Mostly </a:t>
            </a:r>
            <a:r>
              <a:rPr lang="en-US" sz="2400" dirty="0"/>
              <a:t>fictional situations: how much to save toward a target?    </a:t>
            </a:r>
            <a:endParaRPr lang="en-US" sz="2400" dirty="0" smtClean="0"/>
          </a:p>
          <a:p>
            <a:endParaRPr lang="en-US" sz="2400" dirty="0"/>
          </a:p>
          <a:p>
            <a:pPr indent="0" algn="ctr"/>
            <a:r>
              <a:rPr lang="en-US" sz="2400" dirty="0" smtClean="0"/>
              <a:t>Challenges  </a:t>
            </a:r>
          </a:p>
          <a:p>
            <a:pPr indent="0"/>
            <a:endParaRPr lang="en-US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(</a:t>
            </a:r>
            <a:r>
              <a:rPr lang="en-US" sz="2400" dirty="0"/>
              <a:t>Heterogeneous) implementation and effects of participating in FL </a:t>
            </a:r>
            <a:r>
              <a:rPr lang="en-US" sz="2400" dirty="0" smtClean="0"/>
              <a:t>courses</a:t>
            </a:r>
          </a:p>
          <a:p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Unobservable </a:t>
            </a:r>
            <a:r>
              <a:rPr lang="en-US" sz="2400" dirty="0"/>
              <a:t>variables that prompt schools to participate.	  </a:t>
            </a:r>
            <a:endParaRPr lang="en-US" sz="2400" dirty="0" smtClean="0"/>
          </a:p>
          <a:p>
            <a:pPr indent="0"/>
            <a:endParaRPr lang="en-US" sz="2400" dirty="0"/>
          </a:p>
          <a:p>
            <a:pPr lvl="1" indent="0">
              <a:buNone/>
            </a:pPr>
            <a:r>
              <a:rPr lang="en-US" sz="2400" dirty="0" smtClean="0"/>
              <a:t>Random </a:t>
            </a:r>
            <a:r>
              <a:rPr lang="en-US" sz="2400" dirty="0"/>
              <a:t>assignment may not solve the problem entirely.</a:t>
            </a:r>
            <a:endParaRPr lang="es-ES" sz="2400" dirty="0"/>
          </a:p>
        </p:txBody>
      </p:sp>
      <p:sp>
        <p:nvSpPr>
          <p:cNvPr id="3" name="Marcador de número de diapositiva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499B768-B2E9-4B6D-925A-CD184DCA9B62}" type="slidenum">
              <a:rPr lang="es-ES_tradnl" smtClean="0"/>
              <a:pPr>
                <a:defRPr/>
              </a:pPr>
              <a:t>9</a:t>
            </a:fld>
            <a:endParaRPr lang="es-ES_tradnl" dirty="0"/>
          </a:p>
        </p:txBody>
      </p:sp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3. FINANCE FOR ALL: EVALUATION TOOLS</a:t>
            </a:r>
          </a:p>
        </p:txBody>
      </p:sp>
    </p:spTree>
    <p:extLst>
      <p:ext uri="{BB962C8B-B14F-4D97-AF65-F5344CB8AC3E}">
        <p14:creationId xmlns:p14="http://schemas.microsoft.com/office/powerpoint/2010/main" val="1205638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IV_presentacion_fondo_claro_1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IV_presentacion_fondo_claro_1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Diseño personalizado">
  <a:themeElements>
    <a:clrScheme name="Diseño personaliz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ersonalizad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s-ES_tradnl" sz="20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BdE Neue Helvetica 55 Roman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s-ES_tradnl" sz="20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BdE Neue Helvetica 55 Roman" pitchFamily="34" charset="0"/>
          </a:defRPr>
        </a:defPPr>
      </a:lstStyle>
    </a:lnDef>
  </a:objectDefaults>
  <a:extraClrSchemeLst>
    <a:extraClrScheme>
      <a:clrScheme name="Diseño personaliz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ersonaliz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ersonaliz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ersonaliz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ersonaliz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ersonaliz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ersonaliz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ersonaliz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ersonaliz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ersonaliz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ersonaliz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ersonaliz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ersonalizado 13">
        <a:dk1>
          <a:srgbClr val="000000"/>
        </a:dk1>
        <a:lt1>
          <a:srgbClr val="FFFFFF"/>
        </a:lt1>
        <a:dk2>
          <a:srgbClr val="000000"/>
        </a:dk2>
        <a:lt2>
          <a:srgbClr val="D6AB98"/>
        </a:lt2>
        <a:accent1>
          <a:srgbClr val="B35C48"/>
        </a:accent1>
        <a:accent2>
          <a:srgbClr val="858585"/>
        </a:accent2>
        <a:accent3>
          <a:srgbClr val="FFFFFF"/>
        </a:accent3>
        <a:accent4>
          <a:srgbClr val="000000"/>
        </a:accent4>
        <a:accent5>
          <a:srgbClr val="D6B5B1"/>
        </a:accent5>
        <a:accent6>
          <a:srgbClr val="787878"/>
        </a:accent6>
        <a:hlink>
          <a:srgbClr val="DE9738"/>
        </a:hlink>
        <a:folHlink>
          <a:srgbClr val="643C2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1_Modelos Diapositivas de contenido">
  <a:themeElements>
    <a:clrScheme name="Nueva_Imagen">
      <a:dk1>
        <a:srgbClr val="000000"/>
      </a:dk1>
      <a:lt1>
        <a:srgbClr val="FFFFFF"/>
      </a:lt1>
      <a:dk2>
        <a:srgbClr val="A32938"/>
      </a:dk2>
      <a:lt2>
        <a:srgbClr val="004081"/>
      </a:lt2>
      <a:accent1>
        <a:srgbClr val="246C24"/>
      </a:accent1>
      <a:accent2>
        <a:srgbClr val="F08F00"/>
      </a:accent2>
      <a:accent3>
        <a:srgbClr val="00B8AF"/>
      </a:accent3>
      <a:accent4>
        <a:srgbClr val="EE0213"/>
      </a:accent4>
      <a:accent5>
        <a:srgbClr val="694B37"/>
      </a:accent5>
      <a:accent6>
        <a:srgbClr val="F53FAB"/>
      </a:accent6>
      <a:hlink>
        <a:srgbClr val="FFFFFF"/>
      </a:hlink>
      <a:folHlink>
        <a:srgbClr val="000000"/>
      </a:folHlink>
    </a:clrScheme>
    <a:fontScheme name="IV_presentacion_fondo_claro">
      <a:majorFont>
        <a:latin typeface="BdE Neue Helvetica 55 Roman"/>
        <a:ea typeface=""/>
        <a:cs typeface=""/>
      </a:majorFont>
      <a:minorFont>
        <a:latin typeface="BdE Neue Helvetica 55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s-ES_tradnl" sz="20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BdE Neue Helvetica 55 Roman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s-ES_tradnl" sz="20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BdE Neue Helvetica 55 Roman" pitchFamily="34" charset="0"/>
          </a:defRPr>
        </a:defPPr>
      </a:lstStyle>
    </a:lnDef>
  </a:objectDefaults>
  <a:extraClrSchemeLst>
    <a:extraClrScheme>
      <a:clrScheme name="IV_presentacion_fondo_clar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V_presentacion_fondo_clar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V_presentacion_fondo_clar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V_presentacion_fondo_clar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V_presentacion_fondo_clar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V_presentacion_fondo_clar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V_presentacion_fondo_clar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V_presentacion_fondo_clar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V_presentacion_fondo_clar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V_presentacion_fondo_clar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V_presentacion_fondo_clar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V_presentacion_fondo_clar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V_presentacion_fondo_claro 13">
        <a:dk1>
          <a:srgbClr val="000000"/>
        </a:dk1>
        <a:lt1>
          <a:srgbClr val="FFFFFF"/>
        </a:lt1>
        <a:dk2>
          <a:srgbClr val="000000"/>
        </a:dk2>
        <a:lt2>
          <a:srgbClr val="D6AB98"/>
        </a:lt2>
        <a:accent1>
          <a:srgbClr val="B35C48"/>
        </a:accent1>
        <a:accent2>
          <a:srgbClr val="858585"/>
        </a:accent2>
        <a:accent3>
          <a:srgbClr val="FFFFFF"/>
        </a:accent3>
        <a:accent4>
          <a:srgbClr val="000000"/>
        </a:accent4>
        <a:accent5>
          <a:srgbClr val="D6B5B1"/>
        </a:accent5>
        <a:accent6>
          <a:srgbClr val="787878"/>
        </a:accent6>
        <a:hlink>
          <a:srgbClr val="DE9738"/>
        </a:hlink>
        <a:folHlink>
          <a:srgbClr val="643C2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2_Modelos Diapositivas de contenido">
  <a:themeElements>
    <a:clrScheme name="Nueva_Imagen">
      <a:dk1>
        <a:srgbClr val="000000"/>
      </a:dk1>
      <a:lt1>
        <a:srgbClr val="FFFFFF"/>
      </a:lt1>
      <a:dk2>
        <a:srgbClr val="A32938"/>
      </a:dk2>
      <a:lt2>
        <a:srgbClr val="004081"/>
      </a:lt2>
      <a:accent1>
        <a:srgbClr val="246C24"/>
      </a:accent1>
      <a:accent2>
        <a:srgbClr val="F08F00"/>
      </a:accent2>
      <a:accent3>
        <a:srgbClr val="00B8AF"/>
      </a:accent3>
      <a:accent4>
        <a:srgbClr val="EE0213"/>
      </a:accent4>
      <a:accent5>
        <a:srgbClr val="694B37"/>
      </a:accent5>
      <a:accent6>
        <a:srgbClr val="F53FAB"/>
      </a:accent6>
      <a:hlink>
        <a:srgbClr val="FFFFFF"/>
      </a:hlink>
      <a:folHlink>
        <a:srgbClr val="000000"/>
      </a:folHlink>
    </a:clrScheme>
    <a:fontScheme name="IV_presentacion_fondo_claro">
      <a:majorFont>
        <a:latin typeface="BdE Neue Helvetica 55 Roman"/>
        <a:ea typeface=""/>
        <a:cs typeface=""/>
      </a:majorFont>
      <a:minorFont>
        <a:latin typeface="BdE Neue Helvetica 55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s-ES_tradnl" sz="20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BdE Neue Helvetica 55 Roman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s-ES_tradnl" sz="20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BdE Neue Helvetica 55 Roman" pitchFamily="34" charset="0"/>
          </a:defRPr>
        </a:defPPr>
      </a:lstStyle>
    </a:lnDef>
  </a:objectDefaults>
  <a:extraClrSchemeLst>
    <a:extraClrScheme>
      <a:clrScheme name="IV_presentacion_fondo_clar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V_presentacion_fondo_clar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V_presentacion_fondo_clar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V_presentacion_fondo_clar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V_presentacion_fondo_clar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V_presentacion_fondo_clar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V_presentacion_fondo_clar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V_presentacion_fondo_clar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V_presentacion_fondo_clar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V_presentacion_fondo_clar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V_presentacion_fondo_clar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V_presentacion_fondo_clar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V_presentacion_fondo_claro 13">
        <a:dk1>
          <a:srgbClr val="000000"/>
        </a:dk1>
        <a:lt1>
          <a:srgbClr val="FFFFFF"/>
        </a:lt1>
        <a:dk2>
          <a:srgbClr val="000000"/>
        </a:dk2>
        <a:lt2>
          <a:srgbClr val="D6AB98"/>
        </a:lt2>
        <a:accent1>
          <a:srgbClr val="B35C48"/>
        </a:accent1>
        <a:accent2>
          <a:srgbClr val="858585"/>
        </a:accent2>
        <a:accent3>
          <a:srgbClr val="FFFFFF"/>
        </a:accent3>
        <a:accent4>
          <a:srgbClr val="000000"/>
        </a:accent4>
        <a:accent5>
          <a:srgbClr val="D6B5B1"/>
        </a:accent5>
        <a:accent6>
          <a:srgbClr val="787878"/>
        </a:accent6>
        <a:hlink>
          <a:srgbClr val="DE9738"/>
        </a:hlink>
        <a:folHlink>
          <a:srgbClr val="643C2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IV_presentacion_fondo_claro_1</Template>
  <TotalTime>0</TotalTime>
  <Words>2032</Words>
  <Application>Microsoft Office PowerPoint</Application>
  <PresentationFormat>Presentación en pantalla (4:3)</PresentationFormat>
  <Paragraphs>636</Paragraphs>
  <Slides>27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5</vt:i4>
      </vt:variant>
      <vt:variant>
        <vt:lpstr>Títulos de diapositiva</vt:lpstr>
      </vt:variant>
      <vt:variant>
        <vt:i4>27</vt:i4>
      </vt:variant>
    </vt:vector>
  </HeadingPairs>
  <TitlesOfParts>
    <vt:vector size="38" baseType="lpstr">
      <vt:lpstr>BdE Neue Helvetica 45 Light</vt:lpstr>
      <vt:lpstr>BdE Neue Helvetica 55 Roman</vt:lpstr>
      <vt:lpstr>Arial</vt:lpstr>
      <vt:lpstr>Calibri</vt:lpstr>
      <vt:lpstr>Courier New</vt:lpstr>
      <vt:lpstr>Wingdings</vt:lpstr>
      <vt:lpstr>1_IV_presentacion_fondo_claro_1</vt:lpstr>
      <vt:lpstr>2_IV_presentacion_fondo_claro_1</vt:lpstr>
      <vt:lpstr>Diseño personalizado</vt:lpstr>
      <vt:lpstr>1_Modelos Diapositivas de contenido</vt:lpstr>
      <vt:lpstr>2_Modelos Diapositivas de contenido</vt:lpstr>
      <vt:lpstr>Presentación de PowerPoint</vt:lpstr>
      <vt:lpstr>1. introducTiOn</vt:lpstr>
      <vt:lpstr>1. WHAT DO WE DO?</vt:lpstr>
      <vt:lpstr>1. FINANCIAL KNOWLEDGE IN SECONDARY SCHOOLING </vt:lpstr>
      <vt:lpstr>2. FINANCE FOR ALL</vt:lpstr>
      <vt:lpstr>2. FINANCE FOR ALL: CONTENTS</vt:lpstr>
      <vt:lpstr>2. What does Financial Education do?     </vt:lpstr>
      <vt:lpstr>3. FINANCE FOR ALL: EVALUATION TOOLS</vt:lpstr>
      <vt:lpstr>3. FINANCE FOR ALL: EVALUATION TOOLS</vt:lpstr>
      <vt:lpstr>3. ESTIMATING THE IMPACT</vt:lpstr>
      <vt:lpstr>3. SOME NOTES ON IMPLEMENTATION</vt:lpstr>
      <vt:lpstr>3. DIFFERENCES IN CHARACTERISTICS</vt:lpstr>
      <vt:lpstr>3. RESULTS ON PERFORMANCE</vt:lpstr>
      <vt:lpstr>3. RESULTS IN THE PRE-TEST</vt:lpstr>
      <vt:lpstr>3. RESULTS IN THE POST-TEST</vt:lpstr>
      <vt:lpstr>3. RESULTS</vt:lpstr>
      <vt:lpstr>3. RESULTS</vt:lpstr>
      <vt:lpstr>4. THE ROLE OF Selection bias</vt:lpstr>
      <vt:lpstr>4. ASSESSING COVARIATES THAT ACCOUNT FOR SELECTION BIAS</vt:lpstr>
      <vt:lpstr>4. ARE PARTICIPANT SCHOOLS DIFFERENT?</vt:lpstr>
      <vt:lpstr>4. ARE PARTICIPANT STUDENTS DIFFERENT?</vt:lpstr>
      <vt:lpstr>4. SOURCES OF BIASES</vt:lpstr>
      <vt:lpstr>4. DIFFERENCES BY GENDER</vt:lpstr>
      <vt:lpstr>4. SELECTION BIAS -BOYS</vt:lpstr>
      <vt:lpstr>4. SELECTION BIAS -GIRLS</vt:lpstr>
      <vt:lpstr>5. CONCLUSIONS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2012-10-04T11:53:06Z</dcterms:created>
  <dcterms:modified xsi:type="dcterms:W3CDTF">2015-12-31T14:50:26Z</dcterms:modified>
</cp:coreProperties>
</file>