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7" r:id="rId3"/>
    <p:sldId id="358" r:id="rId4"/>
    <p:sldId id="359" r:id="rId5"/>
    <p:sldId id="360" r:id="rId6"/>
    <p:sldId id="361" r:id="rId7"/>
    <p:sldId id="362" r:id="rId8"/>
    <p:sldId id="377" r:id="rId9"/>
    <p:sldId id="376" r:id="rId10"/>
    <p:sldId id="363" r:id="rId11"/>
    <p:sldId id="378" r:id="rId12"/>
    <p:sldId id="364" r:id="rId13"/>
    <p:sldId id="382" r:id="rId14"/>
    <p:sldId id="366" r:id="rId15"/>
    <p:sldId id="380" r:id="rId16"/>
    <p:sldId id="381" r:id="rId17"/>
    <p:sldId id="383" r:id="rId18"/>
    <p:sldId id="369" r:id="rId19"/>
  </p:sldIdLst>
  <p:sldSz cx="9144000" cy="6858000" type="screen4x3"/>
  <p:notesSz cx="7099300" cy="10234613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CCFF"/>
    <a:srgbClr val="000000"/>
    <a:srgbClr val="FFFF66"/>
    <a:srgbClr val="5C5C5C"/>
    <a:srgbClr val="585858"/>
    <a:srgbClr val="565656"/>
    <a:srgbClr val="CCCCFF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11" autoAdjust="0"/>
    <p:restoredTop sz="96917" autoAdjust="0"/>
  </p:normalViewPr>
  <p:slideViewPr>
    <p:cSldViewPr>
      <p:cViewPr>
        <p:scale>
          <a:sx n="50" d="100"/>
          <a:sy n="50" d="100"/>
        </p:scale>
        <p:origin x="-754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7" tIns="49523" rIns="99047" bIns="49523" numCol="1" anchor="t" anchorCtr="0" compatLnSpc="1">
            <a:prstTxWarp prst="textNoShape">
              <a:avLst/>
            </a:prstTxWarp>
          </a:bodyPr>
          <a:lstStyle>
            <a:lvl1pPr algn="l" defTabSz="989917">
              <a:defRPr sz="13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7" tIns="49523" rIns="99047" bIns="49523" numCol="1" anchor="t" anchorCtr="0" compatLnSpc="1">
            <a:prstTxWarp prst="textNoShape">
              <a:avLst/>
            </a:prstTxWarp>
          </a:bodyPr>
          <a:lstStyle>
            <a:lvl1pPr algn="r" defTabSz="989917">
              <a:defRPr sz="13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06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7" tIns="49523" rIns="99047" bIns="49523" numCol="1" anchor="b" anchorCtr="0" compatLnSpc="1">
            <a:prstTxWarp prst="textNoShape">
              <a:avLst/>
            </a:prstTxWarp>
          </a:bodyPr>
          <a:lstStyle>
            <a:lvl1pPr algn="l" defTabSz="989917">
              <a:defRPr sz="13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06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7" tIns="49523" rIns="99047" bIns="49523" numCol="1" anchor="b" anchorCtr="0" compatLnSpc="1">
            <a:prstTxWarp prst="textNoShape">
              <a:avLst/>
            </a:prstTxWarp>
          </a:bodyPr>
          <a:lstStyle>
            <a:lvl1pPr algn="r" defTabSz="989917">
              <a:defRPr sz="1300">
                <a:cs typeface="+mn-cs"/>
              </a:defRPr>
            </a:lvl1pPr>
          </a:lstStyle>
          <a:p>
            <a:pPr>
              <a:defRPr/>
            </a:pPr>
            <a:fld id="{9AC3F364-6E43-4D70-9BCE-1FBF1693FAE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54164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7" tIns="49523" rIns="99047" bIns="49523" numCol="1" anchor="t" anchorCtr="0" compatLnSpc="1">
            <a:prstTxWarp prst="textNoShape">
              <a:avLst/>
            </a:prstTxWarp>
          </a:bodyPr>
          <a:lstStyle>
            <a:lvl1pPr algn="l" defTabSz="989917">
              <a:defRPr sz="13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7" tIns="49523" rIns="99047" bIns="49523" numCol="1" anchor="t" anchorCtr="0" compatLnSpc="1">
            <a:prstTxWarp prst="textNoShape">
              <a:avLst/>
            </a:prstTxWarp>
          </a:bodyPr>
          <a:lstStyle>
            <a:lvl1pPr algn="r" defTabSz="989917">
              <a:defRPr sz="13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8350"/>
            <a:ext cx="5114925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860925"/>
            <a:ext cx="5207000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7" tIns="49523" rIns="99047" bIns="495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Cliquez pour modifier les styles du texte du masque</a:t>
            </a:r>
          </a:p>
          <a:p>
            <a:pPr lvl="1"/>
            <a:r>
              <a:rPr lang="en-GB" noProof="0" smtClean="0"/>
              <a:t>Deuxième niveau</a:t>
            </a:r>
          </a:p>
          <a:p>
            <a:pPr lvl="2"/>
            <a:r>
              <a:rPr lang="en-GB" noProof="0" smtClean="0"/>
              <a:t>Troisième niveau</a:t>
            </a:r>
          </a:p>
          <a:p>
            <a:pPr lvl="3"/>
            <a:r>
              <a:rPr lang="en-GB" noProof="0" smtClean="0"/>
              <a:t>Quatrième niveau</a:t>
            </a:r>
          </a:p>
          <a:p>
            <a:pPr lvl="4"/>
            <a:r>
              <a:rPr lang="en-GB" noProof="0" smtClean="0"/>
              <a:t>Cinquième niveau</a:t>
            </a:r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7" tIns="49523" rIns="99047" bIns="49523" numCol="1" anchor="b" anchorCtr="0" compatLnSpc="1">
            <a:prstTxWarp prst="textNoShape">
              <a:avLst/>
            </a:prstTxWarp>
          </a:bodyPr>
          <a:lstStyle>
            <a:lvl1pPr algn="l" defTabSz="989917">
              <a:defRPr sz="13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7" tIns="49523" rIns="99047" bIns="49523" numCol="1" anchor="b" anchorCtr="0" compatLnSpc="1">
            <a:prstTxWarp prst="textNoShape">
              <a:avLst/>
            </a:prstTxWarp>
          </a:bodyPr>
          <a:lstStyle>
            <a:lvl1pPr algn="r" defTabSz="989917">
              <a:defRPr sz="1300">
                <a:cs typeface="+mn-cs"/>
              </a:defRPr>
            </a:lvl1pPr>
          </a:lstStyle>
          <a:p>
            <a:pPr>
              <a:defRPr/>
            </a:pPr>
            <a:fld id="{ACC8A823-EAE7-4DEE-B4A1-B8E4F5778B7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87941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/>
            <a:fld id="{A04900A0-CF40-4B77-9A43-F97838986062}" type="slidenum">
              <a:rPr lang="en-GB" sz="1300" smtClean="0"/>
              <a:pPr eaLnBrk="1" hangingPunct="1"/>
              <a:t>1</a:t>
            </a:fld>
            <a:endParaRPr lang="en-GB" sz="1300" smtClean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AT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/>
            <a:fld id="{0C2564EF-DB7E-4A7B-B478-6E280872270F}" type="slidenum">
              <a:rPr lang="en-GB" sz="1300" smtClean="0">
                <a:solidFill>
                  <a:prstClr val="black"/>
                </a:solidFill>
              </a:rPr>
              <a:pPr eaLnBrk="1" hangingPunct="1"/>
              <a:t>10</a:t>
            </a:fld>
            <a:endParaRPr lang="en-GB" sz="1300" smtClean="0">
              <a:solidFill>
                <a:prstClr val="black"/>
              </a:solidFill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AT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/>
            <a:fld id="{0C2564EF-DB7E-4A7B-B478-6E280872270F}" type="slidenum">
              <a:rPr lang="en-GB" sz="1300" smtClean="0">
                <a:solidFill>
                  <a:prstClr val="black"/>
                </a:solidFill>
              </a:rPr>
              <a:pPr eaLnBrk="1" hangingPunct="1"/>
              <a:t>11</a:t>
            </a:fld>
            <a:endParaRPr lang="en-GB" sz="1300" smtClean="0">
              <a:solidFill>
                <a:prstClr val="black"/>
              </a:solidFill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AT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/>
            <a:fld id="{0C2564EF-DB7E-4A7B-B478-6E280872270F}" type="slidenum">
              <a:rPr lang="en-GB" sz="1300" smtClean="0">
                <a:solidFill>
                  <a:prstClr val="black"/>
                </a:solidFill>
              </a:rPr>
              <a:pPr eaLnBrk="1" hangingPunct="1"/>
              <a:t>12</a:t>
            </a:fld>
            <a:endParaRPr lang="en-GB" sz="1300" smtClean="0">
              <a:solidFill>
                <a:prstClr val="black"/>
              </a:solidFill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AT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/>
            <a:fld id="{0C2564EF-DB7E-4A7B-B478-6E280872270F}" type="slidenum">
              <a:rPr lang="en-GB" sz="1300" smtClean="0">
                <a:solidFill>
                  <a:prstClr val="black"/>
                </a:solidFill>
              </a:rPr>
              <a:pPr eaLnBrk="1" hangingPunct="1"/>
              <a:t>13</a:t>
            </a:fld>
            <a:endParaRPr lang="en-GB" sz="1300" smtClean="0">
              <a:solidFill>
                <a:prstClr val="black"/>
              </a:solidFill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AT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/>
            <a:fld id="{0C2564EF-DB7E-4A7B-B478-6E280872270F}" type="slidenum">
              <a:rPr lang="en-GB" sz="1300" smtClean="0">
                <a:solidFill>
                  <a:prstClr val="black"/>
                </a:solidFill>
              </a:rPr>
              <a:pPr eaLnBrk="1" hangingPunct="1"/>
              <a:t>14</a:t>
            </a:fld>
            <a:endParaRPr lang="en-GB" sz="1300" smtClean="0">
              <a:solidFill>
                <a:prstClr val="black"/>
              </a:solidFill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AT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/>
            <a:fld id="{0C2564EF-DB7E-4A7B-B478-6E280872270F}" type="slidenum">
              <a:rPr lang="en-GB" sz="1300" smtClean="0">
                <a:solidFill>
                  <a:prstClr val="black"/>
                </a:solidFill>
              </a:rPr>
              <a:pPr eaLnBrk="1" hangingPunct="1"/>
              <a:t>15</a:t>
            </a:fld>
            <a:endParaRPr lang="en-GB" sz="1300" smtClean="0">
              <a:solidFill>
                <a:prstClr val="black"/>
              </a:solidFill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AT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/>
            <a:fld id="{0C2564EF-DB7E-4A7B-B478-6E280872270F}" type="slidenum">
              <a:rPr lang="en-GB" sz="1300" smtClean="0">
                <a:solidFill>
                  <a:prstClr val="black"/>
                </a:solidFill>
              </a:rPr>
              <a:pPr eaLnBrk="1" hangingPunct="1"/>
              <a:t>16</a:t>
            </a:fld>
            <a:endParaRPr lang="en-GB" sz="1300" smtClean="0">
              <a:solidFill>
                <a:prstClr val="black"/>
              </a:solidFill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AT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/>
            <a:fld id="{0C2564EF-DB7E-4A7B-B478-6E280872270F}" type="slidenum">
              <a:rPr lang="en-GB" sz="1300" smtClean="0">
                <a:solidFill>
                  <a:prstClr val="black"/>
                </a:solidFill>
              </a:rPr>
              <a:pPr eaLnBrk="1" hangingPunct="1"/>
              <a:t>17</a:t>
            </a:fld>
            <a:endParaRPr lang="en-GB" sz="1300" smtClean="0">
              <a:solidFill>
                <a:prstClr val="black"/>
              </a:solidFill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AT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/>
            <a:fld id="{0C2564EF-DB7E-4A7B-B478-6E280872270F}" type="slidenum">
              <a:rPr lang="en-GB" sz="1300" smtClean="0">
                <a:solidFill>
                  <a:prstClr val="black"/>
                </a:solidFill>
              </a:rPr>
              <a:pPr eaLnBrk="1" hangingPunct="1"/>
              <a:t>18</a:t>
            </a:fld>
            <a:endParaRPr lang="en-GB" sz="1300" smtClean="0">
              <a:solidFill>
                <a:prstClr val="black"/>
              </a:solidFill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A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/>
            <a:fld id="{0C2564EF-DB7E-4A7B-B478-6E280872270F}" type="slidenum">
              <a:rPr lang="en-GB" sz="1300" smtClean="0"/>
              <a:pPr eaLnBrk="1" hangingPunct="1"/>
              <a:t>2</a:t>
            </a:fld>
            <a:endParaRPr lang="en-GB" sz="1300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A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/>
            <a:fld id="{0C2564EF-DB7E-4A7B-B478-6E280872270F}" type="slidenum">
              <a:rPr lang="en-GB" sz="1300" smtClean="0"/>
              <a:pPr eaLnBrk="1" hangingPunct="1"/>
              <a:t>3</a:t>
            </a:fld>
            <a:endParaRPr lang="en-GB" sz="1300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A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/>
            <a:fld id="{0C2564EF-DB7E-4A7B-B478-6E280872270F}" type="slidenum">
              <a:rPr lang="en-GB" sz="1300" smtClean="0"/>
              <a:pPr eaLnBrk="1" hangingPunct="1"/>
              <a:t>4</a:t>
            </a:fld>
            <a:endParaRPr lang="en-GB" sz="1300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A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/>
            <a:fld id="{0C2564EF-DB7E-4A7B-B478-6E280872270F}" type="slidenum">
              <a:rPr lang="en-GB" sz="1300" smtClean="0"/>
              <a:pPr eaLnBrk="1" hangingPunct="1"/>
              <a:t>5</a:t>
            </a:fld>
            <a:endParaRPr lang="en-GB" sz="1300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A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/>
            <a:fld id="{0C2564EF-DB7E-4A7B-B478-6E280872270F}" type="slidenum">
              <a:rPr lang="en-GB" sz="1300" smtClean="0"/>
              <a:pPr eaLnBrk="1" hangingPunct="1"/>
              <a:t>6</a:t>
            </a:fld>
            <a:endParaRPr lang="en-GB" sz="1300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AT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/>
            <a:fld id="{0C2564EF-DB7E-4A7B-B478-6E280872270F}" type="slidenum">
              <a:rPr lang="en-GB" sz="1300" smtClean="0"/>
              <a:pPr eaLnBrk="1" hangingPunct="1"/>
              <a:t>7</a:t>
            </a:fld>
            <a:endParaRPr lang="en-GB" sz="1300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AT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/>
            <a:fld id="{0C2564EF-DB7E-4A7B-B478-6E280872270F}" type="slidenum">
              <a:rPr lang="en-GB" sz="1300" smtClean="0"/>
              <a:pPr eaLnBrk="1" hangingPunct="1"/>
              <a:t>8</a:t>
            </a:fld>
            <a:endParaRPr lang="en-GB" sz="1300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AT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 defTabSz="98901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defTabSz="9890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eaLnBrk="1" hangingPunct="1"/>
            <a:fld id="{0C2564EF-DB7E-4A7B-B478-6E280872270F}" type="slidenum">
              <a:rPr lang="en-GB" sz="1300" smtClean="0"/>
              <a:pPr eaLnBrk="1" hangingPunct="1"/>
              <a:t>9</a:t>
            </a:fld>
            <a:endParaRPr lang="en-GB" sz="1300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A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6"/>
          <p:cNvSpPr>
            <a:spLocks noChangeShapeType="1"/>
          </p:cNvSpPr>
          <p:nvPr/>
        </p:nvSpPr>
        <p:spPr bwMode="auto">
          <a:xfrm>
            <a:off x="1812925" y="2819400"/>
            <a:ext cx="0" cy="420688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fr-FR">
              <a:cs typeface="+mn-cs"/>
            </a:endParaRP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1262063" y="1331913"/>
            <a:ext cx="1587" cy="1587"/>
          </a:xfrm>
          <a:prstGeom prst="rect">
            <a:avLst/>
          </a:prstGeom>
          <a:solidFill>
            <a:srgbClr val="FF4C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>
              <a:cs typeface="+mn-cs"/>
            </a:endParaRPr>
          </a:p>
        </p:txBody>
      </p:sp>
      <p:sp>
        <p:nvSpPr>
          <p:cNvPr id="6" name="Freeform 236"/>
          <p:cNvSpPr>
            <a:spLocks/>
          </p:cNvSpPr>
          <p:nvPr/>
        </p:nvSpPr>
        <p:spPr bwMode="auto">
          <a:xfrm>
            <a:off x="-46038" y="5038725"/>
            <a:ext cx="10177463" cy="1243013"/>
          </a:xfrm>
          <a:custGeom>
            <a:avLst/>
            <a:gdLst/>
            <a:ahLst/>
            <a:cxnLst>
              <a:cxn ang="0">
                <a:pos x="0" y="679"/>
              </a:cxn>
              <a:cxn ang="0">
                <a:pos x="2264" y="518"/>
              </a:cxn>
              <a:cxn ang="0">
                <a:pos x="5605" y="697"/>
              </a:cxn>
              <a:cxn ang="0">
                <a:pos x="6411" y="0"/>
              </a:cxn>
            </a:cxnLst>
            <a:rect l="0" t="0" r="r" b="b"/>
            <a:pathLst>
              <a:path w="6411" h="783">
                <a:moveTo>
                  <a:pt x="0" y="679"/>
                </a:moveTo>
                <a:cubicBezTo>
                  <a:pt x="665" y="597"/>
                  <a:pt x="1330" y="515"/>
                  <a:pt x="2264" y="518"/>
                </a:cubicBezTo>
                <a:cubicBezTo>
                  <a:pt x="3198" y="521"/>
                  <a:pt x="4914" y="783"/>
                  <a:pt x="5605" y="697"/>
                </a:cubicBezTo>
                <a:cubicBezTo>
                  <a:pt x="6296" y="611"/>
                  <a:pt x="6277" y="116"/>
                  <a:pt x="6411" y="0"/>
                </a:cubicBezTo>
              </a:path>
            </a:pathLst>
          </a:custGeom>
          <a:noFill/>
          <a:ln w="12700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fr-FR">
              <a:cs typeface="+mn-cs"/>
            </a:endParaRPr>
          </a:p>
        </p:txBody>
      </p:sp>
      <p:sp>
        <p:nvSpPr>
          <p:cNvPr id="7" name="Freeform 237"/>
          <p:cNvSpPr>
            <a:spLocks/>
          </p:cNvSpPr>
          <p:nvPr/>
        </p:nvSpPr>
        <p:spPr bwMode="auto">
          <a:xfrm rot="10800000">
            <a:off x="-865188" y="5745163"/>
            <a:ext cx="10177463" cy="1243012"/>
          </a:xfrm>
          <a:custGeom>
            <a:avLst/>
            <a:gdLst/>
            <a:ahLst/>
            <a:cxnLst>
              <a:cxn ang="0">
                <a:pos x="0" y="679"/>
              </a:cxn>
              <a:cxn ang="0">
                <a:pos x="2264" y="518"/>
              </a:cxn>
              <a:cxn ang="0">
                <a:pos x="5605" y="697"/>
              </a:cxn>
              <a:cxn ang="0">
                <a:pos x="6411" y="0"/>
              </a:cxn>
            </a:cxnLst>
            <a:rect l="0" t="0" r="r" b="b"/>
            <a:pathLst>
              <a:path w="6411" h="783">
                <a:moveTo>
                  <a:pt x="0" y="679"/>
                </a:moveTo>
                <a:cubicBezTo>
                  <a:pt x="665" y="597"/>
                  <a:pt x="1330" y="515"/>
                  <a:pt x="2264" y="518"/>
                </a:cubicBezTo>
                <a:cubicBezTo>
                  <a:pt x="3198" y="521"/>
                  <a:pt x="4914" y="783"/>
                  <a:pt x="5605" y="697"/>
                </a:cubicBezTo>
                <a:cubicBezTo>
                  <a:pt x="6296" y="611"/>
                  <a:pt x="6277" y="116"/>
                  <a:pt x="6411" y="0"/>
                </a:cubicBezTo>
              </a:path>
            </a:pathLst>
          </a:custGeom>
          <a:noFill/>
          <a:ln w="12700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fr-FR">
              <a:cs typeface="+mn-cs"/>
            </a:endParaRPr>
          </a:p>
        </p:txBody>
      </p:sp>
      <p:pic>
        <p:nvPicPr>
          <p:cNvPr id="8" name="Picture 239" descr="ULB_texte_2l_gauche [Converted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0850" y="6300788"/>
            <a:ext cx="2119313" cy="4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 17" descr="Untitled-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225" y="88900"/>
            <a:ext cx="1335088" cy="110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 18" descr="photoeMILE bERNHEIM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5" y="222250"/>
            <a:ext cx="596900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 18" descr="SBSEM_logo_new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" t="10426"/>
          <a:stretch>
            <a:fillRect/>
          </a:stretch>
        </p:blipFill>
        <p:spPr bwMode="auto">
          <a:xfrm>
            <a:off x="6435725" y="390525"/>
            <a:ext cx="2301875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1938338" y="2693988"/>
            <a:ext cx="6981825" cy="879475"/>
          </a:xfrm>
        </p:spPr>
        <p:txBody>
          <a:bodyPr/>
          <a:lstStyle>
            <a:lvl1pPr>
              <a:defRPr>
                <a:solidFill>
                  <a:srgbClr val="FF9900"/>
                </a:solidFill>
              </a:defRPr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938338" y="3733800"/>
            <a:ext cx="6400800" cy="1752600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5F5F5F"/>
                </a:solidFill>
              </a:defRPr>
            </a:lvl1pPr>
          </a:lstStyle>
          <a:p>
            <a:r>
              <a:rPr lang="fr-FR" smtClean="0"/>
              <a:t>Cliquez pour modifier le style des sous-titres du masque</a:t>
            </a:r>
            <a:endParaRPr lang="en-US"/>
          </a:p>
        </p:txBody>
      </p:sp>
      <p:sp>
        <p:nvSpPr>
          <p:cNvPr id="12" name="Rectangle 8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65088" y="6467475"/>
            <a:ext cx="2133600" cy="309563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>
              <a:defRPr sz="1000" b="1">
                <a:solidFill>
                  <a:srgbClr val="FACC8E"/>
                </a:solidFill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" name="Rectangle 9"/>
          <p:cNvSpPr>
            <a:spLocks noGrp="1" noChangeArrowheads="1"/>
          </p:cNvSpPr>
          <p:nvPr>
            <p:ph type="ftr" sz="quarter" idx="11"/>
          </p:nvPr>
        </p:nvSpPr>
        <p:spPr>
          <a:xfrm>
            <a:off x="2151063" y="6467475"/>
            <a:ext cx="2895600" cy="309563"/>
          </a:xfrm>
        </p:spPr>
        <p:txBody>
          <a:bodyPr lIns="92075" tIns="46038" rIns="92075" bIns="46038"/>
          <a:lstStyle>
            <a:lvl1pPr algn="ctr">
              <a:defRPr b="1">
                <a:solidFill>
                  <a:srgbClr val="FACC8E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4" name="Rectangle 1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5022850" y="6467475"/>
            <a:ext cx="2133600" cy="309563"/>
          </a:xfrm>
        </p:spPr>
        <p:txBody>
          <a:bodyPr lIns="92075" tIns="46038" rIns="92075" bIns="46038"/>
          <a:lstStyle>
            <a:lvl1pPr>
              <a:defRPr>
                <a:solidFill>
                  <a:srgbClr val="FACC8E"/>
                </a:solidFill>
              </a:defRPr>
            </a:lvl1pPr>
          </a:lstStyle>
          <a:p>
            <a:pPr>
              <a:defRPr/>
            </a:pPr>
            <a:fld id="{63950B9A-4616-4232-B85E-E707A4B5F76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4732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3DE034-5C71-45C3-9B3A-7C5539272D6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6254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89725" y="227013"/>
            <a:ext cx="2144713" cy="56515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54000" y="227013"/>
            <a:ext cx="6283325" cy="56515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41859A-A64B-4068-BF9E-F76C5AA9FC9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1976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8E2F7C-10ED-48CB-8D78-D61DA657A89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843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1A80CB-0BDE-4425-A7B7-9E8C886A9D0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3760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74638" y="996950"/>
            <a:ext cx="4203700" cy="4881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30738" y="996950"/>
            <a:ext cx="4203700" cy="4881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1C834D-907F-44BE-8240-9EA460E7A64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3439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F20A7D-BB98-46B4-B0FF-4014CF30A60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161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8468D-D349-42A0-9DAD-53A3DE344EC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173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B9693A-271C-4B2E-A38A-EAB5301DD59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9396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88766C-7008-47FB-95D9-92B27D1E3DE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5348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Cliquez sur l'icône pour ajouter une image</a:t>
            </a:r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97FB6B-C4B3-4BE5-981B-F2B15317AF1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2358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41425" y="134938"/>
            <a:ext cx="7589838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Cliquez pour modifier le style du sous-titre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4638" y="996950"/>
            <a:ext cx="8559800" cy="488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Cliquez pour modifier les styles du texte du masque</a:t>
            </a:r>
          </a:p>
          <a:p>
            <a:pPr lvl="1"/>
            <a:r>
              <a:rPr lang="en-US" smtClean="0"/>
              <a:t>Deuxième niveau</a:t>
            </a:r>
          </a:p>
          <a:p>
            <a:pPr lvl="2"/>
            <a:r>
              <a:rPr lang="en-US" smtClean="0"/>
              <a:t>Troisième niveau</a:t>
            </a:r>
          </a:p>
          <a:p>
            <a:pPr lvl="3"/>
            <a:r>
              <a:rPr lang="en-US" smtClean="0"/>
              <a:t>Quatrième niveau</a:t>
            </a:r>
          </a:p>
          <a:p>
            <a:pPr lvl="4"/>
            <a:r>
              <a:rPr lang="en-US" smtClean="0"/>
              <a:t>Cinquième niveau</a:t>
            </a:r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>
            <a:off x="203200" y="247650"/>
            <a:ext cx="0" cy="420688"/>
          </a:xfrm>
          <a:prstGeom prst="line">
            <a:avLst/>
          </a:prstGeom>
          <a:noFill/>
          <a:ln w="12700">
            <a:solidFill>
              <a:srgbClr val="F5910B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fr-FR"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44500" y="6448425"/>
            <a:ext cx="2895600" cy="30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5F5F5F"/>
                </a:solidFill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-1720850" y="6448425"/>
            <a:ext cx="2133600" cy="30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000" b="1">
                <a:solidFill>
                  <a:srgbClr val="5F5F5F"/>
                </a:solidFill>
                <a:cs typeface="+mn-cs"/>
              </a:defRPr>
            </a:lvl1pPr>
          </a:lstStyle>
          <a:p>
            <a:pPr>
              <a:defRPr/>
            </a:pPr>
            <a:fld id="{0CC560D4-00B8-4C8B-87CF-FF25803C645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034" name="Freeform 10"/>
          <p:cNvSpPr>
            <a:spLocks/>
          </p:cNvSpPr>
          <p:nvPr/>
        </p:nvSpPr>
        <p:spPr bwMode="auto">
          <a:xfrm>
            <a:off x="-46038" y="5038725"/>
            <a:ext cx="10177463" cy="1243013"/>
          </a:xfrm>
          <a:custGeom>
            <a:avLst/>
            <a:gdLst/>
            <a:ahLst/>
            <a:cxnLst>
              <a:cxn ang="0">
                <a:pos x="0" y="679"/>
              </a:cxn>
              <a:cxn ang="0">
                <a:pos x="2264" y="518"/>
              </a:cxn>
              <a:cxn ang="0">
                <a:pos x="5605" y="697"/>
              </a:cxn>
              <a:cxn ang="0">
                <a:pos x="6411" y="0"/>
              </a:cxn>
            </a:cxnLst>
            <a:rect l="0" t="0" r="r" b="b"/>
            <a:pathLst>
              <a:path w="6411" h="783">
                <a:moveTo>
                  <a:pt x="0" y="679"/>
                </a:moveTo>
                <a:cubicBezTo>
                  <a:pt x="665" y="597"/>
                  <a:pt x="1330" y="515"/>
                  <a:pt x="2264" y="518"/>
                </a:cubicBezTo>
                <a:cubicBezTo>
                  <a:pt x="3198" y="521"/>
                  <a:pt x="4914" y="783"/>
                  <a:pt x="5605" y="697"/>
                </a:cubicBezTo>
                <a:cubicBezTo>
                  <a:pt x="6296" y="611"/>
                  <a:pt x="6277" y="116"/>
                  <a:pt x="6411" y="0"/>
                </a:cubicBezTo>
              </a:path>
            </a:pathLst>
          </a:custGeom>
          <a:noFill/>
          <a:ln w="12700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fr-FR">
              <a:cs typeface="+mn-cs"/>
            </a:endParaRPr>
          </a:p>
        </p:txBody>
      </p:sp>
      <p:sp>
        <p:nvSpPr>
          <p:cNvPr id="1035" name="Freeform 11"/>
          <p:cNvSpPr>
            <a:spLocks/>
          </p:cNvSpPr>
          <p:nvPr/>
        </p:nvSpPr>
        <p:spPr bwMode="auto">
          <a:xfrm rot="10800000">
            <a:off x="-865188" y="5745163"/>
            <a:ext cx="10177463" cy="1243012"/>
          </a:xfrm>
          <a:custGeom>
            <a:avLst/>
            <a:gdLst/>
            <a:ahLst/>
            <a:cxnLst>
              <a:cxn ang="0">
                <a:pos x="0" y="679"/>
              </a:cxn>
              <a:cxn ang="0">
                <a:pos x="2264" y="518"/>
              </a:cxn>
              <a:cxn ang="0">
                <a:pos x="5605" y="697"/>
              </a:cxn>
              <a:cxn ang="0">
                <a:pos x="6411" y="0"/>
              </a:cxn>
            </a:cxnLst>
            <a:rect l="0" t="0" r="r" b="b"/>
            <a:pathLst>
              <a:path w="6411" h="783">
                <a:moveTo>
                  <a:pt x="0" y="679"/>
                </a:moveTo>
                <a:cubicBezTo>
                  <a:pt x="665" y="597"/>
                  <a:pt x="1330" y="515"/>
                  <a:pt x="2264" y="518"/>
                </a:cubicBezTo>
                <a:cubicBezTo>
                  <a:pt x="3198" y="521"/>
                  <a:pt x="4914" y="783"/>
                  <a:pt x="5605" y="697"/>
                </a:cubicBezTo>
                <a:cubicBezTo>
                  <a:pt x="6296" y="611"/>
                  <a:pt x="6277" y="116"/>
                  <a:pt x="6411" y="0"/>
                </a:cubicBezTo>
              </a:path>
            </a:pathLst>
          </a:custGeom>
          <a:noFill/>
          <a:ln w="12700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fr-FR">
              <a:cs typeface="+mn-cs"/>
            </a:endParaRPr>
          </a:p>
        </p:txBody>
      </p:sp>
      <p:pic>
        <p:nvPicPr>
          <p:cNvPr id="3081" name="Picture 13" descr="ULB_texte_2l_gauche [Converted]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25" b="-6615"/>
          <a:stretch>
            <a:fillRect/>
          </a:stretch>
        </p:blipFill>
        <p:spPr bwMode="auto">
          <a:xfrm>
            <a:off x="8501063" y="6300788"/>
            <a:ext cx="419100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Image 9" descr="Untitled-2.jp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52388"/>
            <a:ext cx="1084263" cy="893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889" r:id="rId2"/>
    <p:sldLayoutId id="2147483890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897" r:id="rId10"/>
    <p:sldLayoutId id="2147483898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777777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777777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777777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777777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777777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777777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777777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777777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777777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907704" y="1772816"/>
            <a:ext cx="7205662" cy="2376264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en-US" dirty="0"/>
              <a:t>A time to throw stones, a time to reap:</a:t>
            </a:r>
            <a:br>
              <a:rPr lang="en-US" dirty="0"/>
            </a:br>
            <a:r>
              <a:rPr lang="en-US" sz="2200" dirty="0"/>
              <a:t>How long does it take for democratic reforms to improve institutional outcomes</a:t>
            </a:r>
            <a:r>
              <a:rPr lang="en-US" sz="2200" dirty="0" smtClean="0"/>
              <a:t>?</a:t>
            </a:r>
            <a:br>
              <a:rPr lang="en-US" sz="2200" dirty="0" smtClean="0"/>
            </a:br>
            <a:r>
              <a:rPr lang="en-US" sz="1600" i="1" dirty="0" smtClean="0"/>
              <a:t>(supported by the Marie </a:t>
            </a:r>
            <a:r>
              <a:rPr lang="en-US" sz="1600" i="1" dirty="0" smtClean="0"/>
              <a:t>Currie ITN </a:t>
            </a:r>
            <a:r>
              <a:rPr lang="en-US" sz="1600" i="1" dirty="0" err="1" smtClean="0"/>
              <a:t>Macrohist</a:t>
            </a:r>
            <a:r>
              <a:rPr lang="en-US" sz="1600" i="1" dirty="0" smtClean="0"/>
              <a:t> project)</a:t>
            </a:r>
            <a:r>
              <a:rPr lang="en-US" sz="1600" i="1" dirty="0"/>
              <a:t/>
            </a:r>
            <a:br>
              <a:rPr lang="en-US" sz="1600" i="1" dirty="0"/>
            </a:br>
            <a:r>
              <a:rPr lang="en-US" sz="2400" i="1" dirty="0"/>
              <a:t/>
            </a:r>
            <a:br>
              <a:rPr lang="en-US" sz="2400" i="1" dirty="0"/>
            </a:br>
            <a:r>
              <a:rPr lang="en-US" sz="1800" i="1" dirty="0" smtClean="0"/>
              <a:t>ASSA/ACES, San Francisco, January 2016</a:t>
            </a:r>
            <a:endParaRPr lang="de-DE" sz="1800" i="1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907704" y="4221088"/>
            <a:ext cx="6881812" cy="1728192"/>
          </a:xfrm>
        </p:spPr>
        <p:txBody>
          <a:bodyPr/>
          <a:lstStyle/>
          <a:p>
            <a:pPr eaLnBrk="1" hangingPunct="1">
              <a:spcBef>
                <a:spcPts val="1200"/>
              </a:spcBef>
            </a:pPr>
            <a:r>
              <a:rPr lang="en-GB" dirty="0" smtClean="0"/>
              <a:t>Pierre-Guillaume </a:t>
            </a:r>
            <a:r>
              <a:rPr lang="en-GB" dirty="0" err="1" smtClean="0"/>
              <a:t>Méon</a:t>
            </a:r>
            <a:endParaRPr lang="en-GB" dirty="0" smtClean="0"/>
          </a:p>
          <a:p>
            <a:pPr eaLnBrk="1" hangingPunct="1">
              <a:spcBef>
                <a:spcPct val="0"/>
              </a:spcBef>
            </a:pPr>
            <a:r>
              <a:rPr lang="en-GB" sz="2000" dirty="0" smtClean="0"/>
              <a:t>Centre Emile </a:t>
            </a:r>
            <a:r>
              <a:rPr lang="en-GB" sz="2000" dirty="0" err="1" smtClean="0"/>
              <a:t>Bernheim</a:t>
            </a:r>
            <a:r>
              <a:rPr lang="en-GB" sz="2000" dirty="0" smtClean="0"/>
              <a:t>, </a:t>
            </a:r>
            <a:r>
              <a:rPr lang="en-GB" sz="2000" dirty="0" err="1" smtClean="0"/>
              <a:t>Université</a:t>
            </a:r>
            <a:r>
              <a:rPr lang="en-GB" sz="2000" dirty="0" smtClean="0"/>
              <a:t> </a:t>
            </a:r>
            <a:r>
              <a:rPr lang="en-GB" sz="2000" dirty="0" err="1" smtClean="0"/>
              <a:t>libre</a:t>
            </a:r>
            <a:r>
              <a:rPr lang="en-GB" sz="2000" dirty="0" smtClean="0"/>
              <a:t> de </a:t>
            </a:r>
            <a:r>
              <a:rPr lang="en-GB" sz="2000" dirty="0" err="1" smtClean="0"/>
              <a:t>Bruxelles</a:t>
            </a:r>
            <a:r>
              <a:rPr lang="en-GB" sz="2000" dirty="0" smtClean="0"/>
              <a:t> (ULB)</a:t>
            </a:r>
          </a:p>
          <a:p>
            <a:pPr eaLnBrk="1" hangingPunct="1">
              <a:spcBef>
                <a:spcPts val="1200"/>
              </a:spcBef>
            </a:pPr>
            <a:r>
              <a:rPr lang="en-GB" dirty="0" smtClean="0"/>
              <a:t>Khalid </a:t>
            </a:r>
            <a:r>
              <a:rPr lang="en-GB" dirty="0" err="1" smtClean="0"/>
              <a:t>Sekkat</a:t>
            </a:r>
            <a:endParaRPr lang="en-GB" dirty="0" smtClean="0"/>
          </a:p>
          <a:p>
            <a:pPr marL="92075" indent="-92075" eaLnBrk="1" hangingPunct="1">
              <a:spcBef>
                <a:spcPct val="0"/>
              </a:spcBef>
            </a:pPr>
            <a:r>
              <a:rPr lang="en-GB" sz="2000" dirty="0" smtClean="0"/>
              <a:t>Centre </a:t>
            </a:r>
            <a:r>
              <a:rPr lang="en-GB" sz="2000" dirty="0"/>
              <a:t>Emile </a:t>
            </a:r>
            <a:r>
              <a:rPr lang="en-GB" sz="2000" dirty="0" err="1" smtClean="0"/>
              <a:t>Bernheim</a:t>
            </a:r>
            <a:r>
              <a:rPr lang="en-GB" sz="2000" dirty="0" smtClean="0"/>
              <a:t>, </a:t>
            </a:r>
            <a:r>
              <a:rPr lang="en-GB" sz="2000" dirty="0" err="1"/>
              <a:t>Université</a:t>
            </a:r>
            <a:r>
              <a:rPr lang="en-GB" sz="2000" dirty="0"/>
              <a:t> </a:t>
            </a:r>
            <a:r>
              <a:rPr lang="en-GB" sz="2000" dirty="0" err="1"/>
              <a:t>libre</a:t>
            </a:r>
            <a:r>
              <a:rPr lang="en-GB" sz="2000" dirty="0"/>
              <a:t> de </a:t>
            </a:r>
            <a:r>
              <a:rPr lang="en-GB" sz="2000" dirty="0" err="1"/>
              <a:t>Bruxelles</a:t>
            </a:r>
            <a:r>
              <a:rPr lang="en-GB" sz="2000" dirty="0"/>
              <a:t> (ULB)</a:t>
            </a:r>
            <a:endParaRPr lang="en-GB" sz="2000" dirty="0" smtClean="0"/>
          </a:p>
        </p:txBody>
      </p:sp>
      <p:sp>
        <p:nvSpPr>
          <p:cNvPr id="4100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C471CE-E86D-4C66-8DB1-09E75BFEDCD2}" type="slidenum">
              <a:rPr lang="en-GB"/>
              <a:pPr>
                <a:defRPr/>
              </a:pPr>
              <a:t>1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dirty="0" smtClean="0"/>
              <a:t>3. </a:t>
            </a:r>
            <a:r>
              <a:rPr lang="fr-FR" dirty="0" err="1" smtClean="0"/>
              <a:t>Method</a:t>
            </a:r>
            <a:r>
              <a:rPr lang="fr-FR" dirty="0" smtClean="0"/>
              <a:t>: data</a:t>
            </a:r>
            <a:endParaRPr lang="en-GB" dirty="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274638" y="1556792"/>
            <a:ext cx="8559800" cy="3312368"/>
          </a:xfrm>
        </p:spPr>
        <p:txBody>
          <a:bodyPr/>
          <a:lstStyle/>
          <a:p>
            <a:pPr eaLnBrk="1" hangingPunct="1"/>
            <a:r>
              <a:rPr lang="en-GB" dirty="0" smtClean="0"/>
              <a:t>Institutional outcomes</a:t>
            </a:r>
          </a:p>
          <a:p>
            <a:pPr lvl="1" eaLnBrk="1" hangingPunct="1">
              <a:spcBef>
                <a:spcPts val="1200"/>
              </a:spcBef>
            </a:pPr>
            <a:r>
              <a:rPr lang="en-US" dirty="0" smtClean="0"/>
              <a:t>ICRG index</a:t>
            </a:r>
          </a:p>
          <a:p>
            <a:pPr lvl="1" eaLnBrk="1" hangingPunct="1">
              <a:spcBef>
                <a:spcPts val="1200"/>
              </a:spcBef>
            </a:pPr>
            <a:r>
              <a:rPr lang="en-US" dirty="0" smtClean="0"/>
              <a:t>subjective index based on 12 dimensions of governance</a:t>
            </a:r>
          </a:p>
          <a:p>
            <a:pPr lvl="1" eaLnBrk="1" hangingPunct="1">
              <a:spcBef>
                <a:spcPts val="1200"/>
              </a:spcBef>
            </a:pPr>
            <a:r>
              <a:rPr lang="en-US" dirty="0" smtClean="0"/>
              <a:t>revised annually since 1984</a:t>
            </a:r>
          </a:p>
          <a:p>
            <a:pPr lvl="1" eaLnBrk="1" hangingPunct="1">
              <a:spcBef>
                <a:spcPts val="1200"/>
              </a:spcBef>
            </a:pPr>
            <a:r>
              <a:rPr lang="en-US" dirty="0" smtClean="0"/>
              <a:t>democratic accountability is subtracted =&gt; ICRG</a:t>
            </a:r>
            <a:r>
              <a:rPr lang="en-US" baseline="-25000" dirty="0" smtClean="0"/>
              <a:t>11</a:t>
            </a:r>
          </a:p>
        </p:txBody>
      </p:sp>
      <p:sp>
        <p:nvSpPr>
          <p:cNvPr id="5124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A2E44B6-E0DD-49B4-851A-EC301D7D7AB7}" type="slidenum">
              <a:rPr lang="en-GB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027477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dirty="0" smtClean="0"/>
              <a:t>3. </a:t>
            </a:r>
            <a:r>
              <a:rPr lang="fr-FR" dirty="0" err="1" smtClean="0"/>
              <a:t>Method</a:t>
            </a:r>
            <a:r>
              <a:rPr lang="fr-FR" dirty="0" smtClean="0"/>
              <a:t>: data</a:t>
            </a:r>
            <a:endParaRPr lang="en-GB" dirty="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274638" y="1196752"/>
            <a:ext cx="8559800" cy="5184576"/>
          </a:xfrm>
        </p:spPr>
        <p:txBody>
          <a:bodyPr/>
          <a:lstStyle/>
          <a:p>
            <a:pPr eaLnBrk="1" hangingPunct="1">
              <a:spcBef>
                <a:spcPts val="2400"/>
              </a:spcBef>
            </a:pPr>
            <a:r>
              <a:rPr lang="en-US" dirty="0" smtClean="0"/>
              <a:t>Democratic transitions</a:t>
            </a:r>
          </a:p>
          <a:p>
            <a:pPr lvl="1" eaLnBrk="1" hangingPunct="1">
              <a:spcBef>
                <a:spcPts val="1200"/>
              </a:spcBef>
            </a:pPr>
            <a:r>
              <a:rPr lang="en-US" dirty="0" smtClean="0"/>
              <a:t>We complement </a:t>
            </a:r>
            <a:r>
              <a:rPr lang="en-US" dirty="0" err="1" smtClean="0"/>
              <a:t>Papaioannou</a:t>
            </a:r>
            <a:r>
              <a:rPr lang="en-US" dirty="0" smtClean="0"/>
              <a:t> and </a:t>
            </a:r>
            <a:r>
              <a:rPr lang="en-US" dirty="0" err="1" smtClean="0"/>
              <a:t>Siourounis’s</a:t>
            </a:r>
            <a:r>
              <a:rPr lang="en-US" dirty="0" smtClean="0"/>
              <a:t> (2008) dataset</a:t>
            </a:r>
          </a:p>
          <a:p>
            <a:pPr lvl="1" eaLnBrk="1" hangingPunct="1">
              <a:spcBef>
                <a:spcPts val="1200"/>
              </a:spcBef>
            </a:pPr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selection: </a:t>
            </a:r>
            <a:r>
              <a:rPr lang="en-US" dirty="0"/>
              <a:t>Freedom </a:t>
            </a:r>
            <a:r>
              <a:rPr lang="en-US" dirty="0" smtClean="0"/>
              <a:t>House status ↑ </a:t>
            </a:r>
            <a:r>
              <a:rPr lang="en-US" dirty="0" smtClean="0">
                <a:sym typeface="Symbol"/>
              </a:rPr>
              <a:t>or</a:t>
            </a:r>
            <a:r>
              <a:rPr lang="en-US" dirty="0" smtClean="0"/>
              <a:t> </a:t>
            </a:r>
            <a:r>
              <a:rPr lang="en-US" dirty="0" err="1" smtClean="0"/>
              <a:t>PolityIV</a:t>
            </a:r>
            <a:r>
              <a:rPr lang="en-US" dirty="0" smtClean="0"/>
              <a:t> -/+</a:t>
            </a:r>
            <a:endParaRPr lang="en-US" dirty="0"/>
          </a:p>
          <a:p>
            <a:pPr lvl="1" eaLnBrk="1" hangingPunct="1">
              <a:spcBef>
                <a:spcPts val="1200"/>
              </a:spcBef>
            </a:pPr>
            <a:r>
              <a:rPr lang="en-US" dirty="0" smtClean="0"/>
              <a:t>Additional check using various sources and </a:t>
            </a:r>
            <a:r>
              <a:rPr lang="en-US" dirty="0" err="1" smtClean="0"/>
              <a:t>Cheibub</a:t>
            </a:r>
            <a:r>
              <a:rPr lang="en-US" dirty="0" smtClean="0"/>
              <a:t> et al. (2010)</a:t>
            </a:r>
          </a:p>
          <a:p>
            <a:pPr lvl="1" eaLnBrk="1" hangingPunct="1">
              <a:spcBef>
                <a:spcPts val="1200"/>
              </a:spcBef>
            </a:pPr>
            <a:r>
              <a:rPr lang="en-US" dirty="0" smtClean="0"/>
              <a:t>Date of the first free and fair election or of the constitutional change</a:t>
            </a:r>
          </a:p>
          <a:p>
            <a:pPr lvl="1" eaLnBrk="1" hangingPunct="1">
              <a:spcBef>
                <a:spcPts val="1200"/>
              </a:spcBef>
            </a:pPr>
            <a:r>
              <a:rPr lang="en-US" dirty="0" smtClean="0"/>
              <a:t>Stability condition: 5 years</a:t>
            </a:r>
          </a:p>
          <a:p>
            <a:pPr lvl="1" eaLnBrk="1" hangingPunct="1">
              <a:spcBef>
                <a:spcPts val="1200"/>
              </a:spcBef>
            </a:pPr>
            <a:r>
              <a:rPr lang="en-US" dirty="0"/>
              <a:t>e.g. Chile </a:t>
            </a:r>
            <a:r>
              <a:rPr lang="en-US" dirty="0" smtClean="0"/>
              <a:t>1990, </a:t>
            </a:r>
            <a:r>
              <a:rPr lang="en-US" dirty="0"/>
              <a:t>Indonesia </a:t>
            </a:r>
            <a:r>
              <a:rPr lang="en-US" dirty="0" smtClean="0"/>
              <a:t>1999, South Africa 1994</a:t>
            </a:r>
            <a:endParaRPr lang="en-US" dirty="0"/>
          </a:p>
          <a:p>
            <a:pPr eaLnBrk="1" hangingPunct="1">
              <a:spcBef>
                <a:spcPts val="2400"/>
              </a:spcBef>
            </a:pPr>
            <a:r>
              <a:rPr lang="en-US" dirty="0" smtClean="0"/>
              <a:t>Autocratic transitions selected in the same way</a:t>
            </a:r>
          </a:p>
          <a:p>
            <a:pPr lvl="1" eaLnBrk="1" hangingPunct="1">
              <a:spcBef>
                <a:spcPts val="0"/>
              </a:spcBef>
            </a:pPr>
            <a:r>
              <a:rPr lang="en-US" dirty="0" smtClean="0"/>
              <a:t>e.g. Pakistan 1977, Gambia 1994</a:t>
            </a:r>
            <a:endParaRPr lang="en-US" dirty="0"/>
          </a:p>
        </p:txBody>
      </p:sp>
      <p:sp>
        <p:nvSpPr>
          <p:cNvPr id="5124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A2E44B6-E0DD-49B4-851A-EC301D7D7AB7}" type="slidenum">
              <a:rPr lang="en-GB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488978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241424" y="134938"/>
            <a:ext cx="7902575" cy="739775"/>
          </a:xfrm>
        </p:spPr>
        <p:txBody>
          <a:bodyPr/>
          <a:lstStyle/>
          <a:p>
            <a:pPr eaLnBrk="1" hangingPunct="1"/>
            <a:r>
              <a:rPr lang="fr-FR" dirty="0" smtClean="0"/>
              <a:t>4. Baseline </a:t>
            </a:r>
            <a:r>
              <a:rPr lang="fr-FR" dirty="0" err="1" smtClean="0"/>
              <a:t>findings</a:t>
            </a:r>
            <a:r>
              <a:rPr lang="fr-FR" dirty="0" smtClean="0"/>
              <a:t>: </a:t>
            </a:r>
            <a:r>
              <a:rPr lang="fr-FR" sz="2400" dirty="0" smtClean="0"/>
              <a:t>a first </a:t>
            </a:r>
            <a:r>
              <a:rPr lang="fr-FR" sz="2400" dirty="0" err="1" smtClean="0"/>
              <a:t>glance</a:t>
            </a:r>
            <a:endParaRPr lang="en-GB" sz="2400" dirty="0" smtClean="0"/>
          </a:p>
        </p:txBody>
      </p:sp>
      <p:sp>
        <p:nvSpPr>
          <p:cNvPr id="5124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A2E44B6-E0DD-49B4-851A-EC301D7D7AB7}" type="slidenum">
              <a:rPr lang="en-GB"/>
              <a:pPr>
                <a:defRPr/>
              </a:pPr>
              <a:t>12</a:t>
            </a:fld>
            <a:endParaRPr lang="en-GB"/>
          </a:p>
        </p:txBody>
      </p:sp>
      <p:grpSp>
        <p:nvGrpSpPr>
          <p:cNvPr id="6" name="Group 5"/>
          <p:cNvGrpSpPr/>
          <p:nvPr/>
        </p:nvGrpSpPr>
        <p:grpSpPr>
          <a:xfrm>
            <a:off x="1547664" y="1124744"/>
            <a:ext cx="6408712" cy="5040560"/>
            <a:chOff x="1547664" y="1124744"/>
            <a:chExt cx="6408712" cy="5040560"/>
          </a:xfrm>
        </p:grpSpPr>
        <p:pic>
          <p:nvPicPr>
            <p:cNvPr id="11" name="Picture 10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47664" y="1124744"/>
              <a:ext cx="6408712" cy="50405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" name="TextBox 1"/>
            <p:cNvSpPr txBox="1"/>
            <p:nvPr/>
          </p:nvSpPr>
          <p:spPr>
            <a:xfrm>
              <a:off x="3707904" y="2420888"/>
              <a:ext cx="144016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/>
                <a:t>Transition </a:t>
              </a:r>
              <a:r>
                <a:rPr lang="fr-FR" dirty="0" err="1" smtClean="0"/>
                <a:t>year</a:t>
              </a:r>
              <a:endParaRPr lang="fr-FR" dirty="0"/>
            </a:p>
          </p:txBody>
        </p:sp>
        <p:cxnSp>
          <p:nvCxnSpPr>
            <p:cNvPr id="5" name="Straight Arrow Connector 4"/>
            <p:cNvCxnSpPr/>
            <p:nvPr/>
          </p:nvCxnSpPr>
          <p:spPr bwMode="auto">
            <a:xfrm>
              <a:off x="4427984" y="3356992"/>
              <a:ext cx="0" cy="792088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69924049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9683498"/>
              </p:ext>
            </p:extLst>
          </p:nvPr>
        </p:nvGraphicFramePr>
        <p:xfrm>
          <a:off x="2591780" y="908720"/>
          <a:ext cx="3960440" cy="5688630"/>
        </p:xfrm>
        <a:graphic>
          <a:graphicData uri="http://schemas.openxmlformats.org/drawingml/2006/table">
            <a:tbl>
              <a:tblPr/>
              <a:tblGrid>
                <a:gridCol w="2269082"/>
                <a:gridCol w="1691358"/>
              </a:tblGrid>
              <a:tr h="3160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(2.2)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0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Times New Roman"/>
                        </a:rPr>
                        <a:t>Institutions</a:t>
                      </a:r>
                      <a:r>
                        <a:rPr lang="en-US" sz="1600" baseline="-25000">
                          <a:effectLst/>
                          <a:latin typeface="Times New Roman"/>
                          <a:ea typeface="Times New Roman"/>
                        </a:rPr>
                        <a:t>t-1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-0.158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160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(13.747) ***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60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i="1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  <a:r>
                        <a:rPr lang="en-US" sz="1600" baseline="3000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-0.371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60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(0.967)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60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i="1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  <a:r>
                        <a:rPr lang="en-US" sz="1600" baseline="3000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-0.056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60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(0.11)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60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i="1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  <a:r>
                        <a:rPr lang="en-US" sz="1600" baseline="30000"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1.023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60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(2.649) ***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60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i="1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  <a:r>
                        <a:rPr lang="en-US" sz="1600" baseline="30000"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0.184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60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(0.49)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60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i="1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  <a:r>
                        <a:rPr lang="en-US" sz="1600" baseline="30000">
                          <a:effectLst/>
                          <a:latin typeface="Times New Roman"/>
                          <a:ea typeface="Times New Roman"/>
                        </a:rPr>
                        <a:t>5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0.035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60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(0.1)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60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i="1">
                          <a:effectLst/>
                          <a:latin typeface="Times New Roman"/>
                          <a:ea typeface="Times New Roman"/>
                        </a:rPr>
                        <a:t>A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-1.785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60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(2.17) **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0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Number of Countries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135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160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Adjusted R-squared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0.182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60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F (zero slopes), P-val.</a:t>
                      </a:r>
                      <a:endParaRPr lang="fr-F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0.00</a:t>
                      </a:r>
                      <a:endParaRPr lang="fr-F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5" name="Rounded Rectangle 14"/>
          <p:cNvSpPr/>
          <p:nvPr/>
        </p:nvSpPr>
        <p:spPr bwMode="auto">
          <a:xfrm>
            <a:off x="2555776" y="1268759"/>
            <a:ext cx="3816424" cy="576065"/>
          </a:xfrm>
          <a:prstGeom prst="roundRect">
            <a:avLst/>
          </a:prstGeom>
          <a:noFill/>
          <a:ln w="25400" cap="flat" cmpd="sng" algn="ctr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241424" y="134938"/>
            <a:ext cx="7902575" cy="739775"/>
          </a:xfrm>
        </p:spPr>
        <p:txBody>
          <a:bodyPr/>
          <a:lstStyle/>
          <a:p>
            <a:pPr eaLnBrk="1" hangingPunct="1"/>
            <a:r>
              <a:rPr lang="fr-FR" dirty="0" smtClean="0"/>
              <a:t>4. Baseline </a:t>
            </a:r>
            <a:r>
              <a:rPr lang="fr-FR" dirty="0" err="1" smtClean="0"/>
              <a:t>findings</a:t>
            </a:r>
            <a:r>
              <a:rPr lang="fr-FR" dirty="0" smtClean="0"/>
              <a:t>: </a:t>
            </a:r>
            <a:r>
              <a:rPr lang="fr-FR" sz="2400" dirty="0" err="1" smtClean="0"/>
              <a:t>dependent</a:t>
            </a:r>
            <a:r>
              <a:rPr lang="fr-FR" sz="2400" dirty="0" smtClean="0"/>
              <a:t> variable ICRG11</a:t>
            </a:r>
            <a:endParaRPr lang="en-GB" sz="2400" dirty="0" smtClean="0"/>
          </a:p>
        </p:txBody>
      </p:sp>
      <p:sp>
        <p:nvSpPr>
          <p:cNvPr id="5124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A2E44B6-E0DD-49B4-851A-EC301D7D7AB7}" type="slidenum">
              <a:rPr lang="en-GB"/>
              <a:pPr>
                <a:defRPr/>
              </a:pPr>
              <a:t>13</a:t>
            </a:fld>
            <a:endParaRPr lang="en-GB"/>
          </a:p>
        </p:txBody>
      </p:sp>
      <p:sp>
        <p:nvSpPr>
          <p:cNvPr id="7" name="Rounded Rectangle 6"/>
          <p:cNvSpPr/>
          <p:nvPr/>
        </p:nvSpPr>
        <p:spPr bwMode="auto">
          <a:xfrm>
            <a:off x="2555776" y="5661248"/>
            <a:ext cx="3816424" cy="864096"/>
          </a:xfrm>
          <a:prstGeom prst="roundRect">
            <a:avLst/>
          </a:prstGeom>
          <a:noFill/>
          <a:ln w="25400" cap="flat" cmpd="sng" algn="ctr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rgbClr val="00B0F0"/>
              </a:solidFill>
              <a:effectLst/>
              <a:latin typeface="Arial" charset="0"/>
            </a:endParaRPr>
          </a:p>
        </p:txBody>
      </p:sp>
      <p:sp>
        <p:nvSpPr>
          <p:cNvPr id="16" name="Rounded Rectangle 15"/>
          <p:cNvSpPr/>
          <p:nvPr/>
        </p:nvSpPr>
        <p:spPr bwMode="auto">
          <a:xfrm>
            <a:off x="2555776" y="3789040"/>
            <a:ext cx="3816424" cy="1224136"/>
          </a:xfrm>
          <a:prstGeom prst="roundRect">
            <a:avLst/>
          </a:prstGeom>
          <a:noFill/>
          <a:ln w="25400" cap="flat" cmpd="sng" algn="ctr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Rounded Rectangle 17"/>
          <p:cNvSpPr/>
          <p:nvPr/>
        </p:nvSpPr>
        <p:spPr bwMode="auto">
          <a:xfrm>
            <a:off x="2555776" y="1925023"/>
            <a:ext cx="3816424" cy="1143937"/>
          </a:xfrm>
          <a:prstGeom prst="roundRect">
            <a:avLst/>
          </a:prstGeom>
          <a:noFill/>
          <a:ln w="25400" cap="flat" cmpd="sng" algn="ctr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Rounded Rectangle 16"/>
          <p:cNvSpPr/>
          <p:nvPr/>
        </p:nvSpPr>
        <p:spPr bwMode="auto">
          <a:xfrm>
            <a:off x="2555776" y="3140968"/>
            <a:ext cx="3816424" cy="574163"/>
          </a:xfrm>
          <a:prstGeom prst="roundRect">
            <a:avLst/>
          </a:prstGeom>
          <a:noFill/>
          <a:ln w="25400" cap="flat" cmpd="sng" algn="ctr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>
            <a:off x="2555776" y="5085184"/>
            <a:ext cx="3816424" cy="504056"/>
          </a:xfrm>
          <a:prstGeom prst="roundRect">
            <a:avLst/>
          </a:prstGeom>
          <a:noFill/>
          <a:ln w="25400" cap="flat" cmpd="sng" algn="ctr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779941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7" grpId="0" animBg="1"/>
      <p:bldP spid="16" grpId="0" animBg="1"/>
      <p:bldP spid="18" grpId="0" animBg="1"/>
      <p:bldP spid="17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dirty="0" smtClean="0"/>
              <a:t>5. </a:t>
            </a:r>
            <a:r>
              <a:rPr lang="fr-FR" dirty="0" err="1" smtClean="0"/>
              <a:t>Robustness</a:t>
            </a:r>
            <a:r>
              <a:rPr lang="fr-FR" dirty="0" smtClean="0"/>
              <a:t> </a:t>
            </a:r>
            <a:r>
              <a:rPr lang="fr-FR" dirty="0" err="1" smtClean="0"/>
              <a:t>checks</a:t>
            </a:r>
            <a:endParaRPr lang="en-GB" dirty="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274638" y="1124744"/>
            <a:ext cx="8559800" cy="4896544"/>
          </a:xfrm>
        </p:spPr>
        <p:txBody>
          <a:bodyPr/>
          <a:lstStyle/>
          <a:p>
            <a:pPr eaLnBrk="1" hangingPunct="1">
              <a:spcBef>
                <a:spcPts val="2400"/>
              </a:spcBef>
            </a:pPr>
            <a:r>
              <a:rPr lang="en-US" dirty="0" smtClean="0"/>
              <a:t>Principal component of the 11 dimensions of the ICRG</a:t>
            </a:r>
            <a:r>
              <a:rPr lang="en-US" baseline="-25000" dirty="0" smtClean="0"/>
              <a:t>11</a:t>
            </a:r>
          </a:p>
          <a:p>
            <a:pPr lvl="1" eaLnBrk="1" hangingPunct="1">
              <a:spcBef>
                <a:spcPts val="600"/>
              </a:spcBef>
            </a:pPr>
            <a:r>
              <a:rPr lang="en-US" dirty="0" smtClean="0"/>
              <a:t>Same results</a:t>
            </a:r>
            <a:endParaRPr lang="en-US" dirty="0"/>
          </a:p>
          <a:p>
            <a:pPr lvl="0" eaLnBrk="1" hangingPunct="1">
              <a:spcBef>
                <a:spcPts val="2400"/>
              </a:spcBef>
            </a:pPr>
            <a:r>
              <a:rPr lang="en-US" dirty="0"/>
              <a:t>Alternative </a:t>
            </a:r>
            <a:r>
              <a:rPr lang="en-US" dirty="0" err="1" smtClean="0"/>
              <a:t>codings</a:t>
            </a:r>
            <a:r>
              <a:rPr lang="en-US" dirty="0" smtClean="0"/>
              <a:t> </a:t>
            </a:r>
            <a:r>
              <a:rPr lang="en-US" dirty="0"/>
              <a:t>of </a:t>
            </a:r>
            <a:r>
              <a:rPr lang="en-US" dirty="0" smtClean="0"/>
              <a:t>transitions</a:t>
            </a:r>
            <a:endParaRPr lang="en-US" dirty="0"/>
          </a:p>
          <a:p>
            <a:pPr lvl="1" eaLnBrk="1" hangingPunct="1">
              <a:spcBef>
                <a:spcPts val="600"/>
              </a:spcBef>
            </a:pPr>
            <a:r>
              <a:rPr lang="en-US" dirty="0" smtClean="0"/>
              <a:t>Freedom House</a:t>
            </a:r>
          </a:p>
          <a:p>
            <a:pPr lvl="1" eaLnBrk="1" hangingPunct="1">
              <a:spcBef>
                <a:spcPts val="600"/>
              </a:spcBef>
            </a:pPr>
            <a:r>
              <a:rPr lang="en-US" dirty="0" err="1" smtClean="0"/>
              <a:t>PolityIV</a:t>
            </a:r>
            <a:endParaRPr lang="en-US" dirty="0"/>
          </a:p>
          <a:p>
            <a:pPr lvl="1" eaLnBrk="1" hangingPunct="1">
              <a:spcBef>
                <a:spcPts val="600"/>
              </a:spcBef>
            </a:pPr>
            <a:r>
              <a:rPr lang="en-US" dirty="0" err="1" smtClean="0"/>
              <a:t>Acemoglu</a:t>
            </a:r>
            <a:r>
              <a:rPr lang="en-US" dirty="0" smtClean="0"/>
              <a:t> et al. (2014)</a:t>
            </a:r>
          </a:p>
          <a:p>
            <a:pPr eaLnBrk="1" hangingPunct="1">
              <a:spcBef>
                <a:spcPts val="2400"/>
              </a:spcBef>
            </a:pPr>
            <a:r>
              <a:rPr lang="en-US" dirty="0" smtClean="0"/>
              <a:t>Alternative timings</a:t>
            </a:r>
          </a:p>
          <a:p>
            <a:pPr lvl="1" eaLnBrk="1" hangingPunct="1">
              <a:spcBef>
                <a:spcPts val="600"/>
              </a:spcBef>
            </a:pPr>
            <a:r>
              <a:rPr lang="en-US" dirty="0" smtClean="0"/>
              <a:t>Before / After</a:t>
            </a:r>
          </a:p>
          <a:p>
            <a:pPr lvl="1" eaLnBrk="1" hangingPunct="1">
              <a:spcBef>
                <a:spcPts val="600"/>
              </a:spcBef>
            </a:pPr>
            <a:r>
              <a:rPr lang="en-US" dirty="0" smtClean="0"/>
              <a:t>1 dummy/year: transition+1 and transition+4</a:t>
            </a:r>
          </a:p>
          <a:p>
            <a:pPr lvl="1" eaLnBrk="1" hangingPunct="1">
              <a:spcBef>
                <a:spcPts val="600"/>
              </a:spcBef>
            </a:pPr>
            <a:endParaRPr lang="en-US" dirty="0"/>
          </a:p>
        </p:txBody>
      </p:sp>
      <p:sp>
        <p:nvSpPr>
          <p:cNvPr id="5124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A2E44B6-E0DD-49B4-851A-EC301D7D7AB7}" type="slidenum">
              <a:rPr lang="en-GB"/>
              <a:pPr>
                <a:defRPr/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568800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dirty="0" smtClean="0"/>
              <a:t>5. </a:t>
            </a:r>
            <a:r>
              <a:rPr lang="fr-FR" dirty="0" err="1" smtClean="0"/>
              <a:t>Robustness</a:t>
            </a:r>
            <a:r>
              <a:rPr lang="fr-FR" dirty="0" smtClean="0"/>
              <a:t> </a:t>
            </a:r>
            <a:r>
              <a:rPr lang="fr-FR" dirty="0" err="1" smtClean="0"/>
              <a:t>checks</a:t>
            </a:r>
            <a:endParaRPr lang="en-GB" dirty="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274638" y="1124744"/>
            <a:ext cx="8559800" cy="4896544"/>
          </a:xfrm>
        </p:spPr>
        <p:txBody>
          <a:bodyPr/>
          <a:lstStyle/>
          <a:p>
            <a:pPr eaLnBrk="1" hangingPunct="1">
              <a:spcBef>
                <a:spcPts val="2400"/>
              </a:spcBef>
            </a:pPr>
            <a:r>
              <a:rPr lang="en-US" dirty="0" smtClean="0"/>
              <a:t>Control variables</a:t>
            </a:r>
          </a:p>
          <a:p>
            <a:pPr lvl="1" eaLnBrk="1" hangingPunct="1">
              <a:spcBef>
                <a:spcPts val="600"/>
              </a:spcBef>
            </a:pPr>
            <a:r>
              <a:rPr lang="en-US" dirty="0"/>
              <a:t>GDP per capita, Openness, </a:t>
            </a:r>
            <a:r>
              <a:rPr lang="en-US" dirty="0" smtClean="0"/>
              <a:t>Secondary school </a:t>
            </a:r>
            <a:r>
              <a:rPr lang="en-US" dirty="0"/>
              <a:t>enrolment, Government size, Press </a:t>
            </a:r>
            <a:r>
              <a:rPr lang="en-US" dirty="0" smtClean="0"/>
              <a:t>freedom</a:t>
            </a:r>
          </a:p>
          <a:p>
            <a:pPr lvl="1" eaLnBrk="1" hangingPunct="1">
              <a:spcBef>
                <a:spcPts val="600"/>
              </a:spcBef>
            </a:pPr>
            <a:r>
              <a:rPr lang="en-US" dirty="0" smtClean="0"/>
              <a:t>Regional dummies</a:t>
            </a:r>
            <a:endParaRPr lang="en-US" dirty="0"/>
          </a:p>
          <a:p>
            <a:pPr lvl="1" eaLnBrk="1" hangingPunct="1">
              <a:spcBef>
                <a:spcPts val="600"/>
              </a:spcBef>
            </a:pPr>
            <a:r>
              <a:rPr lang="en-US" dirty="0" smtClean="0"/>
              <a:t>Legal origin</a:t>
            </a:r>
          </a:p>
          <a:p>
            <a:pPr lvl="1" eaLnBrk="1" hangingPunct="1">
              <a:spcBef>
                <a:spcPts val="600"/>
              </a:spcBef>
            </a:pPr>
            <a:r>
              <a:rPr lang="en-US" dirty="0" smtClean="0"/>
              <a:t>All together</a:t>
            </a:r>
          </a:p>
          <a:p>
            <a:pPr eaLnBrk="1" hangingPunct="1">
              <a:spcBef>
                <a:spcPts val="2400"/>
              </a:spcBef>
            </a:pPr>
            <a:r>
              <a:rPr lang="en-US" dirty="0" smtClean="0"/>
              <a:t>Dropping Eastern European countries</a:t>
            </a:r>
          </a:p>
          <a:p>
            <a:pPr eaLnBrk="1" hangingPunct="1">
              <a:spcBef>
                <a:spcPts val="2400"/>
              </a:spcBef>
            </a:pPr>
            <a:r>
              <a:rPr lang="en-US" dirty="0" smtClean="0"/>
              <a:t>Endogeneity</a:t>
            </a:r>
          </a:p>
          <a:p>
            <a:pPr lvl="1" eaLnBrk="1" hangingPunct="1">
              <a:spcBef>
                <a:spcPts val="600"/>
              </a:spcBef>
            </a:pPr>
            <a:r>
              <a:rPr lang="en-US" dirty="0" smtClean="0"/>
              <a:t>IV regressions</a:t>
            </a:r>
          </a:p>
          <a:p>
            <a:pPr lvl="1" eaLnBrk="1" hangingPunct="1">
              <a:spcBef>
                <a:spcPts val="600"/>
              </a:spcBef>
            </a:pPr>
            <a:r>
              <a:rPr lang="en-US" dirty="0" smtClean="0"/>
              <a:t>Instrument: average democracy score in other countries in the region</a:t>
            </a:r>
          </a:p>
        </p:txBody>
      </p:sp>
      <p:sp>
        <p:nvSpPr>
          <p:cNvPr id="5124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A2E44B6-E0DD-49B4-851A-EC301D7D7AB7}" type="slidenum">
              <a:rPr lang="en-GB"/>
              <a:pPr>
                <a:defRPr/>
              </a:pPr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104957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dirty="0"/>
              <a:t>6</a:t>
            </a:r>
            <a:r>
              <a:rPr lang="fr-FR" dirty="0" smtClean="0"/>
              <a:t>. Extensions</a:t>
            </a:r>
            <a:endParaRPr lang="en-GB" dirty="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274638" y="1268760"/>
            <a:ext cx="8559800" cy="4608512"/>
          </a:xfrm>
        </p:spPr>
        <p:txBody>
          <a:bodyPr/>
          <a:lstStyle/>
          <a:p>
            <a:pPr eaLnBrk="1" hangingPunct="1">
              <a:spcBef>
                <a:spcPts val="2400"/>
              </a:spcBef>
            </a:pPr>
            <a:r>
              <a:rPr lang="en-US" dirty="0"/>
              <a:t>Full vs. partial democratic transitions</a:t>
            </a:r>
            <a:endParaRPr lang="en-US" dirty="0" smtClean="0"/>
          </a:p>
          <a:p>
            <a:pPr lvl="1" eaLnBrk="1" hangingPunct="1">
              <a:spcBef>
                <a:spcPts val="600"/>
              </a:spcBef>
            </a:pPr>
            <a:r>
              <a:rPr lang="en-US" dirty="0"/>
              <a:t>both improve institutional </a:t>
            </a:r>
            <a:r>
              <a:rPr lang="en-US" dirty="0" smtClean="0"/>
              <a:t>outcomes</a:t>
            </a:r>
          </a:p>
          <a:p>
            <a:pPr lvl="1" eaLnBrk="1" hangingPunct="1">
              <a:spcBef>
                <a:spcPts val="600"/>
              </a:spcBef>
            </a:pPr>
            <a:r>
              <a:rPr lang="en-US" dirty="0"/>
              <a:t>full democratic transitions </a:t>
            </a:r>
            <a:r>
              <a:rPr lang="en-US" dirty="0" smtClean="0"/>
              <a:t>have larger and longer effects</a:t>
            </a:r>
          </a:p>
          <a:p>
            <a:pPr eaLnBrk="1" hangingPunct="1">
              <a:spcBef>
                <a:spcPts val="2400"/>
              </a:spcBef>
            </a:pPr>
            <a:r>
              <a:rPr lang="en-US" dirty="0" smtClean="0"/>
              <a:t>Conditional effects</a:t>
            </a:r>
          </a:p>
          <a:p>
            <a:pPr lvl="1" eaLnBrk="1" hangingPunct="1">
              <a:spcBef>
                <a:spcPts val="600"/>
              </a:spcBef>
            </a:pPr>
            <a:r>
              <a:rPr lang="en-US" dirty="0"/>
              <a:t>GDP per </a:t>
            </a:r>
            <a:r>
              <a:rPr lang="en-US" dirty="0" smtClean="0"/>
              <a:t>capita (-)</a:t>
            </a:r>
          </a:p>
          <a:p>
            <a:pPr lvl="1" eaLnBrk="1" hangingPunct="1">
              <a:spcBef>
                <a:spcPts val="600"/>
              </a:spcBef>
            </a:pPr>
            <a:r>
              <a:rPr lang="en-US" dirty="0" smtClean="0"/>
              <a:t>Education (-)</a:t>
            </a:r>
          </a:p>
          <a:p>
            <a:pPr lvl="1" eaLnBrk="1" hangingPunct="1">
              <a:spcBef>
                <a:spcPts val="600"/>
              </a:spcBef>
            </a:pPr>
            <a:r>
              <a:rPr lang="en-US" dirty="0" smtClean="0"/>
              <a:t>Irregularity </a:t>
            </a:r>
            <a:r>
              <a:rPr lang="en-US" dirty="0"/>
              <a:t>of the </a:t>
            </a:r>
            <a:r>
              <a:rPr lang="en-US" dirty="0" smtClean="0"/>
              <a:t>transition (+)</a:t>
            </a:r>
            <a:endParaRPr lang="en-US" dirty="0"/>
          </a:p>
        </p:txBody>
      </p:sp>
      <p:sp>
        <p:nvSpPr>
          <p:cNvPr id="5124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A2E44B6-E0DD-49B4-851A-EC301D7D7AB7}" type="slidenum">
              <a:rPr lang="en-GB"/>
              <a:pPr>
                <a:defRPr/>
              </a:pPr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010201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dirty="0"/>
              <a:t>6</a:t>
            </a:r>
            <a:r>
              <a:rPr lang="fr-FR" dirty="0" smtClean="0"/>
              <a:t>. Extensions</a:t>
            </a:r>
            <a:endParaRPr lang="en-GB" dirty="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0" y="1124744"/>
            <a:ext cx="9144000" cy="4752528"/>
          </a:xfrm>
        </p:spPr>
        <p:txBody>
          <a:bodyPr/>
          <a:lstStyle/>
          <a:p>
            <a:pPr eaLnBrk="1" hangingPunct="1">
              <a:spcBef>
                <a:spcPts val="600"/>
              </a:spcBef>
            </a:pPr>
            <a:r>
              <a:rPr lang="en-US" dirty="0" smtClean="0"/>
              <a:t>Unbundling institutional outcomes</a:t>
            </a:r>
            <a:endParaRPr lang="en-US" dirty="0"/>
          </a:p>
          <a:p>
            <a:pPr lvl="1" eaLnBrk="1" hangingPunct="1">
              <a:spcBef>
                <a:spcPts val="1200"/>
              </a:spcBef>
            </a:pPr>
            <a:r>
              <a:rPr lang="en-US" dirty="0"/>
              <a:t>3 are insensitive to democratic transitions</a:t>
            </a:r>
          </a:p>
          <a:p>
            <a:pPr lvl="2" eaLnBrk="1" hangingPunct="1">
              <a:spcBef>
                <a:spcPts val="600"/>
              </a:spcBef>
            </a:pPr>
            <a:r>
              <a:rPr lang="en-US" dirty="0" smtClean="0"/>
              <a:t>Bureaucratic </a:t>
            </a:r>
            <a:r>
              <a:rPr lang="en-US" dirty="0"/>
              <a:t>quality, Government stability, </a:t>
            </a:r>
            <a:r>
              <a:rPr lang="en-US" dirty="0" smtClean="0"/>
              <a:t>and Investment </a:t>
            </a:r>
            <a:r>
              <a:rPr lang="en-US" dirty="0"/>
              <a:t>profile </a:t>
            </a:r>
            <a:endParaRPr lang="en-US" dirty="0" smtClean="0"/>
          </a:p>
          <a:p>
            <a:pPr lvl="1" eaLnBrk="1" hangingPunct="1">
              <a:spcBef>
                <a:spcPts val="1800"/>
              </a:spcBef>
            </a:pPr>
            <a:r>
              <a:rPr lang="en-US" dirty="0" smtClean="0"/>
              <a:t>4 follow </a:t>
            </a:r>
            <a:r>
              <a:rPr lang="en-US" dirty="0"/>
              <a:t>the behavior of the overall ICRG </a:t>
            </a:r>
            <a:r>
              <a:rPr lang="en-US" dirty="0" smtClean="0"/>
              <a:t>index</a:t>
            </a:r>
          </a:p>
          <a:p>
            <a:pPr lvl="2" eaLnBrk="1" hangingPunct="1">
              <a:spcBef>
                <a:spcPts val="600"/>
              </a:spcBef>
            </a:pPr>
            <a:r>
              <a:rPr lang="en-US" dirty="0" smtClean="0"/>
              <a:t>Corruption</a:t>
            </a:r>
            <a:r>
              <a:rPr lang="en-US" dirty="0"/>
              <a:t>, Law and order, Internal conflict, and Military in </a:t>
            </a:r>
            <a:r>
              <a:rPr lang="en-US" dirty="0" smtClean="0"/>
              <a:t>politics</a:t>
            </a:r>
          </a:p>
          <a:p>
            <a:pPr lvl="1" eaLnBrk="1" hangingPunct="1">
              <a:spcBef>
                <a:spcPts val="1800"/>
              </a:spcBef>
            </a:pPr>
            <a:r>
              <a:rPr lang="en-US" dirty="0" smtClean="0"/>
              <a:t>4 follow more specific patterns</a:t>
            </a:r>
          </a:p>
          <a:p>
            <a:pPr lvl="2" eaLnBrk="1" hangingPunct="1">
              <a:spcBef>
                <a:spcPts val="600"/>
              </a:spcBef>
            </a:pPr>
            <a:r>
              <a:rPr lang="en-US" dirty="0" smtClean="0"/>
              <a:t>External </a:t>
            </a:r>
            <a:r>
              <a:rPr lang="en-US" dirty="0"/>
              <a:t>conflict </a:t>
            </a:r>
            <a:r>
              <a:rPr lang="en-US" dirty="0" smtClean="0"/>
              <a:t>improves </a:t>
            </a:r>
            <a:r>
              <a:rPr lang="en-US" dirty="0"/>
              <a:t>before transitions, and keeps improving </a:t>
            </a:r>
            <a:r>
              <a:rPr lang="en-US" dirty="0" smtClean="0"/>
              <a:t>thereafter</a:t>
            </a:r>
          </a:p>
          <a:p>
            <a:pPr lvl="2" eaLnBrk="1" hangingPunct="1">
              <a:spcBef>
                <a:spcPts val="600"/>
              </a:spcBef>
            </a:pPr>
            <a:r>
              <a:rPr lang="en-US" dirty="0" smtClean="0"/>
              <a:t>Ethnic tension, </a:t>
            </a:r>
            <a:r>
              <a:rPr lang="en-US" dirty="0"/>
              <a:t>Religious tension, and Socioeconomic </a:t>
            </a:r>
            <a:r>
              <a:rPr lang="en-US" dirty="0" smtClean="0"/>
              <a:t>conditions deteriorate</a:t>
            </a:r>
          </a:p>
        </p:txBody>
      </p:sp>
      <p:sp>
        <p:nvSpPr>
          <p:cNvPr id="5124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A2E44B6-E0DD-49B4-851A-EC301D7D7AB7}" type="slidenum">
              <a:rPr lang="en-GB"/>
              <a:pPr>
                <a:defRPr/>
              </a:pPr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788550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dirty="0" smtClean="0"/>
              <a:t>7. Conclusion</a:t>
            </a:r>
            <a:endParaRPr lang="en-GB" dirty="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274638" y="908720"/>
            <a:ext cx="8761858" cy="4991199"/>
          </a:xfrm>
        </p:spPr>
        <p:txBody>
          <a:bodyPr/>
          <a:lstStyle/>
          <a:p>
            <a:pPr eaLnBrk="1" hangingPunct="1">
              <a:spcBef>
                <a:spcPts val="2400"/>
              </a:spcBef>
            </a:pPr>
            <a:r>
              <a:rPr lang="en-US" dirty="0" smtClean="0"/>
              <a:t>Democratic transitions improve institutional outcomes</a:t>
            </a:r>
          </a:p>
          <a:p>
            <a:pPr lvl="1" eaLnBrk="1" hangingPunct="1">
              <a:spcBef>
                <a:spcPts val="600"/>
              </a:spcBef>
            </a:pPr>
            <a:r>
              <a:rPr lang="en-US" dirty="0" smtClean="0"/>
              <a:t>The effect appears during the three years following the transition</a:t>
            </a:r>
          </a:p>
          <a:p>
            <a:pPr eaLnBrk="1" hangingPunct="1">
              <a:spcBef>
                <a:spcPts val="600"/>
              </a:spcBef>
            </a:pPr>
            <a:r>
              <a:rPr lang="en-US" dirty="0" smtClean="0"/>
              <a:t>No anticipation effect overall</a:t>
            </a:r>
          </a:p>
          <a:p>
            <a:pPr eaLnBrk="1" hangingPunct="1">
              <a:spcBef>
                <a:spcPts val="600"/>
              </a:spcBef>
            </a:pPr>
            <a:r>
              <a:rPr lang="en-US" dirty="0" smtClean="0"/>
              <a:t>Robust </a:t>
            </a:r>
          </a:p>
          <a:p>
            <a:pPr lvl="1" eaLnBrk="1" hangingPunct="1">
              <a:spcBef>
                <a:spcPts val="600"/>
              </a:spcBef>
            </a:pPr>
            <a:r>
              <a:rPr lang="en-US" dirty="0" smtClean="0"/>
              <a:t>to changing variables</a:t>
            </a:r>
          </a:p>
          <a:p>
            <a:pPr lvl="1" eaLnBrk="1" hangingPunct="1">
              <a:spcBef>
                <a:spcPts val="600"/>
              </a:spcBef>
            </a:pPr>
            <a:r>
              <a:rPr lang="en-US" dirty="0" smtClean="0"/>
              <a:t>to coding of transitions in various ways</a:t>
            </a:r>
          </a:p>
          <a:p>
            <a:pPr lvl="1" eaLnBrk="1" hangingPunct="1">
              <a:spcBef>
                <a:spcPts val="600"/>
              </a:spcBef>
            </a:pPr>
            <a:r>
              <a:rPr lang="en-US" dirty="0" smtClean="0"/>
              <a:t>to </a:t>
            </a:r>
            <a:r>
              <a:rPr lang="en-US" dirty="0"/>
              <a:t>deleting Eastern European </a:t>
            </a:r>
            <a:r>
              <a:rPr lang="en-US" dirty="0" smtClean="0"/>
              <a:t>countries</a:t>
            </a:r>
          </a:p>
          <a:p>
            <a:pPr lvl="1" eaLnBrk="1" hangingPunct="1">
              <a:spcBef>
                <a:spcPts val="600"/>
              </a:spcBef>
            </a:pPr>
            <a:r>
              <a:rPr lang="en-US" dirty="0" smtClean="0"/>
              <a:t>to controlling for endogeneity</a:t>
            </a:r>
          </a:p>
          <a:p>
            <a:pPr eaLnBrk="1" hangingPunct="1">
              <a:spcBef>
                <a:spcPts val="600"/>
              </a:spcBef>
            </a:pPr>
            <a:r>
              <a:rPr lang="en-US" dirty="0" smtClean="0"/>
              <a:t>Full democratization have a stronger effect</a:t>
            </a:r>
          </a:p>
          <a:p>
            <a:pPr eaLnBrk="1" hangingPunct="1">
              <a:spcBef>
                <a:spcPts val="600"/>
              </a:spcBef>
            </a:pPr>
            <a:r>
              <a:rPr lang="en-US" dirty="0" smtClean="0"/>
              <a:t>Conditional on GDP, education, irregularity</a:t>
            </a:r>
          </a:p>
          <a:p>
            <a:pPr eaLnBrk="1" hangingPunct="1">
              <a:spcBef>
                <a:spcPts val="600"/>
              </a:spcBef>
            </a:pPr>
            <a:r>
              <a:rPr lang="en-US" dirty="0" smtClean="0"/>
              <a:t>Specific outcomes may follow a different pattern</a:t>
            </a:r>
            <a:endParaRPr lang="en-US" dirty="0"/>
          </a:p>
          <a:p>
            <a:pPr eaLnBrk="1" hangingPunct="1">
              <a:spcBef>
                <a:spcPts val="1200"/>
              </a:spcBef>
            </a:pPr>
            <a:r>
              <a:rPr lang="en-US" dirty="0" smtClean="0">
                <a:solidFill>
                  <a:srgbClr val="000000"/>
                </a:solidFill>
              </a:rPr>
              <a:t>To be continued</a:t>
            </a:r>
          </a:p>
          <a:p>
            <a:pPr lvl="1" eaLnBrk="1" hangingPunct="1">
              <a:spcBef>
                <a:spcPts val="600"/>
              </a:spcBef>
            </a:pPr>
            <a:r>
              <a:rPr lang="en-US" dirty="0" smtClean="0">
                <a:solidFill>
                  <a:srgbClr val="000000"/>
                </a:solidFill>
              </a:rPr>
              <a:t>Economic consequences</a:t>
            </a:r>
          </a:p>
        </p:txBody>
      </p:sp>
      <p:sp>
        <p:nvSpPr>
          <p:cNvPr id="5124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A2E44B6-E0DD-49B4-851A-EC301D7D7AB7}" type="slidenum">
              <a:rPr lang="en-GB"/>
              <a:pPr>
                <a:defRPr/>
              </a:pPr>
              <a:t>18</a:t>
            </a:fld>
            <a:endParaRPr lang="en-GB"/>
          </a:p>
        </p:txBody>
      </p:sp>
      <p:sp>
        <p:nvSpPr>
          <p:cNvPr id="2" name="TextBox 1"/>
          <p:cNvSpPr txBox="1"/>
          <p:nvPr/>
        </p:nvSpPr>
        <p:spPr>
          <a:xfrm>
            <a:off x="4499992" y="5899919"/>
            <a:ext cx="49685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dirty="0" err="1" smtClean="0">
                <a:latin typeface="+mj-lt"/>
              </a:rPr>
              <a:t>Thank</a:t>
            </a:r>
            <a:r>
              <a:rPr lang="fr-FR" sz="4400" dirty="0" smtClean="0">
                <a:latin typeface="+mj-lt"/>
              </a:rPr>
              <a:t> </a:t>
            </a:r>
            <a:r>
              <a:rPr lang="fr-FR" sz="4400" dirty="0" err="1" smtClean="0">
                <a:latin typeface="+mj-lt"/>
              </a:rPr>
              <a:t>you</a:t>
            </a:r>
            <a:r>
              <a:rPr lang="fr-FR" sz="4400" dirty="0"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1284881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smtClean="0"/>
              <a:t>1. Introduction</a:t>
            </a:r>
            <a:r>
              <a:rPr lang="en-GB" smtClean="0"/>
              <a:t> 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274638" y="1196752"/>
            <a:ext cx="8559800" cy="4608512"/>
          </a:xfrm>
        </p:spPr>
        <p:txBody>
          <a:bodyPr/>
          <a:lstStyle/>
          <a:p>
            <a:pPr eaLnBrk="1" hangingPunct="1">
              <a:spcBef>
                <a:spcPts val="2400"/>
              </a:spcBef>
            </a:pPr>
            <a:r>
              <a:rPr lang="en-US" dirty="0" smtClean="0"/>
              <a:t>Democracies do </a:t>
            </a:r>
            <a:r>
              <a:rPr lang="en-US" dirty="0"/>
              <a:t>not </a:t>
            </a:r>
            <a:r>
              <a:rPr lang="en-US" dirty="0" smtClean="0"/>
              <a:t>grow faster</a:t>
            </a:r>
          </a:p>
          <a:p>
            <a:pPr lvl="1" eaLnBrk="1" hangingPunct="1">
              <a:spcBef>
                <a:spcPts val="1200"/>
              </a:spcBef>
            </a:pPr>
            <a:r>
              <a:rPr lang="en-US" dirty="0" err="1"/>
              <a:t>Barro</a:t>
            </a:r>
            <a:r>
              <a:rPr lang="en-US" dirty="0"/>
              <a:t> (1991, 1996</a:t>
            </a:r>
            <a:r>
              <a:rPr lang="en-US" dirty="0" smtClean="0"/>
              <a:t>), </a:t>
            </a:r>
            <a:r>
              <a:rPr lang="en-US" dirty="0" err="1"/>
              <a:t>Przeworski</a:t>
            </a:r>
            <a:r>
              <a:rPr lang="en-US" dirty="0"/>
              <a:t> and </a:t>
            </a:r>
            <a:r>
              <a:rPr lang="en-US" dirty="0" err="1"/>
              <a:t>Limongi</a:t>
            </a:r>
            <a:r>
              <a:rPr lang="en-US" dirty="0"/>
              <a:t> (1991</a:t>
            </a:r>
            <a:r>
              <a:rPr lang="en-US" dirty="0" smtClean="0"/>
              <a:t>), </a:t>
            </a:r>
            <a:r>
              <a:rPr lang="en-US" dirty="0"/>
              <a:t>La </a:t>
            </a:r>
            <a:r>
              <a:rPr lang="en-US" dirty="0" err="1"/>
              <a:t>Porta</a:t>
            </a:r>
            <a:r>
              <a:rPr lang="en-US" dirty="0"/>
              <a:t> et al. (1999), </a:t>
            </a:r>
            <a:r>
              <a:rPr lang="en-US" dirty="0" err="1"/>
              <a:t>Doucouliagos</a:t>
            </a:r>
            <a:r>
              <a:rPr lang="en-US" dirty="0"/>
              <a:t> and </a:t>
            </a:r>
            <a:r>
              <a:rPr lang="en-US" dirty="0" err="1" smtClean="0"/>
              <a:t>Ulubaşoğlu</a:t>
            </a:r>
            <a:r>
              <a:rPr lang="en-US" dirty="0" smtClean="0"/>
              <a:t> (2008)</a:t>
            </a:r>
          </a:p>
          <a:p>
            <a:pPr eaLnBrk="1" hangingPunct="1">
              <a:spcBef>
                <a:spcPts val="1800"/>
              </a:spcBef>
            </a:pPr>
            <a:r>
              <a:rPr lang="en-US" dirty="0" smtClean="0"/>
              <a:t>But countries that democratize grow faster than before</a:t>
            </a:r>
          </a:p>
          <a:p>
            <a:pPr lvl="1" eaLnBrk="1" hangingPunct="1">
              <a:spcBef>
                <a:spcPts val="600"/>
              </a:spcBef>
            </a:pPr>
            <a:r>
              <a:rPr lang="en-US" sz="1800" dirty="0" smtClean="0"/>
              <a:t>Knack </a:t>
            </a:r>
            <a:r>
              <a:rPr lang="en-US" sz="1800" dirty="0"/>
              <a:t>and Keefer (1993</a:t>
            </a:r>
            <a:r>
              <a:rPr lang="en-US" sz="1800" dirty="0" smtClean="0"/>
              <a:t>), </a:t>
            </a:r>
            <a:r>
              <a:rPr lang="en-US" sz="1800" dirty="0"/>
              <a:t>Mauro (1993</a:t>
            </a:r>
            <a:r>
              <a:rPr lang="en-US" sz="1800" dirty="0" smtClean="0"/>
              <a:t>), </a:t>
            </a:r>
            <a:r>
              <a:rPr lang="en-US" sz="1800" dirty="0"/>
              <a:t>Hall and Jones (1999</a:t>
            </a:r>
            <a:r>
              <a:rPr lang="en-US" sz="1800" dirty="0" smtClean="0"/>
              <a:t>), </a:t>
            </a:r>
            <a:r>
              <a:rPr lang="en-US" sz="1800" dirty="0" err="1"/>
              <a:t>Acemoglu</a:t>
            </a:r>
            <a:r>
              <a:rPr lang="en-US" sz="1800" dirty="0"/>
              <a:t> et al. (2001</a:t>
            </a:r>
            <a:r>
              <a:rPr lang="en-US" sz="1800" dirty="0" smtClean="0"/>
              <a:t>), </a:t>
            </a:r>
            <a:r>
              <a:rPr lang="en-US" sz="1800" dirty="0" err="1"/>
              <a:t>Rodrik</a:t>
            </a:r>
            <a:r>
              <a:rPr lang="en-US" sz="1800" dirty="0"/>
              <a:t> et al (2004</a:t>
            </a:r>
            <a:r>
              <a:rPr lang="en-US" sz="1800" dirty="0" smtClean="0"/>
              <a:t>)</a:t>
            </a:r>
          </a:p>
          <a:p>
            <a:pPr eaLnBrk="1" hangingPunct="1">
              <a:spcBef>
                <a:spcPts val="1800"/>
              </a:spcBef>
            </a:pPr>
            <a:r>
              <a:rPr lang="en-US" sz="2200" dirty="0" smtClean="0"/>
              <a:t>Why?</a:t>
            </a:r>
          </a:p>
        </p:txBody>
      </p:sp>
      <p:sp>
        <p:nvSpPr>
          <p:cNvPr id="5124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A2E44B6-E0DD-49B4-851A-EC301D7D7AB7}" type="slidenum">
              <a:rPr lang="en-GB"/>
              <a:pPr>
                <a:defRPr/>
              </a:pPr>
              <a:t>2</a:t>
            </a:fld>
            <a:endParaRPr lang="en-GB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smtClean="0"/>
              <a:t>1. Introduction</a:t>
            </a:r>
            <a:r>
              <a:rPr lang="en-GB" smtClean="0"/>
              <a:t> 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274638" y="1124744"/>
            <a:ext cx="8559800" cy="4608512"/>
          </a:xfrm>
        </p:spPr>
        <p:txBody>
          <a:bodyPr/>
          <a:lstStyle/>
          <a:p>
            <a:pPr eaLnBrk="1" hangingPunct="1"/>
            <a:r>
              <a:rPr lang="en-GB" dirty="0" smtClean="0"/>
              <a:t>We ought to distinguish institutions </a:t>
            </a:r>
            <a:r>
              <a:rPr lang="en-GB" dirty="0"/>
              <a:t>and outcomes (</a:t>
            </a:r>
            <a:r>
              <a:rPr lang="en-GB" dirty="0" err="1"/>
              <a:t>Glaeser</a:t>
            </a:r>
            <a:r>
              <a:rPr lang="en-GB" dirty="0"/>
              <a:t> et </a:t>
            </a:r>
            <a:r>
              <a:rPr lang="en-GB" dirty="0" smtClean="0"/>
              <a:t>al., 2004</a:t>
            </a:r>
            <a:r>
              <a:rPr lang="en-GB" dirty="0"/>
              <a:t>)</a:t>
            </a:r>
            <a:endParaRPr lang="en-GB" dirty="0" smtClean="0"/>
          </a:p>
          <a:p>
            <a:pPr lvl="1" eaLnBrk="1" hangingPunct="1">
              <a:spcBef>
                <a:spcPts val="1200"/>
              </a:spcBef>
            </a:pPr>
            <a:r>
              <a:rPr lang="en-US" dirty="0" smtClean="0"/>
              <a:t>institutions </a:t>
            </a:r>
            <a:r>
              <a:rPr lang="en-US" dirty="0"/>
              <a:t>are </a:t>
            </a:r>
            <a:r>
              <a:rPr lang="en-US" dirty="0" smtClean="0"/>
              <a:t>constraints (North, 1981)</a:t>
            </a:r>
          </a:p>
          <a:p>
            <a:pPr lvl="1" eaLnBrk="1" hangingPunct="1">
              <a:spcBef>
                <a:spcPts val="1200"/>
              </a:spcBef>
            </a:pPr>
            <a:r>
              <a:rPr lang="en-US" dirty="0" smtClean="0"/>
              <a:t>usual institutional </a:t>
            </a:r>
            <a:r>
              <a:rPr lang="en-US" dirty="0"/>
              <a:t>quality indices </a:t>
            </a:r>
            <a:r>
              <a:rPr lang="en-US" dirty="0" smtClean="0"/>
              <a:t>reflect outcomes		(</a:t>
            </a:r>
            <a:r>
              <a:rPr lang="en-US" sz="1800" dirty="0" smtClean="0"/>
              <a:t>corruption, bureaucratic quality, government efficiency, stability, etc</a:t>
            </a:r>
            <a:r>
              <a:rPr lang="en-US" dirty="0" smtClean="0"/>
              <a:t>.)</a:t>
            </a:r>
          </a:p>
          <a:p>
            <a:pPr lvl="1" eaLnBrk="1" hangingPunct="1">
              <a:spcBef>
                <a:spcPts val="1200"/>
              </a:spcBef>
            </a:pPr>
            <a:r>
              <a:rPr lang="en-US" dirty="0" smtClean="0"/>
              <a:t>Democratic transitions change institutions</a:t>
            </a:r>
          </a:p>
          <a:p>
            <a:pPr lvl="1" eaLnBrk="1" hangingPunct="1">
              <a:spcBef>
                <a:spcPts val="1200"/>
              </a:spcBef>
            </a:pPr>
            <a:r>
              <a:rPr lang="en-US" dirty="0" smtClean="0"/>
              <a:t>They may or may not improve </a:t>
            </a:r>
            <a:r>
              <a:rPr lang="en-US" dirty="0" smtClean="0"/>
              <a:t>institutional </a:t>
            </a:r>
            <a:r>
              <a:rPr lang="en-US" dirty="0" smtClean="0"/>
              <a:t>outcomes</a:t>
            </a:r>
            <a:endParaRPr lang="en-US" dirty="0" smtClean="0"/>
          </a:p>
          <a:p>
            <a:pPr eaLnBrk="1" hangingPunct="1">
              <a:spcBef>
                <a:spcPts val="2400"/>
              </a:spcBef>
            </a:pPr>
            <a:r>
              <a:rPr lang="en-US" dirty="0" smtClean="0"/>
              <a:t>2 key questions (+ 1)</a:t>
            </a:r>
          </a:p>
          <a:p>
            <a:pPr lvl="1" eaLnBrk="1" hangingPunct="1">
              <a:spcBef>
                <a:spcPts val="1200"/>
              </a:spcBef>
            </a:pPr>
            <a:r>
              <a:rPr lang="en-US" dirty="0"/>
              <a:t>Do democratic transitions affect outcomes?</a:t>
            </a:r>
          </a:p>
          <a:p>
            <a:pPr lvl="1" eaLnBrk="1" hangingPunct="1">
              <a:spcBef>
                <a:spcPts val="1200"/>
              </a:spcBef>
            </a:pPr>
            <a:r>
              <a:rPr lang="en-US" dirty="0" smtClean="0"/>
              <a:t>How fast</a:t>
            </a:r>
            <a:r>
              <a:rPr lang="en-US" dirty="0"/>
              <a:t>? </a:t>
            </a:r>
            <a:endParaRPr lang="en-US" dirty="0" smtClean="0"/>
          </a:p>
          <a:p>
            <a:pPr lvl="1" eaLnBrk="1" hangingPunct="1">
              <a:spcBef>
                <a:spcPts val="1200"/>
              </a:spcBef>
            </a:pPr>
            <a:r>
              <a:rPr lang="en-US" dirty="0" smtClean="0"/>
              <a:t>(Do </a:t>
            </a:r>
            <a:r>
              <a:rPr lang="en-US" dirty="0"/>
              <a:t>autocratic transitions affect outcomes</a:t>
            </a:r>
            <a:r>
              <a:rPr lang="en-US" dirty="0" smtClean="0"/>
              <a:t>?)</a:t>
            </a:r>
            <a:endParaRPr lang="en-US" dirty="0"/>
          </a:p>
        </p:txBody>
      </p:sp>
      <p:sp>
        <p:nvSpPr>
          <p:cNvPr id="5124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A2E44B6-E0DD-49B4-851A-EC301D7D7AB7}" type="slidenum">
              <a:rPr lang="en-GB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172996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smtClean="0"/>
              <a:t>1. Introduction</a:t>
            </a:r>
            <a:r>
              <a:rPr lang="en-GB" smtClean="0"/>
              <a:t> 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274638" y="1124744"/>
            <a:ext cx="8559800" cy="4608512"/>
          </a:xfrm>
        </p:spPr>
        <p:txBody>
          <a:bodyPr/>
          <a:lstStyle/>
          <a:p>
            <a:pPr eaLnBrk="1" hangingPunct="1"/>
            <a:r>
              <a:rPr lang="en-GB" dirty="0" smtClean="0"/>
              <a:t>Our paper is the first to address the three questions</a:t>
            </a:r>
          </a:p>
          <a:p>
            <a:pPr lvl="1" eaLnBrk="1" hangingPunct="1">
              <a:spcBef>
                <a:spcPts val="1200"/>
              </a:spcBef>
            </a:pPr>
            <a:r>
              <a:rPr lang="en-US" dirty="0" smtClean="0"/>
              <a:t>an event study method</a:t>
            </a:r>
          </a:p>
          <a:p>
            <a:pPr lvl="1" eaLnBrk="1" hangingPunct="1">
              <a:spcBef>
                <a:spcPts val="1200"/>
              </a:spcBef>
            </a:pPr>
            <a:r>
              <a:rPr lang="en-US" dirty="0"/>
              <a:t>evolution of institutional indexes around episodes of democratic and autocratic transitions</a:t>
            </a:r>
          </a:p>
          <a:p>
            <a:pPr lvl="1" eaLnBrk="1" hangingPunct="1">
              <a:spcBef>
                <a:spcPts val="1200"/>
              </a:spcBef>
            </a:pPr>
            <a:r>
              <a:rPr lang="en-US" dirty="0" smtClean="0"/>
              <a:t>applied </a:t>
            </a:r>
            <a:r>
              <a:rPr lang="en-US" dirty="0"/>
              <a:t>to growth by </a:t>
            </a:r>
            <a:r>
              <a:rPr lang="en-US" dirty="0" err="1"/>
              <a:t>Rodrik</a:t>
            </a:r>
            <a:r>
              <a:rPr lang="en-US" dirty="0"/>
              <a:t> and </a:t>
            </a:r>
            <a:r>
              <a:rPr lang="en-US" dirty="0" err="1"/>
              <a:t>Wacziarg</a:t>
            </a:r>
            <a:r>
              <a:rPr lang="en-US" dirty="0"/>
              <a:t> (2005), </a:t>
            </a:r>
            <a:r>
              <a:rPr lang="en-US" dirty="0" err="1"/>
              <a:t>Papaioannou</a:t>
            </a:r>
            <a:r>
              <a:rPr lang="en-US" dirty="0"/>
              <a:t> and </a:t>
            </a:r>
            <a:r>
              <a:rPr lang="en-US" dirty="0" err="1"/>
              <a:t>Siourounis</a:t>
            </a:r>
            <a:r>
              <a:rPr lang="en-US" dirty="0"/>
              <a:t> (2008), </a:t>
            </a:r>
            <a:r>
              <a:rPr lang="en-US" dirty="0" smtClean="0"/>
              <a:t>Freund </a:t>
            </a:r>
            <a:r>
              <a:rPr lang="en-US" dirty="0"/>
              <a:t>and </a:t>
            </a:r>
            <a:r>
              <a:rPr lang="en-US" dirty="0" err="1"/>
              <a:t>Jaud</a:t>
            </a:r>
            <a:r>
              <a:rPr lang="en-US" dirty="0"/>
              <a:t> (2013</a:t>
            </a:r>
            <a:r>
              <a:rPr lang="en-US" dirty="0" smtClean="0"/>
              <a:t>), </a:t>
            </a:r>
            <a:r>
              <a:rPr lang="en-US" dirty="0" err="1" smtClean="0"/>
              <a:t>Acemoglu</a:t>
            </a:r>
            <a:r>
              <a:rPr lang="en-US" dirty="0" smtClean="0"/>
              <a:t> et al.(2014), to aggregate efficiency by Méon, </a:t>
            </a:r>
            <a:r>
              <a:rPr lang="en-US" dirty="0" err="1" smtClean="0"/>
              <a:t>Sekkat</a:t>
            </a:r>
            <a:r>
              <a:rPr lang="en-US" dirty="0" smtClean="0"/>
              <a:t>, and Weill (2009)</a:t>
            </a:r>
          </a:p>
          <a:p>
            <a:pPr lvl="1" eaLnBrk="1" hangingPunct="1">
              <a:spcBef>
                <a:spcPts val="1200"/>
              </a:spcBef>
            </a:pPr>
            <a:r>
              <a:rPr lang="en-US" dirty="0" smtClean="0"/>
              <a:t>a </a:t>
            </a:r>
            <a:r>
              <a:rPr lang="en-US" dirty="0"/>
              <a:t>panel of </a:t>
            </a:r>
            <a:r>
              <a:rPr lang="en-US" dirty="0" smtClean="0"/>
              <a:t>135 countries </a:t>
            </a:r>
            <a:r>
              <a:rPr lang="en-US" dirty="0"/>
              <a:t>over </a:t>
            </a:r>
            <a:r>
              <a:rPr lang="en-US" dirty="0" smtClean="0"/>
              <a:t>1984-2012</a:t>
            </a:r>
            <a:endParaRPr lang="en-US" dirty="0"/>
          </a:p>
        </p:txBody>
      </p:sp>
      <p:sp>
        <p:nvSpPr>
          <p:cNvPr id="5124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A2E44B6-E0DD-49B4-851A-EC301D7D7AB7}" type="slidenum">
              <a:rPr lang="en-GB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5630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dirty="0" smtClean="0"/>
              <a:t>2. </a:t>
            </a:r>
            <a:r>
              <a:rPr lang="fr-FR" dirty="0" err="1" smtClean="0"/>
              <a:t>Theoretical</a:t>
            </a:r>
            <a:r>
              <a:rPr lang="fr-FR" dirty="0" smtClean="0"/>
              <a:t> background</a:t>
            </a:r>
            <a:endParaRPr lang="en-GB" dirty="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274638" y="1124744"/>
            <a:ext cx="8559800" cy="4608512"/>
          </a:xfrm>
        </p:spPr>
        <p:txBody>
          <a:bodyPr/>
          <a:lstStyle/>
          <a:p>
            <a:pPr eaLnBrk="1" hangingPunct="1"/>
            <a:r>
              <a:rPr lang="en-GB" dirty="0" smtClean="0"/>
              <a:t>Ambiguous impact of democracy on institutional outcomes, e.g. property rights</a:t>
            </a:r>
          </a:p>
          <a:p>
            <a:pPr lvl="1" eaLnBrk="1" hangingPunct="1">
              <a:spcBef>
                <a:spcPts val="1200"/>
              </a:spcBef>
            </a:pPr>
            <a:r>
              <a:rPr lang="en-US" dirty="0" smtClean="0"/>
              <a:t>Positive: More checks </a:t>
            </a:r>
            <a:r>
              <a:rPr lang="en-US" sz="1600" dirty="0" smtClean="0"/>
              <a:t>(North, 1991)</a:t>
            </a:r>
          </a:p>
          <a:p>
            <a:pPr lvl="1" eaLnBrk="1" hangingPunct="1">
              <a:spcBef>
                <a:spcPts val="1200"/>
              </a:spcBef>
            </a:pPr>
            <a:r>
              <a:rPr lang="en-US" dirty="0" smtClean="0"/>
              <a:t>Negative: More pressure </a:t>
            </a:r>
            <a:r>
              <a:rPr lang="en-US" dirty="0"/>
              <a:t>for redistribution </a:t>
            </a:r>
            <a:r>
              <a:rPr lang="en-US" sz="1600" dirty="0"/>
              <a:t>(</a:t>
            </a:r>
            <a:r>
              <a:rPr lang="en-US" sz="1600" dirty="0" err="1"/>
              <a:t>Alesina</a:t>
            </a:r>
            <a:r>
              <a:rPr lang="en-US" sz="1600" dirty="0"/>
              <a:t> and </a:t>
            </a:r>
            <a:r>
              <a:rPr lang="en-US" sz="1600" dirty="0" err="1" smtClean="0"/>
              <a:t>Rodrik</a:t>
            </a:r>
            <a:r>
              <a:rPr lang="en-US" sz="1600" dirty="0" smtClean="0"/>
              <a:t>, 1994, </a:t>
            </a:r>
            <a:r>
              <a:rPr lang="en-US" sz="1600" dirty="0" err="1"/>
              <a:t>Persson</a:t>
            </a:r>
            <a:r>
              <a:rPr lang="en-US" sz="1600" dirty="0"/>
              <a:t> and </a:t>
            </a:r>
            <a:r>
              <a:rPr lang="en-US" sz="1600" dirty="0" err="1" smtClean="0"/>
              <a:t>Tabellini</a:t>
            </a:r>
            <a:r>
              <a:rPr lang="en-US" sz="1600" dirty="0" smtClean="0"/>
              <a:t>, 1994, </a:t>
            </a:r>
            <a:r>
              <a:rPr lang="en-US" sz="1600" dirty="0" err="1"/>
              <a:t>Acemoglu</a:t>
            </a:r>
            <a:r>
              <a:rPr lang="en-US" sz="1600" dirty="0"/>
              <a:t> and </a:t>
            </a:r>
            <a:r>
              <a:rPr lang="en-US" sz="1600" dirty="0" smtClean="0"/>
              <a:t>Robinson, 2001)</a:t>
            </a:r>
            <a:endParaRPr lang="en-US" sz="1600" dirty="0" smtClean="0"/>
          </a:p>
          <a:p>
            <a:pPr lvl="1" eaLnBrk="1" hangingPunct="1">
              <a:spcBef>
                <a:spcPts val="1200"/>
              </a:spcBef>
            </a:pPr>
            <a:r>
              <a:rPr lang="en-US" dirty="0" smtClean="0"/>
              <a:t>No effect: strategic complementarities </a:t>
            </a:r>
            <a:r>
              <a:rPr lang="en-US" sz="1600" dirty="0" smtClean="0"/>
              <a:t>(</a:t>
            </a:r>
            <a:r>
              <a:rPr lang="en-US" sz="1600" dirty="0" err="1" smtClean="0"/>
              <a:t>Tirole</a:t>
            </a:r>
            <a:r>
              <a:rPr lang="en-US" sz="1600" dirty="0" smtClean="0"/>
              <a:t>, 1996)</a:t>
            </a:r>
            <a:r>
              <a:rPr lang="en-US" sz="1800" dirty="0" smtClean="0"/>
              <a:t> or unchanged de facto power </a:t>
            </a:r>
            <a:r>
              <a:rPr lang="en-US" sz="1600" dirty="0" smtClean="0"/>
              <a:t>(</a:t>
            </a:r>
            <a:r>
              <a:rPr lang="en-US" sz="1600" dirty="0" err="1"/>
              <a:t>Acemoglu</a:t>
            </a:r>
            <a:r>
              <a:rPr lang="en-US" sz="1600" dirty="0"/>
              <a:t> and Robinson </a:t>
            </a:r>
            <a:r>
              <a:rPr lang="en-US" sz="1600" dirty="0" smtClean="0"/>
              <a:t>2008)</a:t>
            </a:r>
          </a:p>
          <a:p>
            <a:pPr lvl="1" eaLnBrk="1" hangingPunct="1">
              <a:spcBef>
                <a:spcPts val="1200"/>
              </a:spcBef>
            </a:pPr>
            <a:r>
              <a:rPr lang="en-US" dirty="0" smtClean="0"/>
              <a:t>No idea of timing</a:t>
            </a:r>
            <a:endParaRPr lang="en-US" dirty="0"/>
          </a:p>
        </p:txBody>
      </p:sp>
      <p:sp>
        <p:nvSpPr>
          <p:cNvPr id="5124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A2E44B6-E0DD-49B4-851A-EC301D7D7AB7}" type="slidenum">
              <a:rPr lang="en-GB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467180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dirty="0" smtClean="0"/>
              <a:t>2. </a:t>
            </a:r>
            <a:r>
              <a:rPr lang="fr-FR" dirty="0" err="1" smtClean="0"/>
              <a:t>Theoretical</a:t>
            </a:r>
            <a:r>
              <a:rPr lang="fr-FR" dirty="0" smtClean="0"/>
              <a:t> background</a:t>
            </a:r>
            <a:endParaRPr lang="en-GB" dirty="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274638" y="1484784"/>
            <a:ext cx="8559800" cy="4752528"/>
          </a:xfrm>
        </p:spPr>
        <p:txBody>
          <a:bodyPr/>
          <a:lstStyle/>
          <a:p>
            <a:pPr eaLnBrk="1" hangingPunct="1"/>
            <a:r>
              <a:rPr lang="en-GB" dirty="0" smtClean="0"/>
              <a:t>Timing of the impact of democratization on growth</a:t>
            </a:r>
          </a:p>
          <a:p>
            <a:pPr lvl="1" eaLnBrk="1" hangingPunct="1">
              <a:spcBef>
                <a:spcPts val="1200"/>
              </a:spcBef>
            </a:pPr>
            <a:r>
              <a:rPr lang="en-US" dirty="0" smtClean="0"/>
              <a:t>5 to 7 </a:t>
            </a:r>
            <a:r>
              <a:rPr lang="en-US" dirty="0"/>
              <a:t>years</a:t>
            </a:r>
          </a:p>
          <a:p>
            <a:pPr lvl="1" eaLnBrk="1" hangingPunct="1">
              <a:spcBef>
                <a:spcPts val="1200"/>
              </a:spcBef>
            </a:pPr>
            <a:r>
              <a:rPr lang="en-US" dirty="0" err="1" smtClean="0"/>
              <a:t>Hausmann</a:t>
            </a:r>
            <a:r>
              <a:rPr lang="en-US" dirty="0" smtClean="0"/>
              <a:t> </a:t>
            </a:r>
            <a:r>
              <a:rPr lang="en-US" dirty="0"/>
              <a:t>et al. (</a:t>
            </a:r>
            <a:r>
              <a:rPr lang="en-US" dirty="0" smtClean="0"/>
              <a:t>2005), </a:t>
            </a:r>
            <a:r>
              <a:rPr lang="en-US" dirty="0" err="1" smtClean="0"/>
              <a:t>Giavazzi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en-US" dirty="0" err="1"/>
              <a:t>Tabellini</a:t>
            </a:r>
            <a:r>
              <a:rPr lang="en-US" dirty="0"/>
              <a:t> (2005</a:t>
            </a:r>
            <a:r>
              <a:rPr lang="en-US" dirty="0" smtClean="0"/>
              <a:t>), </a:t>
            </a:r>
            <a:r>
              <a:rPr lang="en-US" dirty="0" err="1" smtClean="0"/>
              <a:t>Rodrik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en-US" dirty="0" err="1"/>
              <a:t>Wacziarg</a:t>
            </a:r>
            <a:r>
              <a:rPr lang="en-US" dirty="0"/>
              <a:t> (</a:t>
            </a:r>
            <a:r>
              <a:rPr lang="en-US" dirty="0" smtClean="0"/>
              <a:t>2005), </a:t>
            </a:r>
            <a:r>
              <a:rPr lang="en-US" dirty="0" err="1" smtClean="0"/>
              <a:t>Papaioannou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en-US" dirty="0" err="1"/>
              <a:t>Siourounis</a:t>
            </a:r>
            <a:r>
              <a:rPr lang="en-US" dirty="0"/>
              <a:t> (</a:t>
            </a:r>
            <a:r>
              <a:rPr lang="en-US" dirty="0" smtClean="0"/>
              <a:t>2008), </a:t>
            </a:r>
            <a:r>
              <a:rPr lang="en-US" dirty="0" err="1" smtClean="0"/>
              <a:t>Méon</a:t>
            </a:r>
            <a:r>
              <a:rPr lang="en-US" dirty="0" smtClean="0"/>
              <a:t> </a:t>
            </a:r>
            <a:r>
              <a:rPr lang="en-US" dirty="0"/>
              <a:t>et al. (2009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5124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A2E44B6-E0DD-49B4-851A-EC301D7D7AB7}" type="slidenum">
              <a:rPr lang="en-GB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736921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dirty="0" smtClean="0"/>
              <a:t>3. Method: Event </a:t>
            </a:r>
            <a:r>
              <a:rPr lang="fr-FR" dirty="0" err="1" smtClean="0"/>
              <a:t>study</a:t>
            </a:r>
            <a:endParaRPr lang="en-GB" dirty="0" smtClean="0"/>
          </a:p>
        </p:txBody>
      </p:sp>
      <p:sp>
        <p:nvSpPr>
          <p:cNvPr id="5124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A2E44B6-E0DD-49B4-851A-EC301D7D7AB7}" type="slidenum">
              <a:rPr lang="en-GB"/>
              <a:pPr>
                <a:defRPr/>
              </a:pPr>
              <a:t>7</a:t>
            </a:fld>
            <a:endParaRPr lang="en-GB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1120" name="Picture 9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51" y="2560960"/>
            <a:ext cx="8974139" cy="151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Arrow Connector 8"/>
          <p:cNvCxnSpPr/>
          <p:nvPr/>
        </p:nvCxnSpPr>
        <p:spPr bwMode="auto">
          <a:xfrm>
            <a:off x="3995936" y="1920776"/>
            <a:ext cx="0" cy="57212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sm" len="sm"/>
            <a:tailEnd type="arrow"/>
          </a:ln>
          <a:effectLst/>
        </p:spPr>
      </p:cxnSp>
      <p:sp>
        <p:nvSpPr>
          <p:cNvPr id="37" name="TextBox 36"/>
          <p:cNvSpPr txBox="1"/>
          <p:nvPr/>
        </p:nvSpPr>
        <p:spPr>
          <a:xfrm>
            <a:off x="2483768" y="1455167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latin typeface="+mn-lt"/>
              </a:rPr>
              <a:t>Transition </a:t>
            </a:r>
            <a:r>
              <a:rPr lang="fr-FR" dirty="0" err="1" smtClean="0">
                <a:latin typeface="+mn-lt"/>
              </a:rPr>
              <a:t>year</a:t>
            </a:r>
            <a:endParaRPr lang="fr-FR" dirty="0">
              <a:latin typeface="+mn-lt"/>
            </a:endParaRPr>
          </a:p>
        </p:txBody>
      </p:sp>
      <p:grpSp>
        <p:nvGrpSpPr>
          <p:cNvPr id="1136" name="Group 1135"/>
          <p:cNvGrpSpPr/>
          <p:nvPr/>
        </p:nvGrpSpPr>
        <p:grpSpPr>
          <a:xfrm>
            <a:off x="2195736" y="3573016"/>
            <a:ext cx="5184576" cy="1080120"/>
            <a:chOff x="2195736" y="3573016"/>
            <a:chExt cx="5184576" cy="1080120"/>
          </a:xfrm>
        </p:grpSpPr>
        <p:cxnSp>
          <p:nvCxnSpPr>
            <p:cNvPr id="26" name="Straight Arrow Connector 25"/>
            <p:cNvCxnSpPr/>
            <p:nvPr/>
          </p:nvCxnSpPr>
          <p:spPr bwMode="auto">
            <a:xfrm flipH="1" flipV="1">
              <a:off x="2195736" y="3573016"/>
              <a:ext cx="1584176" cy="108012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45" name="Straight Arrow Connector 44"/>
            <p:cNvCxnSpPr/>
            <p:nvPr/>
          </p:nvCxnSpPr>
          <p:spPr bwMode="auto">
            <a:xfrm flipH="1" flipV="1">
              <a:off x="3544848" y="3573016"/>
              <a:ext cx="220216" cy="108012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49" name="Straight Arrow Connector 48"/>
            <p:cNvCxnSpPr/>
            <p:nvPr/>
          </p:nvCxnSpPr>
          <p:spPr bwMode="auto">
            <a:xfrm flipV="1">
              <a:off x="3779912" y="3573016"/>
              <a:ext cx="864096" cy="108012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51" name="Straight Arrow Connector 50"/>
            <p:cNvCxnSpPr/>
            <p:nvPr/>
          </p:nvCxnSpPr>
          <p:spPr bwMode="auto">
            <a:xfrm flipV="1">
              <a:off x="3779912" y="3573016"/>
              <a:ext cx="2232248" cy="108012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  <p:cxnSp>
          <p:nvCxnSpPr>
            <p:cNvPr id="57" name="Straight Arrow Connector 56"/>
            <p:cNvCxnSpPr/>
            <p:nvPr/>
          </p:nvCxnSpPr>
          <p:spPr bwMode="auto">
            <a:xfrm flipV="1">
              <a:off x="3779912" y="3573016"/>
              <a:ext cx="3600400" cy="108012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arrow"/>
            </a:ln>
            <a:effectLst/>
          </p:spPr>
        </p:cxnSp>
      </p:grpSp>
      <p:sp>
        <p:nvSpPr>
          <p:cNvPr id="64" name="TextBox 63"/>
          <p:cNvSpPr txBox="1"/>
          <p:nvPr/>
        </p:nvSpPr>
        <p:spPr>
          <a:xfrm>
            <a:off x="2123728" y="4623519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latin typeface="+mn-lt"/>
              </a:rPr>
              <a:t>5 </a:t>
            </a:r>
            <a:r>
              <a:rPr lang="fr-FR" dirty="0" err="1" smtClean="0">
                <a:latin typeface="+mn-lt"/>
              </a:rPr>
              <a:t>periods</a:t>
            </a:r>
            <a:r>
              <a:rPr lang="fr-FR" dirty="0" smtClean="0">
                <a:latin typeface="+mn-lt"/>
              </a:rPr>
              <a:t> </a:t>
            </a:r>
            <a:r>
              <a:rPr lang="fr-FR" dirty="0" err="1" smtClean="0">
                <a:latin typeface="+mn-lt"/>
              </a:rPr>
              <a:t>around</a:t>
            </a:r>
            <a:r>
              <a:rPr lang="fr-FR" dirty="0" smtClean="0">
                <a:latin typeface="+mn-lt"/>
              </a:rPr>
              <a:t> the transition </a:t>
            </a:r>
            <a:r>
              <a:rPr lang="fr-FR" dirty="0" err="1" smtClean="0">
                <a:latin typeface="+mn-lt"/>
              </a:rPr>
              <a:t>year</a:t>
            </a:r>
            <a:endParaRPr lang="fr-F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9638933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dirty="0" smtClean="0"/>
              <a:t>3. Method: Event </a:t>
            </a:r>
            <a:r>
              <a:rPr lang="fr-FR" dirty="0" err="1" smtClean="0"/>
              <a:t>study</a:t>
            </a:r>
            <a:endParaRPr lang="en-GB" dirty="0" smtClean="0"/>
          </a:p>
        </p:txBody>
      </p:sp>
      <p:sp>
        <p:nvSpPr>
          <p:cNvPr id="5124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A2E44B6-E0DD-49B4-851A-EC301D7D7AB7}" type="slidenum">
              <a:rPr lang="en-GB"/>
              <a:pPr>
                <a:defRPr/>
              </a:pPr>
              <a:t>8</a:t>
            </a:fld>
            <a:endParaRPr lang="en-GB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3247550"/>
              </p:ext>
            </p:extLst>
          </p:nvPr>
        </p:nvGraphicFramePr>
        <p:xfrm>
          <a:off x="665163" y="974725"/>
          <a:ext cx="7810500" cy="94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7" name="Equation" r:id="rId4" imgW="4343400" imgH="533160" progId="Equation.3">
                  <p:embed/>
                </p:oleObj>
              </mc:Choice>
              <mc:Fallback>
                <p:oleObj name="Equation" r:id="rId4" imgW="4343400" imgH="5331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163" y="974725"/>
                        <a:ext cx="7810500" cy="9493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51520" y="1916832"/>
            <a:ext cx="5976664" cy="458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-400050" eaLnBrk="1" hangingPunct="1">
              <a:spcBef>
                <a:spcPts val="1200"/>
              </a:spcBef>
              <a:buNone/>
            </a:pPr>
            <a:r>
              <a:rPr lang="en-US" kern="0" dirty="0" smtClean="0"/>
              <a:t>Annual variation of institutional quality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51520" y="4365104"/>
            <a:ext cx="8424936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-400050" eaLnBrk="1" hangingPunct="1">
              <a:spcBef>
                <a:spcPts val="1200"/>
              </a:spcBef>
              <a:buNone/>
            </a:pPr>
            <a:r>
              <a:rPr lang="en-US" kern="0" dirty="0" smtClean="0"/>
              <a:t>Democratic/Autocratic transition dummies</a:t>
            </a:r>
          </a:p>
          <a:p>
            <a:pPr marL="400050" lvl="1" indent="225425" eaLnBrk="1" hangingPunct="1">
              <a:spcBef>
                <a:spcPts val="0"/>
              </a:spcBef>
              <a:buNone/>
            </a:pPr>
            <a:r>
              <a:rPr lang="en-US" kern="0" dirty="0" smtClean="0"/>
              <a:t>D</a:t>
            </a:r>
            <a:r>
              <a:rPr lang="en-US" kern="0" baseline="-25000" dirty="0" smtClean="0"/>
              <a:t>1</a:t>
            </a:r>
            <a:r>
              <a:rPr lang="en-US" kern="0" dirty="0"/>
              <a:t> </a:t>
            </a:r>
            <a:r>
              <a:rPr lang="en-US" kern="0" dirty="0" smtClean="0"/>
              <a:t>: 5</a:t>
            </a:r>
            <a:r>
              <a:rPr lang="en-US" kern="0" baseline="30000" dirty="0" smtClean="0"/>
              <a:t>th</a:t>
            </a:r>
            <a:r>
              <a:rPr lang="en-US" kern="0" dirty="0" smtClean="0"/>
              <a:t>, 4</a:t>
            </a:r>
            <a:r>
              <a:rPr lang="en-US" kern="0" baseline="30000" dirty="0" smtClean="0"/>
              <a:t>th</a:t>
            </a:r>
            <a:r>
              <a:rPr lang="en-US" kern="0" dirty="0" smtClean="0"/>
              <a:t>, and 3</a:t>
            </a:r>
            <a:r>
              <a:rPr lang="en-US" kern="0" baseline="30000" dirty="0" smtClean="0"/>
              <a:t>rd</a:t>
            </a:r>
            <a:r>
              <a:rPr lang="en-US" kern="0" dirty="0" smtClean="0"/>
              <a:t> pre-transition years</a:t>
            </a:r>
          </a:p>
          <a:p>
            <a:pPr marL="400050" lvl="1" indent="225425" eaLnBrk="1" hangingPunct="1">
              <a:spcBef>
                <a:spcPts val="0"/>
              </a:spcBef>
              <a:buNone/>
            </a:pPr>
            <a:r>
              <a:rPr lang="en-US" kern="0" dirty="0" smtClean="0"/>
              <a:t>D</a:t>
            </a:r>
            <a:r>
              <a:rPr lang="en-US" kern="0" baseline="-25000" dirty="0" smtClean="0"/>
              <a:t>2</a:t>
            </a:r>
            <a:r>
              <a:rPr lang="en-US" kern="0" dirty="0" smtClean="0"/>
              <a:t> : 2</a:t>
            </a:r>
            <a:r>
              <a:rPr lang="en-US" kern="0" baseline="30000" dirty="0" smtClean="0"/>
              <a:t>nd</a:t>
            </a:r>
            <a:r>
              <a:rPr lang="en-US" kern="0" dirty="0" smtClean="0"/>
              <a:t>, 1</a:t>
            </a:r>
            <a:r>
              <a:rPr lang="en-US" kern="0" baseline="30000" dirty="0" smtClean="0"/>
              <a:t>st</a:t>
            </a:r>
            <a:r>
              <a:rPr lang="en-US" kern="0" dirty="0" smtClean="0"/>
              <a:t> pre-transition years, and the transition year</a:t>
            </a:r>
          </a:p>
          <a:p>
            <a:pPr marL="400050" lvl="1" indent="225425" eaLnBrk="1" hangingPunct="1">
              <a:spcBef>
                <a:spcPts val="0"/>
              </a:spcBef>
              <a:buNone/>
            </a:pPr>
            <a:r>
              <a:rPr lang="en-US" kern="0" dirty="0" smtClean="0"/>
              <a:t>D</a:t>
            </a:r>
            <a:r>
              <a:rPr lang="en-US" kern="0" baseline="-25000" dirty="0" smtClean="0"/>
              <a:t>3</a:t>
            </a:r>
            <a:r>
              <a:rPr lang="en-US" kern="0" dirty="0" smtClean="0"/>
              <a:t> : 1</a:t>
            </a:r>
            <a:r>
              <a:rPr lang="en-US" kern="0" baseline="30000" dirty="0" smtClean="0"/>
              <a:t>st</a:t>
            </a:r>
            <a:r>
              <a:rPr lang="en-US" kern="0" dirty="0" smtClean="0"/>
              <a:t>, 2</a:t>
            </a:r>
            <a:r>
              <a:rPr lang="en-US" kern="0" baseline="30000" dirty="0" smtClean="0"/>
              <a:t>nd</a:t>
            </a:r>
            <a:r>
              <a:rPr lang="en-US" kern="0" dirty="0" smtClean="0"/>
              <a:t>, and 3</a:t>
            </a:r>
            <a:r>
              <a:rPr lang="en-US" kern="0" baseline="30000" dirty="0" smtClean="0"/>
              <a:t>rd</a:t>
            </a:r>
            <a:r>
              <a:rPr lang="en-US" kern="0" dirty="0" smtClean="0"/>
              <a:t> post-transition years</a:t>
            </a:r>
          </a:p>
          <a:p>
            <a:pPr marL="400050" lvl="1" indent="225425" eaLnBrk="1" hangingPunct="1">
              <a:spcBef>
                <a:spcPts val="0"/>
              </a:spcBef>
              <a:buNone/>
            </a:pPr>
            <a:r>
              <a:rPr lang="en-US" kern="0" dirty="0" smtClean="0"/>
              <a:t>D</a:t>
            </a:r>
            <a:r>
              <a:rPr lang="en-US" kern="0" baseline="-25000" dirty="0" smtClean="0"/>
              <a:t>4</a:t>
            </a:r>
            <a:r>
              <a:rPr lang="en-US" kern="0" dirty="0" smtClean="0"/>
              <a:t> : 4</a:t>
            </a:r>
            <a:r>
              <a:rPr lang="en-US" kern="0" baseline="30000" dirty="0" smtClean="0"/>
              <a:t>th</a:t>
            </a:r>
            <a:r>
              <a:rPr lang="en-US" kern="0" dirty="0" smtClean="0"/>
              <a:t>, 5</a:t>
            </a:r>
            <a:r>
              <a:rPr lang="en-US" kern="0" baseline="30000" dirty="0" smtClean="0"/>
              <a:t>th</a:t>
            </a:r>
            <a:r>
              <a:rPr lang="en-US" kern="0" dirty="0" smtClean="0"/>
              <a:t>, and 6</a:t>
            </a:r>
            <a:r>
              <a:rPr lang="en-US" kern="0" baseline="30000" dirty="0" smtClean="0"/>
              <a:t>th</a:t>
            </a:r>
            <a:r>
              <a:rPr lang="en-US" kern="0" dirty="0" smtClean="0"/>
              <a:t> post-transition years</a:t>
            </a:r>
          </a:p>
          <a:p>
            <a:pPr marL="400050" lvl="1" indent="225425" eaLnBrk="1" hangingPunct="1">
              <a:spcBef>
                <a:spcPts val="0"/>
              </a:spcBef>
              <a:buNone/>
            </a:pPr>
            <a:r>
              <a:rPr lang="en-US" kern="0" dirty="0" smtClean="0"/>
              <a:t>D</a:t>
            </a:r>
            <a:r>
              <a:rPr lang="en-US" kern="0" baseline="-25000" dirty="0" smtClean="0"/>
              <a:t>5  </a:t>
            </a:r>
            <a:r>
              <a:rPr lang="en-US" kern="0" dirty="0" smtClean="0"/>
              <a:t>: 7</a:t>
            </a:r>
            <a:r>
              <a:rPr lang="en-US" kern="0" baseline="30000" dirty="0" smtClean="0"/>
              <a:t>th</a:t>
            </a:r>
            <a:r>
              <a:rPr lang="en-US" kern="0" dirty="0" smtClean="0"/>
              <a:t> and subsequent years</a:t>
            </a: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251520" y="2780928"/>
            <a:ext cx="5976664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-400050" eaLnBrk="1" hangingPunct="1">
              <a:spcBef>
                <a:spcPts val="1200"/>
              </a:spcBef>
              <a:buNone/>
            </a:pPr>
            <a:r>
              <a:rPr lang="en-US" kern="0" dirty="0" smtClean="0"/>
              <a:t>Country-fixed effects</a:t>
            </a: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251520" y="3212976"/>
            <a:ext cx="5976664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-400050" eaLnBrk="1" hangingPunct="1">
              <a:spcBef>
                <a:spcPts val="1200"/>
              </a:spcBef>
              <a:buNone/>
            </a:pPr>
            <a:r>
              <a:rPr lang="en-US" kern="0" dirty="0" smtClean="0"/>
              <a:t>Year-fixed effects</a:t>
            </a: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251520" y="2348880"/>
            <a:ext cx="5976664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-400050" eaLnBrk="1" hangingPunct="1">
              <a:spcBef>
                <a:spcPts val="1200"/>
              </a:spcBef>
              <a:buNone/>
            </a:pPr>
            <a:r>
              <a:rPr lang="en-US" kern="0" dirty="0" smtClean="0"/>
              <a:t>Previous year’s institutional quality</a:t>
            </a: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251520" y="3645024"/>
            <a:ext cx="5976664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-400050" eaLnBrk="1" hangingPunct="1">
              <a:spcBef>
                <a:spcPts val="1200"/>
              </a:spcBef>
              <a:buNone/>
            </a:pPr>
            <a:r>
              <a:rPr lang="en-US" kern="0" dirty="0" smtClean="0"/>
              <a:t>Time-variant control variables</a:t>
            </a: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251520" y="4005064"/>
            <a:ext cx="5976664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-400050" eaLnBrk="1" hangingPunct="1">
              <a:spcBef>
                <a:spcPts val="1200"/>
              </a:spcBef>
              <a:buNone/>
            </a:pPr>
            <a:r>
              <a:rPr lang="en-US" kern="0" dirty="0" smtClean="0"/>
              <a:t>Error term</a:t>
            </a:r>
          </a:p>
        </p:txBody>
      </p:sp>
      <p:sp>
        <p:nvSpPr>
          <p:cNvPr id="4" name="Rounded Rectangle 3"/>
          <p:cNvSpPr/>
          <p:nvPr/>
        </p:nvSpPr>
        <p:spPr bwMode="auto">
          <a:xfrm>
            <a:off x="539552" y="1197496"/>
            <a:ext cx="1944216" cy="504056"/>
          </a:xfrm>
          <a:prstGeom prst="roundRect">
            <a:avLst/>
          </a:prstGeom>
          <a:noFill/>
          <a:ln w="19050" cap="flat" cmpd="sng" algn="ctr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Rounded Rectangle 15"/>
          <p:cNvSpPr/>
          <p:nvPr/>
        </p:nvSpPr>
        <p:spPr bwMode="auto">
          <a:xfrm>
            <a:off x="2987824" y="1197496"/>
            <a:ext cx="864096" cy="504056"/>
          </a:xfrm>
          <a:prstGeom prst="roundRect">
            <a:avLst/>
          </a:prstGeom>
          <a:noFill/>
          <a:ln w="19050" cap="flat" cmpd="sng" algn="ctr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Rounded Rectangle 16"/>
          <p:cNvSpPr/>
          <p:nvPr/>
        </p:nvSpPr>
        <p:spPr bwMode="auto">
          <a:xfrm>
            <a:off x="4860032" y="1197496"/>
            <a:ext cx="540060" cy="504056"/>
          </a:xfrm>
          <a:prstGeom prst="roundRect">
            <a:avLst/>
          </a:prstGeom>
          <a:noFill/>
          <a:ln w="19050" cap="flat" cmpd="sng" algn="ctr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Rounded Rectangle 17"/>
          <p:cNvSpPr/>
          <p:nvPr/>
        </p:nvSpPr>
        <p:spPr bwMode="auto">
          <a:xfrm>
            <a:off x="5652120" y="1197496"/>
            <a:ext cx="432048" cy="504056"/>
          </a:xfrm>
          <a:prstGeom prst="roundRect">
            <a:avLst/>
          </a:prstGeom>
          <a:noFill/>
          <a:ln w="19050" cap="flat" cmpd="sng" algn="ctr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Rounded Rectangle 18"/>
          <p:cNvSpPr/>
          <p:nvPr/>
        </p:nvSpPr>
        <p:spPr bwMode="auto">
          <a:xfrm>
            <a:off x="6444208" y="1197496"/>
            <a:ext cx="432048" cy="504056"/>
          </a:xfrm>
          <a:prstGeom prst="roundRect">
            <a:avLst/>
          </a:prstGeom>
          <a:noFill/>
          <a:ln w="19050" cap="flat" cmpd="sng" algn="ctr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" name="Rounded Rectangle 19"/>
          <p:cNvSpPr/>
          <p:nvPr/>
        </p:nvSpPr>
        <p:spPr bwMode="auto">
          <a:xfrm>
            <a:off x="7092280" y="1197496"/>
            <a:ext cx="288032" cy="504056"/>
          </a:xfrm>
          <a:prstGeom prst="roundRect">
            <a:avLst/>
          </a:prstGeom>
          <a:noFill/>
          <a:ln w="19050" cap="flat" cmpd="sng" algn="ctr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1" name="Rounded Rectangle 20"/>
          <p:cNvSpPr/>
          <p:nvPr/>
        </p:nvSpPr>
        <p:spPr bwMode="auto">
          <a:xfrm>
            <a:off x="7596336" y="1197496"/>
            <a:ext cx="288032" cy="504056"/>
          </a:xfrm>
          <a:prstGeom prst="roundRect">
            <a:avLst/>
          </a:prstGeom>
          <a:noFill/>
          <a:ln w="19050" cap="flat" cmpd="sng" algn="ctr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" name="Rounded Rectangle 21"/>
          <p:cNvSpPr/>
          <p:nvPr/>
        </p:nvSpPr>
        <p:spPr bwMode="auto">
          <a:xfrm>
            <a:off x="8100392" y="1197496"/>
            <a:ext cx="360040" cy="504056"/>
          </a:xfrm>
          <a:prstGeom prst="roundRect">
            <a:avLst/>
          </a:prstGeom>
          <a:noFill/>
          <a:ln w="19050" cap="flat" cmpd="sng" algn="ctr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3" name="Rectangle 3"/>
          <p:cNvSpPr txBox="1">
            <a:spLocks noChangeArrowheads="1"/>
          </p:cNvSpPr>
          <p:nvPr/>
        </p:nvSpPr>
        <p:spPr bwMode="auto">
          <a:xfrm>
            <a:off x="251520" y="6273316"/>
            <a:ext cx="5976664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-400050" eaLnBrk="1" hangingPunct="1">
              <a:spcBef>
                <a:spcPts val="1200"/>
              </a:spcBef>
              <a:buNone/>
            </a:pPr>
            <a:r>
              <a:rPr lang="en-US" kern="0" dirty="0" smtClean="0"/>
              <a:t>Autocratic transition dummy</a:t>
            </a:r>
          </a:p>
        </p:txBody>
      </p:sp>
    </p:spTree>
    <p:extLst>
      <p:ext uri="{BB962C8B-B14F-4D97-AF65-F5344CB8AC3E}">
        <p14:creationId xmlns:p14="http://schemas.microsoft.com/office/powerpoint/2010/main" val="260534490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  <p:bldP spid="12" grpId="0"/>
      <p:bldP spid="13" grpId="0"/>
      <p:bldP spid="14" grpId="0"/>
      <p:bldP spid="4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dirty="0" smtClean="0"/>
              <a:t>3. Method: Event </a:t>
            </a:r>
            <a:r>
              <a:rPr lang="fr-FR" dirty="0" err="1" smtClean="0"/>
              <a:t>study</a:t>
            </a:r>
            <a:endParaRPr lang="en-GB" dirty="0" smtClean="0"/>
          </a:p>
        </p:txBody>
      </p:sp>
      <p:sp>
        <p:nvSpPr>
          <p:cNvPr id="5124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A2E44B6-E0DD-49B4-851A-EC301D7D7AB7}" type="slidenum">
              <a:rPr lang="en-GB"/>
              <a:pPr>
                <a:defRPr/>
              </a:pPr>
              <a:t>9</a:t>
            </a:fld>
            <a:endParaRPr lang="en-GB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3" name="Rectangle 3"/>
          <p:cNvSpPr>
            <a:spLocks noGrp="1" noChangeArrowheads="1"/>
          </p:cNvSpPr>
          <p:nvPr>
            <p:ph idx="1"/>
          </p:nvPr>
        </p:nvSpPr>
        <p:spPr>
          <a:xfrm>
            <a:off x="274638" y="1052736"/>
            <a:ext cx="8559800" cy="4968552"/>
          </a:xfrm>
        </p:spPr>
        <p:txBody>
          <a:bodyPr/>
          <a:lstStyle/>
          <a:p>
            <a:pPr eaLnBrk="1" hangingPunct="1"/>
            <a:r>
              <a:rPr lang="en-GB" dirty="0" smtClean="0"/>
              <a:t>Are the effects causal?</a:t>
            </a:r>
          </a:p>
          <a:p>
            <a:pPr eaLnBrk="1" hangingPunct="1">
              <a:spcBef>
                <a:spcPts val="1800"/>
              </a:spcBef>
            </a:pPr>
            <a:r>
              <a:rPr lang="en-GB" dirty="0" smtClean="0"/>
              <a:t>Yes if the </a:t>
            </a:r>
            <a:r>
              <a:rPr lang="en-GB" i="1" dirty="0" smtClean="0"/>
              <a:t>timing</a:t>
            </a:r>
            <a:r>
              <a:rPr lang="en-GB" dirty="0" smtClean="0"/>
              <a:t> of transitions is exogenous enough</a:t>
            </a:r>
          </a:p>
          <a:p>
            <a:pPr lvl="1" eaLnBrk="1" hangingPunct="1">
              <a:spcBef>
                <a:spcPts val="1200"/>
              </a:spcBef>
            </a:pPr>
            <a:r>
              <a:rPr lang="en-US" dirty="0"/>
              <a:t>revolutions are to a large extent </a:t>
            </a:r>
            <a:r>
              <a:rPr lang="en-US" dirty="0" smtClean="0"/>
              <a:t>unpredictable, </a:t>
            </a:r>
            <a:r>
              <a:rPr lang="en-US" dirty="0" err="1" smtClean="0"/>
              <a:t>Kuran</a:t>
            </a:r>
            <a:r>
              <a:rPr lang="en-US" dirty="0" smtClean="0"/>
              <a:t> </a:t>
            </a:r>
            <a:r>
              <a:rPr lang="en-US" dirty="0"/>
              <a:t>(1989, 1991</a:t>
            </a:r>
            <a:r>
              <a:rPr lang="en-US" dirty="0" smtClean="0"/>
              <a:t>)</a:t>
            </a:r>
          </a:p>
          <a:p>
            <a:pPr lvl="1" eaLnBrk="1" hangingPunct="1">
              <a:spcBef>
                <a:spcPts val="1200"/>
              </a:spcBef>
            </a:pPr>
            <a:r>
              <a:rPr lang="en-US" dirty="0" smtClean="0"/>
              <a:t>Bueno </a:t>
            </a:r>
            <a:r>
              <a:rPr lang="en-US" dirty="0"/>
              <a:t>de </a:t>
            </a:r>
            <a:r>
              <a:rPr lang="en-US" dirty="0" err="1"/>
              <a:t>Mesquita</a:t>
            </a:r>
            <a:r>
              <a:rPr lang="en-US" dirty="0"/>
              <a:t> (2010) </a:t>
            </a:r>
            <a:r>
              <a:rPr lang="en-US" dirty="0" smtClean="0"/>
              <a:t>provides </a:t>
            </a:r>
            <a:r>
              <a:rPr lang="en-US" dirty="0"/>
              <a:t>a model of regime changes </a:t>
            </a:r>
            <a:r>
              <a:rPr lang="en-US" dirty="0" smtClean="0"/>
              <a:t>with </a:t>
            </a:r>
            <a:r>
              <a:rPr lang="en-US" dirty="0"/>
              <a:t>multiple </a:t>
            </a:r>
            <a:r>
              <a:rPr lang="en-US" dirty="0" smtClean="0"/>
              <a:t>equilibria =&gt; </a:t>
            </a:r>
            <a:r>
              <a:rPr lang="en-US" dirty="0"/>
              <a:t>transitions are loosely related to structural variables.</a:t>
            </a:r>
            <a:endParaRPr lang="en-US" dirty="0" smtClean="0"/>
          </a:p>
          <a:p>
            <a:pPr eaLnBrk="1" hangingPunct="1">
              <a:spcBef>
                <a:spcPts val="2400"/>
              </a:spcBef>
            </a:pPr>
            <a:r>
              <a:rPr lang="en-US" dirty="0" smtClean="0"/>
              <a:t>Even if timing is endogenous, we still describe an average pattern</a:t>
            </a:r>
          </a:p>
          <a:p>
            <a:pPr eaLnBrk="1" hangingPunct="1">
              <a:spcBef>
                <a:spcPts val="2400"/>
              </a:spcBef>
            </a:pPr>
            <a:r>
              <a:rPr lang="en-US" dirty="0" smtClean="0"/>
              <a:t>We run IV regressions for robustness</a:t>
            </a:r>
          </a:p>
        </p:txBody>
      </p:sp>
    </p:spTree>
    <p:extLst>
      <p:ext uri="{BB962C8B-B14F-4D97-AF65-F5344CB8AC3E}">
        <p14:creationId xmlns:p14="http://schemas.microsoft.com/office/powerpoint/2010/main" val="341625675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_Power_Point_version_CEB_(mars_2011)">
  <a:themeElements>
    <a:clrScheme name="template SBS 2005-2006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 SBS 2005-2006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emplate SBS 2005-20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SBS 2005-20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SBS 2005-20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SBS 2005-20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SBS 2005-20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SBS 2005-20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 SBS 2005-20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 SBS 2005-20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 SBS 2005-20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 SBS 2005-20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 SBS 2005-20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 SBS 2005-20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du CEB (mars 2011)</Template>
  <TotalTime>7335</TotalTime>
  <Words>982</Words>
  <Application>Microsoft Office PowerPoint</Application>
  <PresentationFormat>On-screen Show (4:3)</PresentationFormat>
  <Paragraphs>204</Paragraphs>
  <Slides>18</Slides>
  <Notes>18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Template_Power_Point_version_CEB_(mars_2011)</vt:lpstr>
      <vt:lpstr>Equation</vt:lpstr>
      <vt:lpstr>A time to throw stones, a time to reap: How long does it take for democratic reforms to improve institutional outcomes? (supported by the Marie Currie ITN Macrohist project)  ASSA/ACES, San Francisco, January 2016</vt:lpstr>
      <vt:lpstr>1. Introduction </vt:lpstr>
      <vt:lpstr>1. Introduction </vt:lpstr>
      <vt:lpstr>1. Introduction </vt:lpstr>
      <vt:lpstr>2. Theoretical background</vt:lpstr>
      <vt:lpstr>2. Theoretical background</vt:lpstr>
      <vt:lpstr>3. Method: Event study</vt:lpstr>
      <vt:lpstr>3. Method: Event study</vt:lpstr>
      <vt:lpstr>3. Method: Event study</vt:lpstr>
      <vt:lpstr>3. Method: data</vt:lpstr>
      <vt:lpstr>3. Method: data</vt:lpstr>
      <vt:lpstr>4. Baseline findings: a first glance</vt:lpstr>
      <vt:lpstr>4. Baseline findings: dependent variable ICRG11</vt:lpstr>
      <vt:lpstr>5. Robustness checks</vt:lpstr>
      <vt:lpstr>5. Robustness checks</vt:lpstr>
      <vt:lpstr>6. Extensions</vt:lpstr>
      <vt:lpstr>6. Extensions</vt:lpstr>
      <vt:lpstr>7. 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Institutional reforms now and benefits tomorrow: How soon is tomorrow?</dc:title>
  <dc:creator>pg_meon</dc:creator>
  <cp:lastModifiedBy>pg_meon</cp:lastModifiedBy>
  <cp:revision>555</cp:revision>
  <dcterms:created xsi:type="dcterms:W3CDTF">2005-07-05T16:19:50Z</dcterms:created>
  <dcterms:modified xsi:type="dcterms:W3CDTF">2015-12-28T09:37:38Z</dcterms:modified>
</cp:coreProperties>
</file>