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48" r:id="rId1"/>
    <p:sldMasterId id="2147483651" r:id="rId2"/>
    <p:sldMasterId id="2147483655" r:id="rId3"/>
  </p:sldMasterIdLst>
  <p:notesMasterIdLst>
    <p:notesMasterId r:id="rId36"/>
  </p:notesMasterIdLst>
  <p:handoutMasterIdLst>
    <p:handoutMasterId r:id="rId37"/>
  </p:handoutMasterIdLst>
  <p:sldIdLst>
    <p:sldId id="256" r:id="rId4"/>
    <p:sldId id="286" r:id="rId5"/>
    <p:sldId id="350" r:id="rId6"/>
    <p:sldId id="394" r:id="rId7"/>
    <p:sldId id="391" r:id="rId8"/>
    <p:sldId id="351" r:id="rId9"/>
    <p:sldId id="379" r:id="rId10"/>
    <p:sldId id="380" r:id="rId11"/>
    <p:sldId id="382" r:id="rId12"/>
    <p:sldId id="363" r:id="rId13"/>
    <p:sldId id="336" r:id="rId14"/>
    <p:sldId id="320" r:id="rId15"/>
    <p:sldId id="384" r:id="rId16"/>
    <p:sldId id="321" r:id="rId17"/>
    <p:sldId id="385" r:id="rId18"/>
    <p:sldId id="369" r:id="rId19"/>
    <p:sldId id="325" r:id="rId20"/>
    <p:sldId id="388" r:id="rId21"/>
    <p:sldId id="326" r:id="rId22"/>
    <p:sldId id="389" r:id="rId23"/>
    <p:sldId id="390" r:id="rId24"/>
    <p:sldId id="328" r:id="rId25"/>
    <p:sldId id="344" r:id="rId26"/>
    <p:sldId id="331" r:id="rId27"/>
    <p:sldId id="345" r:id="rId28"/>
    <p:sldId id="347" r:id="rId29"/>
    <p:sldId id="367" r:id="rId30"/>
    <p:sldId id="396" r:id="rId31"/>
    <p:sldId id="348" r:id="rId32"/>
    <p:sldId id="397" r:id="rId33"/>
    <p:sldId id="349" r:id="rId34"/>
    <p:sldId id="375" r:id="rId3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סגנון בהיר 1 - הדגשה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סגנון ביניים 2 - הדגשה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79" autoAdjust="0"/>
    <p:restoredTop sz="94676" autoAdjust="0"/>
  </p:normalViewPr>
  <p:slideViewPr>
    <p:cSldViewPr>
      <p:cViewPr varScale="1">
        <p:scale>
          <a:sx n="67" d="100"/>
          <a:sy n="67" d="100"/>
        </p:scale>
        <p:origin x="126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8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liciarobb:Library:Containers:com.apple.mail:Data:Library:Mail%20Downloads:Gender_Tables_1May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liciarobb:Library:Containers:com.apple.mail:Data:Library:Mail%20Downloads:Gender_Tables_1May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tables!$L$84</c:f>
              <c:strCache>
                <c:ptCount val="1"/>
                <c:pt idx="0">
                  <c:v>Mean of Pledged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tables!$K$85:$K$89</c:f>
              <c:strCache>
                <c:ptCount val="5"/>
                <c:pt idx="0">
                  <c:v>2 Males</c:v>
                </c:pt>
                <c:pt idx="1">
                  <c:v>2 Females</c:v>
                </c:pt>
                <c:pt idx="2">
                  <c:v>Female - Male</c:v>
                </c:pt>
                <c:pt idx="3">
                  <c:v>Male - Female</c:v>
                </c:pt>
                <c:pt idx="4">
                  <c:v>1 Male</c:v>
                </c:pt>
              </c:strCache>
            </c:strRef>
          </c:cat>
          <c:val>
            <c:numRef>
              <c:f>tables!$L$85:$L$89</c:f>
              <c:numCache>
                <c:formatCode>#,##0.0</c:formatCode>
                <c:ptCount val="5"/>
                <c:pt idx="0">
                  <c:v>19445.63</c:v>
                </c:pt>
                <c:pt idx="1">
                  <c:v>9988.8482000000004</c:v>
                </c:pt>
                <c:pt idx="2">
                  <c:v>8714.0990000000002</c:v>
                </c:pt>
                <c:pt idx="3">
                  <c:v>8553.4830999999849</c:v>
                </c:pt>
                <c:pt idx="4">
                  <c:v>5936.3041000000003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4890192"/>
        <c:axId val="334891368"/>
      </c:barChart>
      <c:catAx>
        <c:axId val="33489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891368"/>
        <c:crosses val="autoZero"/>
        <c:auto val="1"/>
        <c:lblAlgn val="ctr"/>
        <c:lblOffset val="100"/>
        <c:noMultiLvlLbl val="0"/>
      </c:catAx>
      <c:valAx>
        <c:axId val="334891368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89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35805165166834"/>
          <c:y val="3.8817125184782343E-2"/>
          <c:w val="0.86808424642632298"/>
          <c:h val="0.79609874599715758"/>
        </c:manualLayout>
      </c:layout>
      <c:barChart>
        <c:barDir val="col"/>
        <c:grouping val="clustered"/>
        <c:varyColors val="0"/>
        <c:ser>
          <c:idx val="0"/>
          <c:order val="0"/>
          <c:spPr>
            <a:ln w="44450" cap="rnd">
              <a:solidFill>
                <a:srgbClr val="0070C0"/>
              </a:solidFill>
              <a:round/>
            </a:ln>
            <a:effectLst/>
          </c:spPr>
          <c:invertIfNegative val="0"/>
          <c:cat>
            <c:strRef>
              <c:f>tables!$B$75:$B$80</c:f>
              <c:strCache>
                <c:ptCount val="6"/>
                <c:pt idx="0">
                  <c:v>2 Females</c:v>
                </c:pt>
                <c:pt idx="1">
                  <c:v>1 Females</c:v>
                </c:pt>
                <c:pt idx="2">
                  <c:v>Female - Male</c:v>
                </c:pt>
                <c:pt idx="3">
                  <c:v>Male - Female</c:v>
                </c:pt>
                <c:pt idx="4">
                  <c:v>1 Male</c:v>
                </c:pt>
                <c:pt idx="5">
                  <c:v>2 Males</c:v>
                </c:pt>
              </c:strCache>
            </c:strRef>
          </c:cat>
          <c:val>
            <c:numRef>
              <c:f>tables!$C$75:$C$80</c:f>
              <c:numCache>
                <c:formatCode>0.000</c:formatCode>
                <c:ptCount val="6"/>
                <c:pt idx="0">
                  <c:v>0.63371999999999995</c:v>
                </c:pt>
                <c:pt idx="1">
                  <c:v>0.57440000000000002</c:v>
                </c:pt>
                <c:pt idx="2">
                  <c:v>0.52851000000000004</c:v>
                </c:pt>
                <c:pt idx="3">
                  <c:v>0.51566100000000004</c:v>
                </c:pt>
                <c:pt idx="4">
                  <c:v>0.44363999999999998</c:v>
                </c:pt>
                <c:pt idx="5">
                  <c:v>0.40693099999999999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85096"/>
        <c:axId val="334890584"/>
      </c:barChart>
      <c:catAx>
        <c:axId val="334885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Gender of Project</a:t>
                </a:r>
                <a:r>
                  <a:rPr lang="en-US" sz="1200" baseline="0"/>
                  <a:t> Leader(s)</a:t>
                </a:r>
                <a:endParaRPr lang="en-US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890584"/>
        <c:crosses val="autoZero"/>
        <c:auto val="1"/>
        <c:lblAlgn val="ctr"/>
        <c:lblOffset val="100"/>
        <c:noMultiLvlLbl val="0"/>
      </c:catAx>
      <c:valAx>
        <c:axId val="334890584"/>
        <c:scaling>
          <c:orientation val="minMax"/>
          <c:min val="0.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100"/>
                  <a:t>Mean Share of Female</a:t>
                </a:r>
                <a:r>
                  <a:rPr lang="en-GB" sz="1100" baseline="0"/>
                  <a:t> Investors</a:t>
                </a:r>
                <a:endParaRPr lang="en-GB" sz="11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88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CA18D2E-F6E2-4F32-A70A-B3114080D088}" type="datetimeFigureOut">
              <a:rPr lang="he-IL" smtClean="0"/>
              <a:t>י"ז/טבת/תשע"ו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D108DE6-DF7C-4B4C-8FD6-145A83AFFD5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9784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2F0C59F-CC78-4B7E-BDF8-51637CE50F5A}" type="datetimeFigureOut">
              <a:rPr lang="he-IL" smtClean="0"/>
              <a:t>י"ז/טבת/תשע"ו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254E8CD-30A5-411B-B2CB-7FF2B215658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2643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4E8CD-30A5-411B-B2CB-7FF2B2156581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4612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יש</a:t>
            </a:r>
            <a:r>
              <a:rPr lang="he-IL" baseline="0" dirty="0" smtClean="0"/>
              <a:t> </a:t>
            </a:r>
            <a:r>
              <a:rPr lang="he-IL" baseline="0" dirty="0" err="1" smtClean="0"/>
              <a:t>פרוייקטים</a:t>
            </a:r>
            <a:r>
              <a:rPr lang="he-IL" baseline="0" dirty="0" smtClean="0"/>
              <a:t> שבהם יש יותר מיזם אחד ויש יזמים שהשתתפו ביותר מיוזמה אחת ויש גם חברות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4E8CD-30A5-411B-B2CB-7FF2B2156581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25707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זה מתייחס רק למקרה של יזם אחד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4E8CD-30A5-411B-B2CB-7FF2B2156581}" type="slidenum">
              <a:rPr lang="he-IL" smtClean="0"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43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37444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5724128" y="6356350"/>
            <a:ext cx="12241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36404493-3BD8-41AB-B353-A418A446B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0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814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37444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5724128" y="6356350"/>
            <a:ext cx="12241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9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21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374441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5724128" y="6356350"/>
            <a:ext cx="1224136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9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 smtClean="0"/>
              <a:t>לחץ כדי לערוך סגנונות טקסט של תבנית בסיס</a:t>
            </a:r>
          </a:p>
          <a:p>
            <a:pPr lvl="1"/>
            <a:r>
              <a:rPr lang="he-IL" dirty="0" smtClean="0"/>
              <a:t>רמה שנייה</a:t>
            </a:r>
          </a:p>
          <a:p>
            <a:pPr lvl="2"/>
            <a:r>
              <a:rPr lang="he-IL" dirty="0" smtClean="0"/>
              <a:t>רמה שלישית</a:t>
            </a:r>
          </a:p>
          <a:p>
            <a:pPr lvl="3"/>
            <a:r>
              <a:rPr lang="he-IL" dirty="0" smtClean="0"/>
              <a:t>רמה רביעית</a:t>
            </a:r>
          </a:p>
          <a:p>
            <a:pPr lvl="4"/>
            <a:r>
              <a:rPr lang="he-IL" dirty="0" smtClean="0"/>
              <a:t>רמה חמישית</a:t>
            </a:r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latin typeface="+mj-lt"/>
          <a:ea typeface="+mj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 smtClean="0"/>
              <a:t>לחץ כדי לערוך סגנונות טקסט של תבנית בסיס</a:t>
            </a:r>
          </a:p>
          <a:p>
            <a:pPr lvl="1"/>
            <a:r>
              <a:rPr lang="he-IL" dirty="0" smtClean="0"/>
              <a:t>רמה שנייה</a:t>
            </a:r>
          </a:p>
          <a:p>
            <a:pPr lvl="2"/>
            <a:r>
              <a:rPr lang="he-IL" dirty="0" smtClean="0"/>
              <a:t>רמה שלישית</a:t>
            </a:r>
          </a:p>
          <a:p>
            <a:pPr lvl="3"/>
            <a:r>
              <a:rPr lang="he-IL" dirty="0" smtClean="0"/>
              <a:t>רמה רביעית</a:t>
            </a:r>
          </a:p>
          <a:p>
            <a:pPr lvl="4"/>
            <a:r>
              <a:rPr lang="he-IL" dirty="0" smtClean="0"/>
              <a:t>רמה חמישית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5580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latin typeface="+mj-lt"/>
          <a:ea typeface="+mj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 smtClean="0"/>
              <a:t>לחץ כדי לערוך סגנונות טקסט של תבנית בסיס</a:t>
            </a:r>
          </a:p>
          <a:p>
            <a:pPr lvl="1"/>
            <a:r>
              <a:rPr lang="he-IL" dirty="0" smtClean="0"/>
              <a:t>רמה שנייה</a:t>
            </a:r>
          </a:p>
          <a:p>
            <a:pPr lvl="2"/>
            <a:r>
              <a:rPr lang="he-IL" dirty="0" smtClean="0"/>
              <a:t>רמה שלישית</a:t>
            </a:r>
          </a:p>
          <a:p>
            <a:pPr lvl="3"/>
            <a:r>
              <a:rPr lang="he-IL" dirty="0" smtClean="0"/>
              <a:t>רמה רביעית</a:t>
            </a:r>
          </a:p>
          <a:p>
            <a:pPr lvl="4"/>
            <a:r>
              <a:rPr lang="he-IL" dirty="0" smtClean="0"/>
              <a:t>רמה חמישית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9712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latin typeface="+mj-lt"/>
          <a:ea typeface="+mj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07504" y="980728"/>
            <a:ext cx="8856984" cy="2664296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Gender </a:t>
            </a:r>
            <a:r>
              <a:rPr lang="en-US" sz="3200" b="1" dirty="0"/>
              <a:t>Dynamics in Crowdfunding (Kickstarter):</a:t>
            </a:r>
            <a:br>
              <a:rPr lang="en-US" sz="3200" b="1" dirty="0"/>
            </a:br>
            <a:r>
              <a:rPr lang="en-US" sz="3200" b="1" dirty="0"/>
              <a:t>Evidence on Entrepreneurs, Investors, Deals and Taste Based </a:t>
            </a:r>
            <a:r>
              <a:rPr lang="en-US" sz="3200" b="1" dirty="0" smtClean="0"/>
              <a:t>Discrimination</a:t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he-IL" sz="2000" b="1" i="1" dirty="0">
              <a:solidFill>
                <a:srgbClr val="00B0F0"/>
              </a:solidFill>
              <a:ea typeface="+mn-ea"/>
            </a:endParaRPr>
          </a:p>
        </p:txBody>
      </p:sp>
      <p:pic>
        <p:nvPicPr>
          <p:cNvPr id="1034" name="Picture 10" descr="http://chem.ch.huji.ac.il/sandy/logo_HUJI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01208"/>
            <a:ext cx="1266274" cy="13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837132" y="4221088"/>
            <a:ext cx="7776864" cy="792088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Dan Marom , Alicia Robb &amp; Orly Sade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541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628800"/>
            <a:ext cx="511256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Crowdfunding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 rtl="0">
              <a:buFont typeface="Wingdings" pitchFamily="2" charset="2"/>
              <a:buNone/>
              <a:defRPr/>
            </a:pPr>
            <a:r>
              <a:rPr lang="en-US" dirty="0"/>
              <a:t>(1) The reward </a:t>
            </a:r>
            <a:r>
              <a:rPr lang="en-US" dirty="0" smtClean="0"/>
              <a:t>model</a:t>
            </a:r>
            <a:endParaRPr lang="en-US" dirty="0"/>
          </a:p>
          <a:p>
            <a:pPr marL="0" indent="0" algn="l" rtl="0">
              <a:buFont typeface="Wingdings" pitchFamily="2" charset="2"/>
              <a:buNone/>
              <a:defRPr/>
            </a:pPr>
            <a:r>
              <a:rPr lang="en-US" dirty="0"/>
              <a:t>(2) The pre-purchase </a:t>
            </a:r>
            <a:r>
              <a:rPr lang="en-US" dirty="0" smtClean="0"/>
              <a:t>model</a:t>
            </a:r>
          </a:p>
          <a:p>
            <a:pPr marL="0" indent="0" algn="l" rtl="0">
              <a:buFont typeface="Wingdings" pitchFamily="2" charset="2"/>
              <a:buNone/>
              <a:defRPr/>
            </a:pPr>
            <a:r>
              <a:rPr lang="en-US" dirty="0"/>
              <a:t>(3) The lending </a:t>
            </a:r>
            <a:r>
              <a:rPr lang="en-US" dirty="0" smtClean="0"/>
              <a:t>model</a:t>
            </a:r>
          </a:p>
          <a:p>
            <a:pPr marL="0" indent="0" algn="l" rtl="0">
              <a:buFont typeface="Wingdings" pitchFamily="2" charset="2"/>
              <a:buNone/>
              <a:defRPr/>
            </a:pPr>
            <a:r>
              <a:rPr lang="en-US" dirty="0" smtClean="0"/>
              <a:t>(4) The </a:t>
            </a:r>
            <a:r>
              <a:rPr lang="en-US" dirty="0"/>
              <a:t>equity </a:t>
            </a:r>
            <a:r>
              <a:rPr lang="en-US" dirty="0" smtClean="0"/>
              <a:t>model</a:t>
            </a:r>
          </a:p>
          <a:p>
            <a:pPr marL="0" indent="0" algn="l" rtl="0">
              <a:buFont typeface="Wingdings" pitchFamily="2" charset="2"/>
              <a:buNone/>
              <a:defRPr/>
            </a:pPr>
            <a:r>
              <a:rPr lang="en-US" dirty="0" smtClean="0"/>
              <a:t>(5) </a:t>
            </a:r>
            <a:r>
              <a:rPr lang="en-US" dirty="0"/>
              <a:t>The donation model</a:t>
            </a:r>
          </a:p>
          <a:p>
            <a:pPr algn="l" rtl="0">
              <a:defRPr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653136"/>
            <a:ext cx="2611120" cy="158686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Picture 4" descr="http://banklesstimes.com/wp-content/uploads/2013/02/prosp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54" y="4988722"/>
            <a:ext cx="1755140" cy="746125"/>
          </a:xfrm>
          <a:prstGeom prst="rect">
            <a:avLst/>
          </a:prstGeom>
          <a:noFill/>
          <a:extLst/>
        </p:spPr>
      </p:pic>
      <p:cxnSp>
        <p:nvCxnSpPr>
          <p:cNvPr id="6" name="Straight Arrow Connector 5"/>
          <p:cNvCxnSpPr/>
          <p:nvPr/>
        </p:nvCxnSpPr>
        <p:spPr>
          <a:xfrm>
            <a:off x="3923928" y="4432924"/>
            <a:ext cx="0" cy="766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81725" y="3255036"/>
            <a:ext cx="1463757" cy="1428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68760"/>
            <a:ext cx="2698453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4275381" y="1772816"/>
            <a:ext cx="144874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136" y="3757179"/>
            <a:ext cx="17145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4275381" y="1772816"/>
            <a:ext cx="2672883" cy="18982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7696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Our Data</a:t>
            </a:r>
            <a:endParaRPr lang="en-US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                                     </a:t>
            </a:r>
            <a:r>
              <a:rPr lang="en-US" dirty="0" smtClean="0"/>
              <a:t>(April 2009-March 2012):</a:t>
            </a:r>
          </a:p>
          <a:p>
            <a:pPr marL="0" indent="0">
              <a:buNone/>
            </a:pPr>
            <a:r>
              <a:rPr lang="en-US" dirty="0"/>
              <a:t>https://www.kickstarter.com/ </a:t>
            </a:r>
            <a:endParaRPr lang="en-US" dirty="0" smtClean="0"/>
          </a:p>
          <a:p>
            <a:pPr lvl="1"/>
            <a:r>
              <a:rPr lang="en-US" smtClean="0"/>
              <a:t>16,641 </a:t>
            </a:r>
            <a:r>
              <a:rPr lang="en-US" dirty="0"/>
              <a:t>successful </a:t>
            </a:r>
            <a:r>
              <a:rPr lang="en-US" dirty="0" smtClean="0"/>
              <a:t>projects</a:t>
            </a:r>
          </a:p>
          <a:p>
            <a:pPr lvl="1"/>
            <a:r>
              <a:rPr lang="en-US" dirty="0" smtClean="0"/>
              <a:t>4,128 </a:t>
            </a:r>
            <a:r>
              <a:rPr lang="en-US" dirty="0"/>
              <a:t>failed </a:t>
            </a:r>
            <a:r>
              <a:rPr lang="en-US" dirty="0" smtClean="0"/>
              <a:t>projects</a:t>
            </a:r>
            <a:r>
              <a:rPr lang="en-US" dirty="0" smtClean="0">
                <a:solidFill>
                  <a:srgbClr val="C00000"/>
                </a:solidFill>
              </a:rPr>
              <a:t>*</a:t>
            </a:r>
          </a:p>
          <a:p>
            <a:pPr lvl="1"/>
            <a:r>
              <a:rPr lang="en-US" dirty="0" smtClean="0"/>
              <a:t>22,274 entrepreneurs</a:t>
            </a:r>
            <a:endParaRPr lang="en-US" b="1" dirty="0"/>
          </a:p>
          <a:p>
            <a:pPr lvl="1"/>
            <a:r>
              <a:rPr lang="en-US" dirty="0" smtClean="0"/>
              <a:t>1,108,233 investors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nvestments </a:t>
            </a:r>
            <a:r>
              <a:rPr lang="en-US" dirty="0"/>
              <a:t>that sum to more than </a:t>
            </a:r>
            <a:r>
              <a:rPr lang="en-US" dirty="0" smtClean="0"/>
              <a:t>$120M</a:t>
            </a:r>
          </a:p>
          <a:p>
            <a:pPr lvl="1"/>
            <a:r>
              <a:rPr lang="en-US" dirty="0" smtClean="0"/>
              <a:t>13 Categories – artistic, games, design &amp; technology. </a:t>
            </a:r>
          </a:p>
        </p:txBody>
      </p:sp>
      <p:pic>
        <p:nvPicPr>
          <p:cNvPr id="9" name="Picture 2" descr="http://www.oldwomaninthebasement.com/images/Kickstarter_Log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3" b="24712"/>
          <a:stretch/>
        </p:blipFill>
        <p:spPr bwMode="auto">
          <a:xfrm>
            <a:off x="683568" y="1613361"/>
            <a:ext cx="2808312" cy="49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2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890"/>
            <a:ext cx="8229600" cy="859788"/>
          </a:xfrm>
        </p:spPr>
        <p:txBody>
          <a:bodyPr/>
          <a:lstStyle/>
          <a:p>
            <a:pPr algn="l"/>
            <a:r>
              <a:rPr lang="en-US" dirty="0" smtClean="0"/>
              <a:t>Classifying Projects by Gender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2678"/>
            <a:ext cx="8229600" cy="554668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Analyzed </a:t>
            </a:r>
            <a:r>
              <a:rPr lang="en-US" dirty="0"/>
              <a:t>the sample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Removed </a:t>
            </a:r>
            <a:r>
              <a:rPr lang="en-US" dirty="0"/>
              <a:t>projects </a:t>
            </a:r>
            <a:r>
              <a:rPr lang="en-US" dirty="0" smtClean="0"/>
              <a:t>- company </a:t>
            </a:r>
            <a:r>
              <a:rPr lang="en-US" dirty="0"/>
              <a:t>names (for example ltd)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Extracted </a:t>
            </a:r>
            <a:r>
              <a:rPr lang="en-US" dirty="0"/>
              <a:t>first names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Gender </a:t>
            </a:r>
            <a:r>
              <a:rPr lang="en-US" dirty="0"/>
              <a:t>Classification by a dictionary of common names for males/females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Manual verification - </a:t>
            </a:r>
            <a:r>
              <a:rPr lang="en-US" dirty="0"/>
              <a:t>1,000 projects </a:t>
            </a:r>
            <a:r>
              <a:rPr lang="en-US" dirty="0" smtClean="0"/>
              <a:t>by </a:t>
            </a:r>
            <a:r>
              <a:rPr lang="en-US" dirty="0"/>
              <a:t>Mechanical Turk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à"/>
            </a:pPr>
            <a:r>
              <a:rPr lang="en-US" b="1" dirty="0" smtClean="0"/>
              <a:t>We were able to classify 13,533 </a:t>
            </a:r>
            <a:r>
              <a:rPr lang="en-US" b="1" dirty="0"/>
              <a:t>projects by gender 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à"/>
            </a:pPr>
            <a:r>
              <a:rPr lang="en-US" smtClean="0"/>
              <a:t>Another 539 </a:t>
            </a:r>
            <a:r>
              <a:rPr lang="en-US" dirty="0" smtClean="0"/>
              <a:t>projects had more than one entrepreneur (leader)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(2 female, 2 male, 1 female-1 male, or 1 male-1 female)</a:t>
            </a:r>
            <a:endParaRPr lang="en-US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62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Initial Questions: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Are female entrepreneurs financing more (or fewer) ventures via online crowdfunding (Kickstarter) compared with male entrepreneurs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</a:p>
          <a:p>
            <a:r>
              <a:rPr lang="en-US" dirty="0">
                <a:solidFill>
                  <a:srgbClr val="C00000"/>
                </a:solidFill>
              </a:rPr>
              <a:t>Are there gender differences in project sector/industry?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7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תחתונה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656"/>
            <a:ext cx="615977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 rot="21227364">
            <a:off x="-324908" y="-14980"/>
            <a:ext cx="2962672" cy="13074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Gender </a:t>
            </a:r>
            <a:br>
              <a:rPr lang="en-US" sz="3200" dirty="0" smtClean="0"/>
            </a:br>
            <a:r>
              <a:rPr lang="en-US" sz="3200" dirty="0" smtClean="0"/>
              <a:t>Distribution</a:t>
            </a:r>
            <a:endParaRPr lang="en-US" sz="3200" dirty="0"/>
          </a:p>
        </p:txBody>
      </p:sp>
      <p:sp>
        <p:nvSpPr>
          <p:cNvPr id="6" name="Right Arrow 5"/>
          <p:cNvSpPr/>
          <p:nvPr/>
        </p:nvSpPr>
        <p:spPr>
          <a:xfrm>
            <a:off x="1927889" y="2176546"/>
            <a:ext cx="72008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907704" y="3356992"/>
            <a:ext cx="68407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937224" y="4077072"/>
            <a:ext cx="76256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1907704" y="5373216"/>
            <a:ext cx="68407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flipV="1">
            <a:off x="1937224" y="4410823"/>
            <a:ext cx="76256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2490273" y="2403260"/>
            <a:ext cx="233614" cy="19775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2490273" y="2979797"/>
            <a:ext cx="233614" cy="19775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490273" y="3652903"/>
            <a:ext cx="233614" cy="19775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1937224" y="2767547"/>
            <a:ext cx="72008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Research Questions:</a:t>
            </a:r>
            <a:br>
              <a:rPr lang="en-US" dirty="0"/>
            </a:br>
            <a:r>
              <a:rPr lang="en-US" dirty="0"/>
              <a:t>Gender and Entrepreneurship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Do </a:t>
            </a:r>
            <a:r>
              <a:rPr lang="en-US" dirty="0">
                <a:solidFill>
                  <a:srgbClr val="C00000"/>
                </a:solidFill>
              </a:rPr>
              <a:t>female entrepreneurs have similar funding goals compared with male entrepreneurs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</a:p>
          <a:p>
            <a:r>
              <a:rPr lang="en-US" dirty="0">
                <a:solidFill>
                  <a:srgbClr val="C00000"/>
                </a:solidFill>
              </a:rPr>
              <a:t>Are there gender differences in the rates of success of fundraising on online crowdfunding platforms?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92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and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Goal: Male &gt; Female</a:t>
            </a:r>
          </a:p>
          <a:p>
            <a:r>
              <a:rPr lang="en-US" dirty="0"/>
              <a:t>Received investment: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Male </a:t>
            </a:r>
            <a:r>
              <a:rPr lang="en-US" dirty="0"/>
              <a:t>&gt; </a:t>
            </a:r>
            <a:r>
              <a:rPr lang="en-US" dirty="0" smtClean="0"/>
              <a:t>Female</a:t>
            </a:r>
            <a:endParaRPr lang="he-IL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 of Success: Female &gt; Male</a:t>
            </a:r>
          </a:p>
          <a:p>
            <a:pPr lvl="1"/>
            <a:r>
              <a:rPr lang="en-US" dirty="0" smtClean="0"/>
              <a:t>Success </a:t>
            </a:r>
            <a:r>
              <a:rPr lang="en-US" dirty="0" smtClean="0">
                <a:sym typeface="Wingdings" panose="05000000000000000000" pitchFamily="2" charset="2"/>
              </a:rPr>
              <a:t> fundraising – all or nothing</a:t>
            </a:r>
          </a:p>
          <a:p>
            <a:pPr marL="457200" lvl="1" indent="0">
              <a:buNone/>
            </a:pPr>
            <a:endParaRPr lang="en-US" dirty="0" smtClean="0">
              <a:sym typeface="Wingdings" panose="05000000000000000000" pitchFamily="2" charset="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73474439"/>
              </p:ext>
            </p:extLst>
          </p:nvPr>
        </p:nvGraphicFramePr>
        <p:xfrm>
          <a:off x="4427984" y="2060849"/>
          <a:ext cx="449542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036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8600"/>
            <a:ext cx="8909302" cy="1600200"/>
          </a:xfrm>
        </p:spPr>
        <p:txBody>
          <a:bodyPr>
            <a:normAutofit/>
          </a:bodyPr>
          <a:lstStyle/>
          <a:p>
            <a:r>
              <a:rPr lang="en-US" sz="3200" b="1" dirty="0"/>
              <a:t>Is </a:t>
            </a:r>
            <a:r>
              <a:rPr lang="en-US" sz="3200" b="1" dirty="0" smtClean="0"/>
              <a:t>higher </a:t>
            </a:r>
            <a:r>
              <a:rPr lang="en-US" sz="3200" b="1" dirty="0"/>
              <a:t>rate of success by women’s projects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just </a:t>
            </a:r>
            <a:r>
              <a:rPr lang="en-US" sz="3200" b="1" dirty="0"/>
              <a:t>due due to their lower financial goals?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3309"/>
            <a:ext cx="8507288" cy="4821995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To </a:t>
            </a:r>
            <a:r>
              <a:rPr lang="en-US" sz="2800" dirty="0"/>
              <a:t>investigate this, we </a:t>
            </a:r>
            <a:r>
              <a:rPr lang="en-US" sz="2800" u="sng" dirty="0">
                <a:solidFill>
                  <a:srgbClr val="C00000"/>
                </a:solidFill>
              </a:rPr>
              <a:t>matched projects </a:t>
            </a:r>
            <a:r>
              <a:rPr lang="en-US" sz="2800" dirty="0"/>
              <a:t>by main category, sub-category, country, </a:t>
            </a:r>
            <a:r>
              <a:rPr lang="en-US" sz="2800" dirty="0" smtClean="0"/>
              <a:t>time, and </a:t>
            </a:r>
            <a:r>
              <a:rPr lang="en-US" sz="2800" dirty="0"/>
              <a:t>fundraising goal where the only difference was the gender of the entrepreneur (or the gender of the leading entrepreneur in the case of teams). </a:t>
            </a:r>
            <a:endParaRPr lang="en-US" sz="2800" dirty="0" smtClean="0"/>
          </a:p>
          <a:p>
            <a:pPr algn="just"/>
            <a:r>
              <a:rPr lang="en-US" sz="2800" dirty="0" smtClean="0"/>
              <a:t>We </a:t>
            </a:r>
            <a:r>
              <a:rPr lang="en-US" sz="2800" dirty="0"/>
              <a:t>ended up with a subsample of 911 matched </a:t>
            </a:r>
            <a:r>
              <a:rPr lang="en-US" sz="2800" dirty="0" smtClean="0"/>
              <a:t>pairs.</a:t>
            </a:r>
          </a:p>
          <a:p>
            <a:pPr algn="just"/>
            <a:r>
              <a:rPr lang="en-US" sz="2800" dirty="0" smtClean="0"/>
              <a:t>Women </a:t>
            </a:r>
            <a:r>
              <a:rPr lang="en-US" sz="2800" dirty="0"/>
              <a:t>were still more likely than men to reach their funding goal (80% versus 73.7%</a:t>
            </a:r>
            <a:r>
              <a:rPr lang="en-US" sz="2800" dirty="0" smtClean="0"/>
              <a:t>)</a:t>
            </a:r>
          </a:p>
          <a:p>
            <a:pPr algn="just"/>
            <a:r>
              <a:rPr lang="en-US" sz="2800" b="1" dirty="0"/>
              <a:t>T</a:t>
            </a:r>
            <a:r>
              <a:rPr lang="en-US" sz="2800" b="1" dirty="0" smtClean="0"/>
              <a:t>he </a:t>
            </a:r>
            <a:r>
              <a:rPr lang="en-US" sz="2800" b="1" dirty="0"/>
              <a:t>higher rates of success among </a:t>
            </a:r>
            <a:r>
              <a:rPr lang="en-US" sz="2800" b="1" dirty="0" smtClean="0"/>
              <a:t>females</a:t>
            </a:r>
            <a:r>
              <a:rPr lang="en-US" sz="2800" b="1" dirty="0"/>
              <a:t> </a:t>
            </a:r>
            <a:r>
              <a:rPr lang="en-US" sz="2800" b="1" dirty="0" smtClean="0"/>
              <a:t>not being driven by lower goals</a:t>
            </a:r>
            <a:endParaRPr lang="en-US" sz="2800" b="1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9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Research Questions:</a:t>
            </a:r>
            <a:br>
              <a:rPr lang="en-US" dirty="0"/>
            </a:br>
            <a:r>
              <a:rPr lang="en-US" dirty="0"/>
              <a:t>Gender and Investors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% </a:t>
            </a:r>
            <a:r>
              <a:rPr lang="en-US" dirty="0">
                <a:solidFill>
                  <a:srgbClr val="C00000"/>
                </a:solidFill>
              </a:rPr>
              <a:t>of female investors?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Distribution?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7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77" y="60440"/>
            <a:ext cx="8229600" cy="56531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Gender and Investing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183"/>
            <a:ext cx="8229600" cy="5737169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/>
              <a:t>We were able to assign gender to 81% of the investors over the period (898,491 investors out of a total of 1,108,186). </a:t>
            </a:r>
            <a:endParaRPr lang="en-US" sz="2800" b="1" dirty="0" smtClean="0"/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About </a:t>
            </a:r>
            <a:r>
              <a:rPr lang="en-US" sz="2800" dirty="0"/>
              <a:t>56% of the investors of the Kickstarter projects we identified were male, compared with 44% that were </a:t>
            </a:r>
            <a:r>
              <a:rPr lang="en-US" sz="2800" dirty="0" smtClean="0"/>
              <a:t>women. </a:t>
            </a:r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Serial </a:t>
            </a:r>
            <a:r>
              <a:rPr lang="en-US" sz="2800" dirty="0"/>
              <a:t>investors are more likely to be men – focusing only on investors with at least 5 investments – the share of male investors rises to more than 70</a:t>
            </a:r>
            <a:r>
              <a:rPr lang="en-US" sz="2800" dirty="0" smtClean="0"/>
              <a:t>%. </a:t>
            </a:r>
            <a:endParaRPr lang="en-US" sz="2800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&amp; Motivation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Crowdfunding</a:t>
            </a:r>
            <a:r>
              <a:rPr lang="en-US" dirty="0"/>
              <a:t>, </a:t>
            </a:r>
            <a:r>
              <a:rPr lang="en-US" dirty="0" smtClean="0"/>
              <a:t>Kickstarter </a:t>
            </a:r>
            <a:r>
              <a:rPr lang="en-US" dirty="0"/>
              <a:t>and </a:t>
            </a:r>
            <a:r>
              <a:rPr lang="en-US" dirty="0" smtClean="0"/>
              <a:t>our Data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Gender </a:t>
            </a:r>
            <a:r>
              <a:rPr lang="en-US" dirty="0"/>
              <a:t>and entrepreneurship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Gender </a:t>
            </a:r>
            <a:r>
              <a:rPr lang="en-US" dirty="0"/>
              <a:t>and investors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Statistical/Economic discrimination 	</a:t>
            </a:r>
            <a:r>
              <a:rPr lang="en-US" dirty="0"/>
              <a:t>	 </a:t>
            </a:r>
            <a:r>
              <a:rPr lang="en-US" dirty="0" smtClean="0"/>
              <a:t>   Vs taste </a:t>
            </a:r>
            <a:r>
              <a:rPr lang="en-US" dirty="0"/>
              <a:t>based discrimination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he-IL" dirty="0"/>
          </a:p>
        </p:txBody>
      </p:sp>
      <p:pic>
        <p:nvPicPr>
          <p:cNvPr id="5" name="Picture 10" descr="http://chem.ch.huji.ac.il/sandy/logo_HUJI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526" y="5217582"/>
            <a:ext cx="1266274" cy="13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8210"/>
            <a:ext cx="5760640" cy="646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 rot="21227364">
            <a:off x="-118500" y="-51092"/>
            <a:ext cx="2962672" cy="13074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Gender of Investors</a:t>
            </a:r>
            <a:endParaRPr lang="en-US" sz="3200" dirty="0"/>
          </a:p>
        </p:txBody>
      </p:sp>
      <p:sp>
        <p:nvSpPr>
          <p:cNvPr id="2" name="Right Arrow 1"/>
          <p:cNvSpPr/>
          <p:nvPr/>
        </p:nvSpPr>
        <p:spPr>
          <a:xfrm>
            <a:off x="1619672" y="566124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691680" y="422108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691680" y="2085826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5-Point Star 2"/>
          <p:cNvSpPr/>
          <p:nvPr/>
        </p:nvSpPr>
        <p:spPr>
          <a:xfrm>
            <a:off x="1979713" y="2524417"/>
            <a:ext cx="140797" cy="11249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2015716" y="3219519"/>
            <a:ext cx="140797" cy="11249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1985322" y="3912462"/>
            <a:ext cx="140797" cy="11249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Research Questions:</a:t>
            </a:r>
            <a:br>
              <a:rPr lang="en-US" dirty="0"/>
            </a:br>
            <a:r>
              <a:rPr lang="en-US" dirty="0"/>
              <a:t>Gender and Investors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Are </a:t>
            </a:r>
            <a:r>
              <a:rPr lang="en-US" dirty="0">
                <a:solidFill>
                  <a:srgbClr val="C00000"/>
                </a:solidFill>
              </a:rPr>
              <a:t>female investors more likely to finance female entrepreneurs as opposed to male entrepreneurs? What about male investors?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2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תחתונה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 rot="21227364">
            <a:off x="-88816" y="-61723"/>
            <a:ext cx="3128943" cy="1865246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Investors Vs entrepreneurs</a:t>
            </a:r>
            <a:br>
              <a:rPr lang="en-US" sz="3200" dirty="0" smtClean="0"/>
            </a:br>
            <a:r>
              <a:rPr lang="en-US" sz="3200" dirty="0" smtClean="0"/>
              <a:t>% of female</a:t>
            </a:r>
            <a:br>
              <a:rPr lang="en-US" sz="3200" dirty="0" smtClean="0"/>
            </a:br>
            <a:r>
              <a:rPr lang="en-US" sz="3200" dirty="0" smtClean="0"/>
              <a:t>investors</a:t>
            </a:r>
            <a:endParaRPr lang="en-US" sz="32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67968404"/>
              </p:ext>
            </p:extLst>
          </p:nvPr>
        </p:nvGraphicFramePr>
        <p:xfrm>
          <a:off x="971600" y="1844824"/>
          <a:ext cx="6912768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189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0824136"/>
              </p:ext>
            </p:extLst>
          </p:nvPr>
        </p:nvGraphicFramePr>
        <p:xfrm>
          <a:off x="457200" y="1600200"/>
          <a:ext cx="8229600" cy="3057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Significance</a:t>
                      </a:r>
                      <a:endParaRPr lang="en-US" dirty="0"/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All female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Positive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Significant</a:t>
                      </a:r>
                      <a:endParaRPr lang="en-US" dirty="0"/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All 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Negative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Significant</a:t>
                      </a:r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Log (Goal)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Positive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Significant</a:t>
                      </a:r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Staff Picks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Negative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Significant</a:t>
                      </a:r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Popular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Negative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Marginal significant</a:t>
                      </a:r>
                      <a:endParaRPr lang="en-US" dirty="0"/>
                    </a:p>
                  </a:txBody>
                  <a:tcPr/>
                </a:tc>
              </a:tr>
              <a:tr h="436815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Category + 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מלבן 9"/>
          <p:cNvSpPr/>
          <p:nvPr/>
        </p:nvSpPr>
        <p:spPr>
          <a:xfrm>
            <a:off x="161508" y="460842"/>
            <a:ext cx="77228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fontAlgn="b"/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Share </a:t>
            </a:r>
            <a:r>
              <a:rPr lang="en-US" sz="2800" dirty="0">
                <a:solidFill>
                  <a:srgbClr val="C00000"/>
                </a:solidFill>
                <a:latin typeface="Georgia" panose="02040502050405020303" pitchFamily="18" charset="0"/>
              </a:rPr>
              <a:t>of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Female </a:t>
            </a:r>
            <a:r>
              <a:rPr lang="en-US" sz="2800" dirty="0">
                <a:solidFill>
                  <a:srgbClr val="C00000"/>
                </a:solidFill>
                <a:latin typeface="Georgia" panose="02040502050405020303" pitchFamily="18" charset="0"/>
              </a:rPr>
              <a:t>I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nvestors </a:t>
            </a:r>
            <a:r>
              <a:rPr lang="en-US" sz="2800" dirty="0">
                <a:solidFill>
                  <a:srgbClr val="C00000"/>
                </a:solidFill>
                <a:latin typeface="Georgia" panose="02040502050405020303" pitchFamily="18" charset="0"/>
              </a:rPr>
              <a:t>C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ontrolling for Other </a:t>
            </a:r>
            <a:r>
              <a:rPr lang="en-US" sz="2800" dirty="0">
                <a:solidFill>
                  <a:srgbClr val="C00000"/>
                </a:solidFill>
                <a:latin typeface="Georgia" panose="02040502050405020303" pitchFamily="18" charset="0"/>
              </a:rPr>
              <a:t>V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ariables</a:t>
            </a:r>
            <a:endParaRPr lang="en-US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2576" y="4653136"/>
            <a:ext cx="7777952" cy="4889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989663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/>
              <a:t>Where Share Fi is the fraction of female investors in a given project </a:t>
            </a:r>
            <a:r>
              <a:rPr lang="en-US" dirty="0" err="1"/>
              <a:t>i</a:t>
            </a:r>
            <a:r>
              <a:rPr lang="en-US" dirty="0"/>
              <a:t>, Dummies is a vector of two dummy variables, "All female" and "all male", which have a value of 1 in cases where all the entrepreneurs in that particular project are females/males, and </a:t>
            </a:r>
            <a:r>
              <a:rPr lang="en-US" i="1" dirty="0"/>
              <a:t>Xi</a:t>
            </a:r>
            <a:r>
              <a:rPr lang="en-US" dirty="0"/>
              <a:t> is the vector of control variables including: industry, country, amount of the financial goal of the project, and whether or not the project appears in the “Staff” (Kickstarter staff highlight the project) or “Popular” sections.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2170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188640"/>
            <a:ext cx="8229600" cy="6573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Findings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6783"/>
            <a:ext cx="6779096" cy="539253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Distinct gender differences in: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sz="2400" dirty="0" smtClean="0"/>
              <a:t>Platform Participation </a:t>
            </a:r>
            <a:endParaRPr lang="he-IL" sz="2400" dirty="0" smtClean="0"/>
          </a:p>
          <a:p>
            <a:pPr lvl="1"/>
            <a:r>
              <a:rPr lang="en-US" sz="2400" dirty="0" smtClean="0"/>
              <a:t>Industries/sectors </a:t>
            </a:r>
            <a:r>
              <a:rPr lang="en-US" sz="2400" dirty="0"/>
              <a:t>of projects</a:t>
            </a:r>
          </a:p>
          <a:p>
            <a:pPr lvl="1"/>
            <a:r>
              <a:rPr lang="en-US" sz="2400" dirty="0"/>
              <a:t>Funding Goals</a:t>
            </a:r>
          </a:p>
          <a:p>
            <a:pPr lvl="1"/>
            <a:r>
              <a:rPr lang="en-US" sz="2400" dirty="0"/>
              <a:t>Funding Raised</a:t>
            </a:r>
          </a:p>
          <a:p>
            <a:pPr lvl="1"/>
            <a:r>
              <a:rPr lang="en-US" sz="2400" dirty="0"/>
              <a:t>Success Rates</a:t>
            </a:r>
          </a:p>
          <a:p>
            <a:pPr lvl="1"/>
            <a:r>
              <a:rPr lang="en-US" sz="2400" dirty="0"/>
              <a:t>Profile of </a:t>
            </a:r>
            <a:r>
              <a:rPr lang="en-US" sz="2400" dirty="0" smtClean="0"/>
              <a:t>investors of projects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1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-180528" y="2636912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Taste Based Discrimination </a:t>
            </a:r>
            <a:br>
              <a:rPr lang="en-US" sz="4000" dirty="0" smtClean="0"/>
            </a:br>
            <a:r>
              <a:rPr lang="en-US" sz="4000" dirty="0" smtClean="0"/>
              <a:t>Vs </a:t>
            </a:r>
            <a:br>
              <a:rPr lang="en-US" sz="4000" dirty="0" smtClean="0"/>
            </a:br>
            <a:r>
              <a:rPr lang="en-US" sz="4000" dirty="0" smtClean="0"/>
              <a:t>Statistical/Economic Discrimination</a:t>
            </a:r>
            <a:br>
              <a:rPr lang="en-US" sz="4000" dirty="0" smtClean="0"/>
            </a:br>
            <a:r>
              <a:rPr lang="he-IL" sz="4000" dirty="0" smtClean="0"/>
              <a:t/>
            </a:r>
            <a:br>
              <a:rPr lang="he-IL" sz="4000" dirty="0" smtClean="0"/>
            </a:br>
            <a:r>
              <a:rPr lang="he-IL" sz="4000" dirty="0" smtClean="0"/>
              <a:t/>
            </a:r>
            <a:br>
              <a:rPr lang="he-IL" sz="4000" dirty="0" smtClean="0"/>
            </a:br>
            <a:r>
              <a:rPr lang="en-US" sz="4000" dirty="0" smtClean="0"/>
              <a:t>	</a:t>
            </a:r>
            <a:r>
              <a:rPr lang="en-US" sz="2000" dirty="0" smtClean="0"/>
              <a:t>Arrow</a:t>
            </a:r>
            <a:r>
              <a:rPr lang="en-US" sz="2000" dirty="0"/>
              <a:t>, Kenneth J. 1972. </a:t>
            </a:r>
            <a:r>
              <a:rPr lang="en-US" sz="2000" dirty="0" smtClean="0"/>
              <a:t> Some </a:t>
            </a:r>
            <a:r>
              <a:rPr lang="en-US" sz="2000" dirty="0"/>
              <a:t>Mathematical Models of Race in the </a:t>
            </a:r>
            <a:r>
              <a:rPr lang="en-US" sz="2000" dirty="0" smtClean="0"/>
              <a:t>	Labor </a:t>
            </a:r>
            <a:r>
              <a:rPr lang="en-US" sz="2000" dirty="0"/>
              <a:t>Market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/>
              <a:t>Becker, Gary S. 1957. The Economics of Discrimination. </a:t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4000" dirty="0" smtClean="0">
                <a:solidFill>
                  <a:schemeClr val="tx2"/>
                </a:solidFill>
              </a:rPr>
              <a:t>Survey</a:t>
            </a:r>
            <a:endParaRPr lang="he-IL" sz="4000" b="1" dirty="0">
              <a:solidFill>
                <a:schemeClr val="tx2"/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7236296" y="836712"/>
            <a:ext cx="1967205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0" dirty="0">
                <a:solidFill>
                  <a:srgbClr val="C00000"/>
                </a:solidFill>
                <a:latin typeface="+mj-lt"/>
                <a:ea typeface="+mj-ea"/>
              </a:rPr>
              <a:t>?</a:t>
            </a:r>
            <a:endParaRPr lang="he-IL" sz="30000" dirty="0">
              <a:solidFill>
                <a:srgbClr val="C00000"/>
              </a:solidFill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466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Attitude Statements</a:t>
            </a:r>
            <a:endParaRPr lang="he-IL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95536" y="1404059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rtl="0">
              <a:buFont typeface="+mj-lt"/>
              <a:buAutoNum type="arabicPeriod"/>
            </a:pPr>
            <a:r>
              <a:rPr lang="en-US" sz="2800" i="1" dirty="0"/>
              <a:t>All in all, family life suffers when the woman has a full time job</a:t>
            </a:r>
          </a:p>
          <a:p>
            <a:pPr marL="342900" lvl="0" indent="-342900" algn="just" rtl="0">
              <a:buFont typeface="+mj-lt"/>
              <a:buAutoNum type="arabicPeriod"/>
            </a:pPr>
            <a:r>
              <a:rPr lang="en-US" sz="2800" i="1" dirty="0"/>
              <a:t>A pre school child is likely to suffer if his or her mother works</a:t>
            </a:r>
          </a:p>
          <a:p>
            <a:pPr marL="342900" lvl="0" indent="-342900" algn="just" rtl="0">
              <a:buFont typeface="+mj-lt"/>
              <a:buAutoNum type="arabicPeriod"/>
            </a:pPr>
            <a:r>
              <a:rPr lang="en-US" sz="2800" i="1" dirty="0"/>
              <a:t>Having a full-time job is the best way for a woman to be an independent person</a:t>
            </a:r>
          </a:p>
          <a:p>
            <a:pPr marL="342900" lvl="0" indent="-342900" algn="just" rtl="0">
              <a:buFont typeface="+mj-lt"/>
              <a:buAutoNum type="arabicPeriod"/>
            </a:pPr>
            <a:r>
              <a:rPr lang="en-US" sz="2800" i="1" dirty="0"/>
              <a:t>A woman and her family would all be happier if she goes out to work</a:t>
            </a:r>
          </a:p>
          <a:p>
            <a:pPr marL="342900" lvl="0" indent="-342900" algn="just" rtl="0">
              <a:buFont typeface="+mj-lt"/>
              <a:buAutoNum type="arabicPeriod"/>
            </a:pPr>
            <a:r>
              <a:rPr lang="en-US" sz="2800" i="1" dirty="0"/>
              <a:t>Both the husband and wife should contribute to the household income</a:t>
            </a:r>
          </a:p>
          <a:p>
            <a:pPr marL="342900" lvl="0" indent="-342900" algn="just" rtl="0">
              <a:buFont typeface="+mj-lt"/>
              <a:buAutoNum type="arabicPeriod"/>
            </a:pPr>
            <a:endParaRPr lang="he-IL" sz="1200" dirty="0" smtClean="0"/>
          </a:p>
          <a:p>
            <a:pPr lvl="0" algn="ctr" rtl="0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Agree / disagree ?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n-US" sz="28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Gender equality measure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2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276831"/>
              </p:ext>
            </p:extLst>
          </p:nvPr>
        </p:nvGraphicFramePr>
        <p:xfrm>
          <a:off x="827584" y="188625"/>
          <a:ext cx="7200801" cy="56166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540"/>
                <a:gridCol w="3525861"/>
                <a:gridCol w="1162981"/>
                <a:gridCol w="1236820"/>
                <a:gridCol w="162923"/>
                <a:gridCol w="207676"/>
              </a:tblGrid>
              <a:tr h="374443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Female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Male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 gridSpan="5"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Family life suffers when the woman has a full time job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Strongly disagree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7.7%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11.3%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Disagree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20.5%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22.5%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Neither Agree nor Dis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16.7%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36.3%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Agree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2.6%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1.3%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Strongly agree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52.6%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28.8%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 gridSpan="5"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 pre school child is likely to suffer if his or her mother works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Strongly disagree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12.7%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17.3%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Disagree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17.7%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25.9%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Neither Agree nor Dis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16.5%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30.9%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Agree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5.1%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6.2%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Strongly agree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48.1%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19.8%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443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Cambria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100%</a:t>
                      </a:r>
                      <a:endParaRPr lang="en-US" sz="20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100%</a:t>
                      </a:r>
                      <a:endParaRPr lang="en-US" sz="20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43514" marR="43514" marT="0" marB="0" anchor="b"/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 = </a:t>
            </a:r>
            <a:r>
              <a:rPr lang="en-US" dirty="0">
                <a:sym typeface="Symbol" panose="05050102010706020507" pitchFamily="18" charset="2"/>
              </a:rPr>
              <a:t></a:t>
            </a:r>
            <a:r>
              <a:rPr lang="en-US" dirty="0"/>
              <a:t> + </a:t>
            </a:r>
            <a:r>
              <a:rPr lang="en-US" dirty="0">
                <a:sym typeface="Symbol" panose="05050102010706020507" pitchFamily="18" charset="2"/>
              </a:rPr>
              <a:t></a:t>
            </a:r>
            <a:r>
              <a:rPr lang="en-US" dirty="0"/>
              <a:t>GI +  </a:t>
            </a:r>
            <a:r>
              <a:rPr lang="en-US" dirty="0">
                <a:sym typeface="Symbol" panose="05050102010706020507" pitchFamily="18" charset="2"/>
              </a:rPr>
              <a:t></a:t>
            </a:r>
            <a:r>
              <a:rPr lang="en-US" dirty="0"/>
              <a:t>INVF + </a:t>
            </a:r>
            <a:r>
              <a:rPr lang="en-US" dirty="0">
                <a:sym typeface="Symbol" panose="05050102010706020507" pitchFamily="18" charset="2"/>
              </a:rPr>
              <a:t></a:t>
            </a:r>
            <a:r>
              <a:rPr lang="en-US" dirty="0"/>
              <a:t>SI + </a:t>
            </a:r>
            <a:r>
              <a:rPr lang="en-US" dirty="0">
                <a:sym typeface="Symbol" panose="05050102010706020507" pitchFamily="18" charset="2"/>
              </a:rPr>
              <a:t></a:t>
            </a:r>
            <a:r>
              <a:rPr lang="en-US" dirty="0" err="1"/>
              <a:t>AgeInv</a:t>
            </a:r>
            <a:r>
              <a:rPr lang="en-US" dirty="0"/>
              <a:t>+ </a:t>
            </a:r>
            <a:r>
              <a:rPr lang="en-US" dirty="0">
                <a:sym typeface="Symbol" panose="05050102010706020507" pitchFamily="18" charset="2"/>
              </a:rPr>
              <a:t></a:t>
            </a:r>
            <a:r>
              <a:rPr lang="en-US" dirty="0"/>
              <a:t>IND + </a:t>
            </a:r>
            <a:r>
              <a:rPr lang="en-US" dirty="0">
                <a:sym typeface="Symbol" panose="05050102010706020507" pitchFamily="18" charset="2"/>
              </a:rPr>
              <a:t>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gender of the entrepreneur/project leader (GE</a:t>
            </a:r>
            <a:r>
              <a:rPr lang="en-US" dirty="0" smtClean="0"/>
              <a:t>)</a:t>
            </a:r>
          </a:p>
          <a:p>
            <a:r>
              <a:rPr lang="en-US" dirty="0"/>
              <a:t>G</a:t>
            </a:r>
            <a:r>
              <a:rPr lang="en-US" dirty="0" smtClean="0"/>
              <a:t>ender </a:t>
            </a:r>
            <a:r>
              <a:rPr lang="en-US" dirty="0"/>
              <a:t>of the investors (dummy INVF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ummy </a:t>
            </a:r>
            <a:r>
              <a:rPr lang="en-US" dirty="0"/>
              <a:t>variable for being a serial investor (SI), which takes the value of 1 if the investor has contributed to five or more </a:t>
            </a:r>
            <a:r>
              <a:rPr lang="en-US" dirty="0" smtClean="0"/>
              <a:t>projects</a:t>
            </a:r>
          </a:p>
          <a:p>
            <a:r>
              <a:rPr lang="en-US" dirty="0"/>
              <a:t>A</a:t>
            </a:r>
            <a:r>
              <a:rPr lang="en-US" dirty="0" smtClean="0"/>
              <a:t>ge </a:t>
            </a:r>
            <a:r>
              <a:rPr lang="en-US" dirty="0"/>
              <a:t>(in years) of the investor (</a:t>
            </a:r>
            <a:r>
              <a:rPr lang="en-US" dirty="0" err="1"/>
              <a:t>AgeInv</a:t>
            </a:r>
            <a:r>
              <a:rPr lang="en-US" dirty="0"/>
              <a:t>), and the industry of the project (IND) </a:t>
            </a:r>
          </a:p>
          <a:p>
            <a:r>
              <a:rPr lang="en-US" dirty="0" smtClean="0"/>
              <a:t> </a:t>
            </a:r>
            <a:r>
              <a:rPr lang="en-US" dirty="0"/>
              <a:t>gender inequality measure (GI)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/>
              <a:t>Gender equality matters…</a:t>
            </a:r>
            <a:endParaRPr lang="he-IL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6321365"/>
            <a:ext cx="317362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i="1" dirty="0" smtClean="0">
                <a:solidFill>
                  <a:srgbClr val="C00000"/>
                </a:solidFill>
              </a:rPr>
              <a:t>* Similar results with PROBIT</a:t>
            </a:r>
            <a:endParaRPr lang="he-IL" sz="2000" i="1" dirty="0">
              <a:solidFill>
                <a:srgbClr val="C0000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332305" y="1790928"/>
            <a:ext cx="20710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MS Mincho" pitchFamily="49" charset="-128"/>
                <a:cs typeface="Times New Roman" pitchFamily="18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308427"/>
              </p:ext>
            </p:extLst>
          </p:nvPr>
        </p:nvGraphicFramePr>
        <p:xfrm>
          <a:off x="1043609" y="980733"/>
          <a:ext cx="7128792" cy="55380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6397"/>
                <a:gridCol w="2001065"/>
                <a:gridCol w="1250665"/>
                <a:gridCol w="1250665"/>
              </a:tblGrid>
              <a:tr h="7083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Investment in a Female Led Project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Female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Male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381"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LOGIT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Gender inequality Measure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-0.103*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-0.022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-0.172*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(0.058)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(0.091)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(0.095)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Investor is Female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0.863*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(0.490)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Serial Investor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-0.317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-1.387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(0.772)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(0.950)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0.310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0.426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0.463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(0.203)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(0.453)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(0.321)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Constant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-2.341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-1.281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-0.293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(-0.35)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(1.976)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(1.477)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Pseudo </a:t>
                      </a:r>
                      <a:r>
                        <a:rPr lang="en-US" sz="1600" dirty="0">
                          <a:effectLst/>
                        </a:rPr>
                        <a:t>R</a:t>
                      </a:r>
                      <a:r>
                        <a:rPr lang="en-US" sz="1600" baseline="30000" dirty="0">
                          <a:effectLst/>
                        </a:rPr>
                        <a:t>2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0.1468</a:t>
                      </a:r>
                      <a:endParaRPr lang="en-US" sz="16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0.0795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0.1955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541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Observations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114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46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55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Women</a:t>
            </a:r>
            <a:r>
              <a:rPr lang="en-US" dirty="0"/>
              <a:t> in </a:t>
            </a:r>
            <a:r>
              <a:rPr lang="en-US" dirty="0" smtClean="0"/>
              <a:t>entrepreneurship </a:t>
            </a:r>
            <a:br>
              <a:rPr lang="en-US" dirty="0" smtClean="0"/>
            </a:br>
            <a:r>
              <a:rPr lang="en-US" dirty="0" smtClean="0"/>
              <a:t>and business </a:t>
            </a:r>
            <a:r>
              <a:rPr lang="en-US" dirty="0"/>
              <a:t>investing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Women make up less than 30 percent of business owners</a:t>
            </a:r>
            <a:r>
              <a:rPr lang="en-US" dirty="0"/>
              <a:t> </a:t>
            </a:r>
            <a:r>
              <a:rPr lang="en-US" b="1" dirty="0"/>
              <a:t>in the United States</a:t>
            </a:r>
            <a:r>
              <a:rPr lang="en-US" dirty="0"/>
              <a:t>, and fewer than 20 percent of businesses that have any employees other than the business owner herself (U.S. Census Bureau 2010).  </a:t>
            </a:r>
            <a:endParaRPr lang="en-US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gap is even larger on the investor </a:t>
            </a:r>
            <a:r>
              <a:rPr lang="en-US" b="1" dirty="0" smtClean="0"/>
              <a:t>side -  </a:t>
            </a:r>
            <a:r>
              <a:rPr lang="en-US" b="1" dirty="0"/>
              <a:t>Women make up less than 15 percent of angel investors </a:t>
            </a:r>
            <a:r>
              <a:rPr lang="en-US" dirty="0"/>
              <a:t>and less than 10 percent of Venture capitalists (Coleman and Robb 2012).  </a:t>
            </a:r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Women </a:t>
            </a:r>
            <a:r>
              <a:rPr lang="en-US" b="1" dirty="0">
                <a:solidFill>
                  <a:srgbClr val="C00000"/>
                </a:solidFill>
              </a:rPr>
              <a:t>are clearly not participating at rates that men do in either entrepreneurship or in business investing.</a:t>
            </a:r>
          </a:p>
          <a:p>
            <a:endParaRPr lang="he-IL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6586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OurCrowd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</a:t>
            </a:r>
            <a:r>
              <a:rPr lang="en-US" dirty="0" smtClean="0"/>
              <a:t>eriod </a:t>
            </a:r>
            <a:r>
              <a:rPr lang="en-US" dirty="0"/>
              <a:t>October 2012 to January </a:t>
            </a:r>
            <a:r>
              <a:rPr lang="en-US" dirty="0" smtClean="0"/>
              <a:t>2015</a:t>
            </a:r>
          </a:p>
          <a:p>
            <a:r>
              <a:rPr lang="en-US" dirty="0" smtClean="0"/>
              <a:t> </a:t>
            </a:r>
            <a:r>
              <a:rPr lang="en-US" dirty="0"/>
              <a:t>totaling $78 million </a:t>
            </a:r>
          </a:p>
          <a:p>
            <a:r>
              <a:rPr lang="en-US" dirty="0"/>
              <a:t>F</a:t>
            </a:r>
            <a:r>
              <a:rPr lang="en-US" dirty="0" smtClean="0"/>
              <a:t>ifty-three </a:t>
            </a:r>
            <a:r>
              <a:rPr lang="en-US" dirty="0"/>
              <a:t>firms in in seventy-six funding rounds (some firms had more than one funding round via </a:t>
            </a:r>
            <a:r>
              <a:rPr lang="en-US" dirty="0" err="1"/>
              <a:t>OurCrowd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smtClean="0"/>
              <a:t>The </a:t>
            </a:r>
            <a:r>
              <a:rPr lang="en-US" dirty="0"/>
              <a:t>average funding campaign in the sample was just over $1 million, while the median is about $725,000</a:t>
            </a:r>
            <a:r>
              <a:rPr lang="en-US"/>
              <a:t>. </a:t>
            </a:r>
            <a:endParaRPr lang="en-US" smtClean="0"/>
          </a:p>
          <a:p>
            <a:r>
              <a:rPr lang="en-US" smtClean="0"/>
              <a:t>Interestingly</a:t>
            </a:r>
            <a:r>
              <a:rPr lang="en-US" dirty="0"/>
              <a:t>, yet consistent with our intuition, over a sample duration of more than two years, </a:t>
            </a:r>
            <a:r>
              <a:rPr lang="en-US" b="1" dirty="0"/>
              <a:t>none</a:t>
            </a:r>
            <a:r>
              <a:rPr lang="en-US" dirty="0"/>
              <a:t> of the CEOs or leading founders of these fifty-three technology-related firms was female.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10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 </a:t>
            </a:r>
            <a:r>
              <a:rPr lang="en-US" dirty="0"/>
              <a:t>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Gender </a:t>
            </a:r>
            <a:r>
              <a:rPr lang="en-US" dirty="0"/>
              <a:t>Dynamics in Crowdfunding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P</a:t>
            </a:r>
            <a:r>
              <a:rPr lang="en-US" b="1" dirty="0" smtClean="0"/>
              <a:t>articipation of women:  </a:t>
            </a:r>
            <a:r>
              <a:rPr lang="en-US" dirty="0" smtClean="0"/>
              <a:t>greater</a:t>
            </a:r>
            <a:r>
              <a:rPr lang="en-US" b="1" dirty="0" smtClean="0"/>
              <a:t> </a:t>
            </a:r>
            <a:r>
              <a:rPr lang="en-US" dirty="0" smtClean="0"/>
              <a:t>in crowdfunding (compared to general statistics), </a:t>
            </a:r>
            <a:r>
              <a:rPr lang="en-US" dirty="0"/>
              <a:t>both as investors and as entrepreneurs</a:t>
            </a:r>
            <a:r>
              <a:rPr lang="en-US" dirty="0" smtClean="0"/>
              <a:t>.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b="1" dirty="0" smtClean="0"/>
              <a:t>Yet still low participation, comparison</a:t>
            </a:r>
            <a:r>
              <a:rPr lang="en-US" dirty="0" smtClean="0"/>
              <a:t>.</a:t>
            </a:r>
            <a:endParaRPr lang="he-IL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/>
              <a:t>Distinct </a:t>
            </a:r>
            <a:r>
              <a:rPr lang="en-US" b="1" dirty="0"/>
              <a:t>gender </a:t>
            </a:r>
            <a:r>
              <a:rPr lang="en-US" b="1" dirty="0" smtClean="0"/>
              <a:t>differences</a:t>
            </a:r>
            <a:r>
              <a:rPr lang="en-US" dirty="0" smtClean="0"/>
              <a:t>, in all aspects.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/>
              <a:t>Taste Based discrimination   </a:t>
            </a: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THANKS</a:t>
            </a:r>
            <a:endParaRPr lang="en-US" sz="4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26" name="Picture 2" descr="2015_01_30_Cover_600 x 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4634880" cy="617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02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funding mechanism, which leverages the internet and social networks, in order to raise small amount of funds from a large number of investors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6" name="Picture 5" descr="http://3.bp.blogspot.com/_25ROkgI549k/TUcJ1bGcYwI/AAAAAAAAANo/yRdOjrXJIys/s1600/crowdfund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0216" y="3254369"/>
            <a:ext cx="8743567" cy="357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Women in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entrepreneurship &amp; business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investing </a:t>
            </a:r>
            <a:endParaRPr lang="he-I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Women make up less than 30 percent of business owners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in the United States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, and fewer than 20 percent of businesses that have any employees other than the business owner herself (U.S. Census Bureau 2010).  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The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gap is even larger on the investor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side - 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Women make up less than 15 percent of angel investors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and less than 10 percent of Venture capitalists (Coleman and Robb 2012).  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Women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are clearly not participating at rates that men do in either entrepreneurship or in business investing.</a:t>
            </a:r>
          </a:p>
          <a:p>
            <a:endParaRPr lang="he-IL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לבן 5"/>
          <p:cNvSpPr/>
          <p:nvPr/>
        </p:nvSpPr>
        <p:spPr>
          <a:xfrm rot="21440781">
            <a:off x="895973" y="2340533"/>
            <a:ext cx="7425539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0"/>
            <a:r>
              <a:rPr lang="en-US" sz="3600" b="1" u="sng" dirty="0"/>
              <a:t>Crowdfunding</a:t>
            </a:r>
            <a:r>
              <a:rPr lang="en-US" sz="3600" b="1" dirty="0"/>
              <a:t> has the potential to “democratize” the capital markets by serving as a means for both women entrepreneurs and women investors to participate more fully </a:t>
            </a:r>
            <a:r>
              <a:rPr lang="en-US" sz="3600" b="1" dirty="0" smtClean="0">
                <a:sym typeface="Wingdings" panose="05000000000000000000" pitchFamily="2" charset="2"/>
              </a:rPr>
              <a:t></a:t>
            </a:r>
            <a:r>
              <a:rPr lang="en-US" sz="3600" b="1" dirty="0" smtClean="0"/>
              <a:t> </a:t>
            </a:r>
            <a:r>
              <a:rPr lang="en-US" sz="3600" b="1" dirty="0">
                <a:solidFill>
                  <a:srgbClr val="C00000"/>
                </a:solidFill>
              </a:rPr>
              <a:t>indeed…?</a:t>
            </a:r>
          </a:p>
        </p:txBody>
      </p:sp>
    </p:spTree>
    <p:extLst>
      <p:ext uri="{BB962C8B-B14F-4D97-AF65-F5344CB8AC3E}">
        <p14:creationId xmlns:p14="http://schemas.microsoft.com/office/powerpoint/2010/main" val="103536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Interesting Research Question – Gender</a:t>
            </a:r>
          </a:p>
          <a:p>
            <a:pPr lvl="1"/>
            <a:r>
              <a:rPr lang="en-US" dirty="0" smtClean="0"/>
              <a:t>Academic </a:t>
            </a:r>
          </a:p>
          <a:p>
            <a:pPr lvl="2"/>
            <a:r>
              <a:rPr lang="en-US" dirty="0"/>
              <a:t>M</a:t>
            </a:r>
            <a:r>
              <a:rPr lang="en-US" dirty="0" smtClean="0"/>
              <a:t>arket structure and equality</a:t>
            </a:r>
          </a:p>
          <a:p>
            <a:pPr lvl="1"/>
            <a:r>
              <a:rPr lang="en-US" dirty="0" smtClean="0"/>
              <a:t>Policy</a:t>
            </a:r>
          </a:p>
          <a:p>
            <a:pPr marL="914400" lvl="2" indent="0">
              <a:buNone/>
            </a:pPr>
            <a:endParaRPr lang="en-US" i="1" dirty="0"/>
          </a:p>
          <a:p>
            <a:r>
              <a:rPr lang="en-US" dirty="0" err="1" smtClean="0"/>
              <a:t>Crowdfunding</a:t>
            </a:r>
            <a:endParaRPr lang="en-US" dirty="0"/>
          </a:p>
          <a:p>
            <a:pPr lvl="1"/>
            <a:r>
              <a:rPr lang="en-US" dirty="0" smtClean="0"/>
              <a:t>Kickstarter</a:t>
            </a:r>
          </a:p>
          <a:p>
            <a:pPr lvl="2"/>
            <a:r>
              <a:rPr lang="en-US" dirty="0" smtClean="0"/>
              <a:t>Interesting Lab</a:t>
            </a:r>
          </a:p>
          <a:p>
            <a:pPr lvl="2"/>
            <a:r>
              <a:rPr lang="en-US" dirty="0" smtClean="0"/>
              <a:t>Leading </a:t>
            </a:r>
            <a:r>
              <a:rPr lang="en-US" dirty="0" err="1" smtClean="0"/>
              <a:t>crowdfunding</a:t>
            </a:r>
            <a:r>
              <a:rPr lang="en-US" dirty="0" smtClean="0"/>
              <a:t> platform</a:t>
            </a:r>
          </a:p>
          <a:p>
            <a:pPr lvl="2"/>
            <a:r>
              <a:rPr lang="en-US" dirty="0" smtClean="0"/>
              <a:t>Over 20,000 projects</a:t>
            </a:r>
          </a:p>
          <a:p>
            <a:pPr lvl="2"/>
            <a:r>
              <a:rPr lang="en-US" dirty="0" smtClean="0"/>
              <a:t>Al or nothing – clear definition of success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Pre- Seed Financing </a:t>
            </a:r>
          </a:p>
          <a:p>
            <a:pPr lvl="1"/>
            <a:r>
              <a:rPr lang="en-US" dirty="0" smtClean="0"/>
              <a:t>Friends and family</a:t>
            </a:r>
          </a:p>
          <a:p>
            <a:pPr lvl="1"/>
            <a:r>
              <a:rPr lang="en-US" dirty="0" smtClean="0"/>
              <a:t>Oculus Rift - $2bill</a:t>
            </a:r>
          </a:p>
          <a:p>
            <a:pPr marL="731520" lvl="2" indent="0">
              <a:buNone/>
            </a:pPr>
            <a:endParaRPr lang="en-US" dirty="0" smtClean="0"/>
          </a:p>
          <a:p>
            <a:r>
              <a:rPr lang="en-US" dirty="0" smtClean="0"/>
              <a:t>Text Mining </a:t>
            </a:r>
            <a:r>
              <a:rPr lang="en-US" dirty="0"/>
              <a:t>A</a:t>
            </a:r>
            <a:r>
              <a:rPr lang="en-US" dirty="0" smtClean="0"/>
              <a:t>pproach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Right Arrow 4"/>
          <p:cNvSpPr/>
          <p:nvPr/>
        </p:nvSpPr>
        <p:spPr>
          <a:xfrm>
            <a:off x="4283968" y="5445224"/>
            <a:ext cx="41764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83968" y="566124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70C0"/>
                </a:solidFill>
              </a:rPr>
              <a:t>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493478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70C0"/>
                </a:solidFill>
              </a:rPr>
              <a:t>Time Line of financing a venture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237620" y="4990356"/>
            <a:ext cx="216024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0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270892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Literature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36510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C00000"/>
                </a:solidFill>
              </a:rPr>
              <a:t>Crowdfunding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932040" y="3232140"/>
            <a:ext cx="1368152" cy="916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2555776" y="2337846"/>
            <a:ext cx="1155395" cy="130717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67544" y="256490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C00000"/>
                </a:solidFill>
              </a:rPr>
              <a:t>Gender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and Discrimination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4932040" y="1844824"/>
            <a:ext cx="1368152" cy="8640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0" y="536483"/>
            <a:ext cx="2658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C00000"/>
                </a:solidFill>
              </a:rPr>
              <a:t>Entrepreneurship</a:t>
            </a:r>
          </a:p>
          <a:p>
            <a:pPr algn="l" rtl="0"/>
            <a:r>
              <a:rPr lang="en-US" sz="2400" dirty="0" smtClean="0">
                <a:solidFill>
                  <a:srgbClr val="C00000"/>
                </a:solidFill>
              </a:rPr>
              <a:t>&amp; Financing of new ventures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Crowdfunding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Massolution</a:t>
            </a:r>
            <a:r>
              <a:rPr lang="en-US" dirty="0"/>
              <a:t>, a research company that </a:t>
            </a:r>
            <a:r>
              <a:rPr lang="en-US" dirty="0" smtClean="0"/>
              <a:t>specializes </a:t>
            </a:r>
            <a:r>
              <a:rPr lang="en-US" dirty="0"/>
              <a:t>in crowdfunding, indicated that as of April 2012, there were </a:t>
            </a:r>
            <a:r>
              <a:rPr lang="en-US" dirty="0" smtClean="0"/>
              <a:t>452 </a:t>
            </a:r>
            <a:r>
              <a:rPr lang="en-US" dirty="0"/>
              <a:t>crowdfunding platforms active worldwide</a:t>
            </a:r>
            <a:r>
              <a:rPr lang="en-US" dirty="0" smtClean="0"/>
              <a:t>. As of 2015 -</a:t>
            </a:r>
            <a:r>
              <a:rPr lang="en-US" dirty="0"/>
              <a:t> 1,250 funding </a:t>
            </a:r>
            <a:r>
              <a:rPr lang="en-US" dirty="0" smtClean="0"/>
              <a:t>platforms.</a:t>
            </a:r>
            <a:r>
              <a:rPr lang="en-US" dirty="0"/>
              <a:t> 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Massolution</a:t>
            </a:r>
            <a:r>
              <a:rPr lang="en-US" dirty="0" smtClean="0"/>
              <a:t> indicated that during </a:t>
            </a:r>
            <a:r>
              <a:rPr lang="en-US" dirty="0"/>
              <a:t>2012 worldwide crowdfunding volume reached $2.7B raised from over 1.1M </a:t>
            </a:r>
            <a:r>
              <a:rPr lang="en-US" dirty="0" smtClean="0"/>
              <a:t>campaigns. </a:t>
            </a:r>
            <a:r>
              <a:rPr lang="en-US" dirty="0"/>
              <a:t>In 2013, investments through crowdfunding grew to more than $5 billion, where the largest markets are in North America and Western Europe (Wilson and </a:t>
            </a:r>
            <a:r>
              <a:rPr lang="en-US" dirty="0" err="1"/>
              <a:t>Testoni</a:t>
            </a:r>
            <a:r>
              <a:rPr lang="en-US" dirty="0"/>
              <a:t> (2014 </a:t>
            </a:r>
            <a:r>
              <a:rPr lang="en-US" dirty="0"/>
              <a:t>). </a:t>
            </a:r>
            <a:r>
              <a:rPr lang="en-US" dirty="0" err="1" smtClean="0"/>
              <a:t>Massolution</a:t>
            </a:r>
            <a:r>
              <a:rPr lang="en-US" dirty="0" smtClean="0"/>
              <a:t>:  </a:t>
            </a:r>
            <a:r>
              <a:rPr lang="en-US" dirty="0"/>
              <a:t>During </a:t>
            </a:r>
            <a:r>
              <a:rPr lang="en-US" dirty="0" smtClean="0"/>
              <a:t>2014 </a:t>
            </a:r>
            <a:r>
              <a:rPr lang="en-US" dirty="0"/>
              <a:t>$16.2 billion </a:t>
            </a:r>
            <a:r>
              <a:rPr lang="en-US" dirty="0" smtClean="0"/>
              <a:t>raised.</a:t>
            </a:r>
            <a:endParaRPr lang="he-IL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36196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9303</TotalTime>
  <Words>1511</Words>
  <Application>Microsoft Office PowerPoint</Application>
  <PresentationFormat>On-screen Show (4:3)</PresentationFormat>
  <Paragraphs>286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Calibri</vt:lpstr>
      <vt:lpstr>Cambria</vt:lpstr>
      <vt:lpstr>Georgia</vt:lpstr>
      <vt:lpstr>MS Mincho</vt:lpstr>
      <vt:lpstr>Symbol</vt:lpstr>
      <vt:lpstr>Times New Roman</vt:lpstr>
      <vt:lpstr>Wingdings</vt:lpstr>
      <vt:lpstr>ערכת נושא של Office</vt:lpstr>
      <vt:lpstr>1_ערכת נושא של Office</vt:lpstr>
      <vt:lpstr>2_ערכת נושא של Office</vt:lpstr>
      <vt:lpstr>Gender Dynamics in Crowdfunding (Kickstarter): Evidence on Entrepreneurs, Investors, Deals and Taste Based Discrimination  </vt:lpstr>
      <vt:lpstr>Outline</vt:lpstr>
      <vt:lpstr>Women in entrepreneurship  and business investing </vt:lpstr>
      <vt:lpstr>PowerPoint Presentation</vt:lpstr>
      <vt:lpstr>Crowdfunding</vt:lpstr>
      <vt:lpstr>Women in entrepreneurship &amp; business investing </vt:lpstr>
      <vt:lpstr>Motivation</vt:lpstr>
      <vt:lpstr>PowerPoint Presentation</vt:lpstr>
      <vt:lpstr>Crowdfunding</vt:lpstr>
      <vt:lpstr>Crowdfunding</vt:lpstr>
      <vt:lpstr>Our Data</vt:lpstr>
      <vt:lpstr>Classifying Projects by Gender</vt:lpstr>
      <vt:lpstr>Our Initial Questions:</vt:lpstr>
      <vt:lpstr>Gender  Distribution</vt:lpstr>
      <vt:lpstr>Our Research Questions: Gender and Entrepreneurship</vt:lpstr>
      <vt:lpstr>Goal and Success</vt:lpstr>
      <vt:lpstr>Is higher rate of success by women’s projects  just due due to their lower financial goals? </vt:lpstr>
      <vt:lpstr>Our Research Questions: Gender and Investors</vt:lpstr>
      <vt:lpstr>Gender and Investing</vt:lpstr>
      <vt:lpstr>Gender of Investors</vt:lpstr>
      <vt:lpstr>Our Research Questions: Gender and Investors</vt:lpstr>
      <vt:lpstr>Investors Vs entrepreneurs % of female investors</vt:lpstr>
      <vt:lpstr>PowerPoint Presentation</vt:lpstr>
      <vt:lpstr>Findings so far</vt:lpstr>
      <vt:lpstr>Taste Based Discrimination  Vs  Statistical/Economic Discrimination    Arrow, Kenneth J. 1972.  Some Mathematical Models of Race in the  Labor Market. Becker, Gary S. 1957. The Economics of Discrimination.   Survey</vt:lpstr>
      <vt:lpstr>Gender Attitude Statements</vt:lpstr>
      <vt:lpstr>PowerPoint Presentation</vt:lpstr>
      <vt:lpstr>GE =  + GI +  INVF + SI + AgeInv+ IND +  </vt:lpstr>
      <vt:lpstr>Gender equality matters…</vt:lpstr>
      <vt:lpstr>OurCrowd</vt:lpstr>
      <vt:lpstr>Summary –  Gender Dynamics in Crowdfunding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 Death and Life in the Power of the Tongue?  Raising Seed Funding via Crowdfunding  Meets the Horse versus Jockey Dilemma</dc:title>
  <dc:creator>danmarom</dc:creator>
  <cp:lastModifiedBy>Orly Sade</cp:lastModifiedBy>
  <cp:revision>151</cp:revision>
  <dcterms:created xsi:type="dcterms:W3CDTF">2013-01-22T20:31:29Z</dcterms:created>
  <dcterms:modified xsi:type="dcterms:W3CDTF">2015-12-29T16:15:02Z</dcterms:modified>
</cp:coreProperties>
</file>