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5" r:id="rId4"/>
    <p:sldMasterId id="2147483696" r:id="rId5"/>
    <p:sldMasterId id="2147483718" r:id="rId6"/>
  </p:sldMasterIdLst>
  <p:notesMasterIdLst>
    <p:notesMasterId r:id="rId43"/>
  </p:notesMasterIdLst>
  <p:handoutMasterIdLst>
    <p:handoutMasterId r:id="rId44"/>
  </p:handoutMasterIdLst>
  <p:sldIdLst>
    <p:sldId id="385" r:id="rId7"/>
    <p:sldId id="503" r:id="rId8"/>
    <p:sldId id="469" r:id="rId9"/>
    <p:sldId id="476" r:id="rId10"/>
    <p:sldId id="399" r:id="rId11"/>
    <p:sldId id="472" r:id="rId12"/>
    <p:sldId id="402" r:id="rId13"/>
    <p:sldId id="504" r:id="rId14"/>
    <p:sldId id="501" r:id="rId15"/>
    <p:sldId id="499" r:id="rId16"/>
    <p:sldId id="435" r:id="rId17"/>
    <p:sldId id="505" r:id="rId18"/>
    <p:sldId id="489" r:id="rId19"/>
    <p:sldId id="436" r:id="rId20"/>
    <p:sldId id="506" r:id="rId21"/>
    <p:sldId id="492" r:id="rId22"/>
    <p:sldId id="453" r:id="rId23"/>
    <p:sldId id="491" r:id="rId24"/>
    <p:sldId id="401" r:id="rId25"/>
    <p:sldId id="398" r:id="rId26"/>
    <p:sldId id="498" r:id="rId27"/>
    <p:sldId id="427" r:id="rId28"/>
    <p:sldId id="500" r:id="rId29"/>
    <p:sldId id="416" r:id="rId30"/>
    <p:sldId id="420" r:id="rId31"/>
    <p:sldId id="418" r:id="rId32"/>
    <p:sldId id="424" r:id="rId33"/>
    <p:sldId id="425" r:id="rId34"/>
    <p:sldId id="507" r:id="rId35"/>
    <p:sldId id="412" r:id="rId36"/>
    <p:sldId id="508" r:id="rId37"/>
    <p:sldId id="464" r:id="rId38"/>
    <p:sldId id="465" r:id="rId39"/>
    <p:sldId id="467" r:id="rId40"/>
    <p:sldId id="509" r:id="rId41"/>
    <p:sldId id="468" r:id="rId42"/>
  </p:sldIdLst>
  <p:sldSz cx="9144000" cy="6858000" type="screen4x3"/>
  <p:notesSz cx="6881813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eanine Rees" initials="JR" lastIdx="34" clrIdx="0"/>
  <p:cmAuthor id="1" name="Leigh Angres" initials="LA" lastIdx="1" clrIdx="1"/>
  <p:cmAuthor id="2" name="Carla Tighe Murray" initials="CTM" lastIdx="1" clrIdx="2"/>
  <p:cmAuthor id="3" name="Jeffrey Kling" initials="jrk" lastIdx="2" clrIdx="3"/>
  <p:cmAuthor id="4" name="Bob Sunshine" initials="BobS" lastIdx="12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E2E2E"/>
    <a:srgbClr val="545454"/>
    <a:srgbClr val="333333"/>
    <a:srgbClr val="505050"/>
    <a:srgbClr val="FF5050"/>
    <a:srgbClr val="D0A172"/>
    <a:srgbClr val="E5E7E9"/>
    <a:srgbClr val="FFCC66"/>
    <a:srgbClr val="CE9D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96" autoAdjust="0"/>
    <p:restoredTop sz="94620" autoAdjust="0"/>
  </p:normalViewPr>
  <p:slideViewPr>
    <p:cSldViewPr snapToGrid="0">
      <p:cViewPr varScale="1">
        <p:scale>
          <a:sx n="82" d="100"/>
          <a:sy n="82" d="100"/>
        </p:scale>
        <p:origin x="728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10" d="100"/>
          <a:sy n="110" d="100"/>
        </p:scale>
        <p:origin x="-3318" y="216"/>
      </p:cViewPr>
      <p:guideLst>
        <p:guide orient="horz" pos="2928"/>
        <p:guide pos="2168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commentAuthors" Target="commentAuthor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Relationship Id="rId48" Type="http://schemas.openxmlformats.org/officeDocument/2006/relationships/theme" Target="theme/theme1.xml"/><Relationship Id="rId8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cbo.gov\shares\TAD\Papers\New%20Distribution%20Framework\SUMMARY%20Distribution%20Tables%20Formatted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inp\Documents\Copy%20of%20SUMMARY%20Distribution%20Tables%20Formatted_k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inp\Documents\Copy%20of%20SUMMARY%20Distribution%20Tables%20Formatted_kp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kevinp\Documents\Copy%20of%20SUMMARY%20Distribution%20Tables%20Formatted_k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7526980603391267E-2"/>
          <c:y val="9.0996253081436385E-2"/>
          <c:w val="0.88635724003824423"/>
          <c:h val="0.79383587151977897"/>
        </c:manualLayout>
      </c:layout>
      <c:lineChart>
        <c:grouping val="standard"/>
        <c:varyColors val="0"/>
        <c:ser>
          <c:idx val="0"/>
          <c:order val="0"/>
          <c:spPr>
            <a:ln w="50800"/>
          </c:spPr>
          <c:marker>
            <c:symbol val="circle"/>
            <c:size val="10"/>
          </c:marker>
          <c:cat>
            <c:numRef>
              <c:f>'Chart data'!$B$34:$L$34</c:f>
              <c:numCache>
                <c:formatCode>General</c:formatCode>
                <c:ptCount val="11"/>
                <c:pt idx="0">
                  <c:v>0</c:v>
                </c:pt>
                <c:pt idx="1">
                  <c:v>50</c:v>
                </c:pt>
                <c:pt idx="2">
                  <c:v>100</c:v>
                </c:pt>
                <c:pt idx="3">
                  <c:v>150</c:v>
                </c:pt>
                <c:pt idx="4">
                  <c:v>200</c:v>
                </c:pt>
                <c:pt idx="5">
                  <c:v>250</c:v>
                </c:pt>
                <c:pt idx="6">
                  <c:v>300</c:v>
                </c:pt>
                <c:pt idx="7">
                  <c:v>350</c:v>
                </c:pt>
                <c:pt idx="8">
                  <c:v>400</c:v>
                </c:pt>
                <c:pt idx="9">
                  <c:v>450</c:v>
                </c:pt>
                <c:pt idx="10">
                  <c:v>500</c:v>
                </c:pt>
              </c:numCache>
            </c:numRef>
          </c:cat>
          <c:val>
            <c:numRef>
              <c:f>'Chart data'!$B$33:$L$33</c:f>
              <c:numCache>
                <c:formatCode>General</c:formatCode>
                <c:ptCount val="11"/>
                <c:pt idx="0">
                  <c:v>3000</c:v>
                </c:pt>
                <c:pt idx="1">
                  <c:v>3000</c:v>
                </c:pt>
                <c:pt idx="2">
                  <c:v>3000</c:v>
                </c:pt>
                <c:pt idx="3">
                  <c:v>2500</c:v>
                </c:pt>
                <c:pt idx="4">
                  <c:v>2000</c:v>
                </c:pt>
                <c:pt idx="5">
                  <c:v>1500</c:v>
                </c:pt>
                <c:pt idx="6">
                  <c:v>1000</c:v>
                </c:pt>
                <c:pt idx="7">
                  <c:v>500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604-4034-BCF0-D466AE0D70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6010496"/>
        <c:axId val="106016768"/>
      </c:lineChart>
      <c:catAx>
        <c:axId val="10601049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 smtClean="0"/>
                  <a:t>Recipient’s Income as a Percentage of the Federal</a:t>
                </a:r>
                <a:r>
                  <a:rPr lang="en-US" sz="1200" baseline="0" dirty="0" smtClean="0"/>
                  <a:t> Poverty Guidelines</a:t>
                </a:r>
                <a:endParaRPr lang="en-US" sz="1200" dirty="0"/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016768"/>
        <c:crosses val="autoZero"/>
        <c:auto val="1"/>
        <c:lblAlgn val="ctr"/>
        <c:lblOffset val="100"/>
        <c:noMultiLvlLbl val="0"/>
      </c:catAx>
      <c:valAx>
        <c:axId val="106016768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0"/>
        <c:majorTickMark val="none"/>
        <c:minorTickMark val="none"/>
        <c:tickLblPos val="nextTo"/>
        <c:spPr>
          <a:ln>
            <a:solidFill>
              <a:schemeClr val="bg1">
                <a:lumMod val="8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010496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193699099495644E-2"/>
          <c:y val="6.0442394868409528E-2"/>
          <c:w val="0.91569208537096836"/>
          <c:h val="0.8400747389733854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</c:spPr>
          <c:invertIfNegative val="0"/>
          <c:cat>
            <c:strRef>
              <c:f>Sheet1!$B$1:$G$1</c:f>
              <c:strCache>
                <c:ptCount val="6"/>
                <c:pt idx="0">
                  <c:v>Lowest
Quintile</c:v>
                </c:pt>
                <c:pt idx="1">
                  <c:v>Second
Quintile</c:v>
                </c:pt>
                <c:pt idx="2">
                  <c:v>Middle
Quintile</c:v>
                </c:pt>
                <c:pt idx="3">
                  <c:v>Fourth
Quintile</c:v>
                </c:pt>
                <c:pt idx="4">
                  <c:v>Highest
Quintile</c:v>
                </c:pt>
                <c:pt idx="5">
                  <c:v>All
Households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2600</c:v>
                </c:pt>
                <c:pt idx="1">
                  <c:v>2000</c:v>
                </c:pt>
                <c:pt idx="2">
                  <c:v>800</c:v>
                </c:pt>
                <c:pt idx="3">
                  <c:v>100</c:v>
                </c:pt>
                <c:pt idx="4">
                  <c:v>0</c:v>
                </c:pt>
                <c:pt idx="5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FC-4B97-A5A3-6FE4B329C13B}"/>
            </c:ext>
          </c:extLst>
        </c:ser>
        <c:ser>
          <c:idx val="1"/>
          <c:order val="1"/>
          <c:spPr>
            <a:noFill/>
          </c:spPr>
          <c:invertIfNegative val="0"/>
          <c:cat>
            <c:strRef>
              <c:f>Sheet1!$B$1:$G$1</c:f>
              <c:strCache>
                <c:ptCount val="6"/>
                <c:pt idx="0">
                  <c:v>Lowest
Quintile</c:v>
                </c:pt>
                <c:pt idx="1">
                  <c:v>Second
Quintile</c:v>
                </c:pt>
                <c:pt idx="2">
                  <c:v>Middle
Quintile</c:v>
                </c:pt>
                <c:pt idx="3">
                  <c:v>Fourth
Quintile</c:v>
                </c:pt>
                <c:pt idx="4">
                  <c:v>Highest
Quintile</c:v>
                </c:pt>
                <c:pt idx="5">
                  <c:v>All
Households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2800</c:v>
                </c:pt>
                <c:pt idx="1">
                  <c:v>1500</c:v>
                </c:pt>
                <c:pt idx="2">
                  <c:v>400</c:v>
                </c:pt>
                <c:pt idx="3">
                  <c:v>0</c:v>
                </c:pt>
                <c:pt idx="4">
                  <c:v>0</c:v>
                </c:pt>
                <c:pt idx="5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FC-4B97-A5A3-6FE4B329C1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3605760"/>
        <c:axId val="103607296"/>
      </c:barChart>
      <c:catAx>
        <c:axId val="103605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3607296"/>
        <c:crosses val="autoZero"/>
        <c:auto val="1"/>
        <c:lblAlgn val="ctr"/>
        <c:lblOffset val="100"/>
        <c:noMultiLvlLbl val="0"/>
      </c:catAx>
      <c:valAx>
        <c:axId val="10360729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360576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8193699099495644E-2"/>
          <c:y val="6.0442394868409528E-2"/>
          <c:w val="0.91569208537096836"/>
          <c:h val="0.8400747389733854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</c:spPr>
          <c:invertIfNegative val="0"/>
          <c:cat>
            <c:strRef>
              <c:f>Sheet1!$B$1:$G$1</c:f>
              <c:strCache>
                <c:ptCount val="6"/>
                <c:pt idx="0">
                  <c:v>Lowest
Quintile</c:v>
                </c:pt>
                <c:pt idx="1">
                  <c:v>Second
Quintile</c:v>
                </c:pt>
                <c:pt idx="2">
                  <c:v>Middle
Quintile</c:v>
                </c:pt>
                <c:pt idx="3">
                  <c:v>Fourth
Quintile</c:v>
                </c:pt>
                <c:pt idx="4">
                  <c:v>Highest
Quintile</c:v>
                </c:pt>
                <c:pt idx="5">
                  <c:v>All
Households</c:v>
                </c:pt>
              </c:strCache>
            </c:strRef>
          </c:cat>
          <c:val>
            <c:numRef>
              <c:f>Sheet1!$B$3:$G$3</c:f>
              <c:numCache>
                <c:formatCode>General</c:formatCode>
                <c:ptCount val="6"/>
                <c:pt idx="0">
                  <c:v>2600</c:v>
                </c:pt>
                <c:pt idx="1">
                  <c:v>2000</c:v>
                </c:pt>
                <c:pt idx="2">
                  <c:v>800</c:v>
                </c:pt>
                <c:pt idx="3">
                  <c:v>100</c:v>
                </c:pt>
                <c:pt idx="4">
                  <c:v>0</c:v>
                </c:pt>
                <c:pt idx="5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AC-469E-AD85-251B32464126}"/>
            </c:ext>
          </c:extLst>
        </c:ser>
        <c:ser>
          <c:idx val="1"/>
          <c:order val="1"/>
          <c:spPr>
            <a:solidFill>
              <a:schemeClr val="accent4"/>
            </a:solidFill>
          </c:spPr>
          <c:invertIfNegative val="0"/>
          <c:cat>
            <c:strRef>
              <c:f>Sheet1!$B$1:$G$1</c:f>
              <c:strCache>
                <c:ptCount val="6"/>
                <c:pt idx="0">
                  <c:v>Lowest
Quintile</c:v>
                </c:pt>
                <c:pt idx="1">
                  <c:v>Second
Quintile</c:v>
                </c:pt>
                <c:pt idx="2">
                  <c:v>Middle
Quintile</c:v>
                </c:pt>
                <c:pt idx="3">
                  <c:v>Fourth
Quintile</c:v>
                </c:pt>
                <c:pt idx="4">
                  <c:v>Highest
Quintile</c:v>
                </c:pt>
                <c:pt idx="5">
                  <c:v>All
Households</c:v>
                </c:pt>
              </c:strCache>
            </c:strRef>
          </c:cat>
          <c:val>
            <c:numRef>
              <c:f>Sheet1!$B$4:$G$4</c:f>
              <c:numCache>
                <c:formatCode>General</c:formatCode>
                <c:ptCount val="6"/>
                <c:pt idx="0">
                  <c:v>2800</c:v>
                </c:pt>
                <c:pt idx="1">
                  <c:v>1500</c:v>
                </c:pt>
                <c:pt idx="2">
                  <c:v>400</c:v>
                </c:pt>
                <c:pt idx="3">
                  <c:v>0</c:v>
                </c:pt>
                <c:pt idx="4">
                  <c:v>0</c:v>
                </c:pt>
                <c:pt idx="5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AC-469E-AD85-251B32464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238720"/>
        <c:axId val="106240256"/>
      </c:barChart>
      <c:catAx>
        <c:axId val="1062387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240256"/>
        <c:crosses val="autoZero"/>
        <c:auto val="1"/>
        <c:lblAlgn val="ctr"/>
        <c:lblOffset val="100"/>
        <c:noMultiLvlLbl val="0"/>
      </c:catAx>
      <c:valAx>
        <c:axId val="10624025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numFmt formatCode="#,##0" sourceLinked="0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23872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5"/>
            </a:solidFill>
          </c:spPr>
          <c:invertIfNegative val="0"/>
          <c:cat>
            <c:strRef>
              <c:f>Sheet1!$B$1:$G$1</c:f>
              <c:strCache>
                <c:ptCount val="6"/>
                <c:pt idx="0">
                  <c:v>Lowest
Quintile</c:v>
                </c:pt>
                <c:pt idx="1">
                  <c:v>Second
Quintile</c:v>
                </c:pt>
                <c:pt idx="2">
                  <c:v>Middle
Quintile</c:v>
                </c:pt>
                <c:pt idx="3">
                  <c:v>Fourth
Quintile</c:v>
                </c:pt>
                <c:pt idx="4">
                  <c:v>Highest
Quintile</c:v>
                </c:pt>
                <c:pt idx="5">
                  <c:v>All
Households</c:v>
                </c:pt>
              </c:strCache>
            </c:strRef>
          </c:cat>
          <c:val>
            <c:numRef>
              <c:f>Sheet1!$B$7:$G$7</c:f>
              <c:numCache>
                <c:formatCode>#,##0___)</c:formatCode>
                <c:ptCount val="6"/>
                <c:pt idx="0">
                  <c:v>2700</c:v>
                </c:pt>
                <c:pt idx="1">
                  <c:v>2000</c:v>
                </c:pt>
                <c:pt idx="2">
                  <c:v>700</c:v>
                </c:pt>
                <c:pt idx="3">
                  <c:v>0</c:v>
                </c:pt>
                <c:pt idx="4">
                  <c:v>0</c:v>
                </c:pt>
                <c:pt idx="5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A5E-4553-8840-8F519C45627A}"/>
            </c:ext>
          </c:extLst>
        </c:ser>
        <c:ser>
          <c:idx val="1"/>
          <c:order val="1"/>
          <c:spPr>
            <a:solidFill>
              <a:schemeClr val="accent4"/>
            </a:solidFill>
          </c:spPr>
          <c:invertIfNegative val="0"/>
          <c:cat>
            <c:strRef>
              <c:f>Sheet1!$B$1:$G$1</c:f>
              <c:strCache>
                <c:ptCount val="6"/>
                <c:pt idx="0">
                  <c:v>Lowest
Quintile</c:v>
                </c:pt>
                <c:pt idx="1">
                  <c:v>Second
Quintile</c:v>
                </c:pt>
                <c:pt idx="2">
                  <c:v>Middle
Quintile</c:v>
                </c:pt>
                <c:pt idx="3">
                  <c:v>Fourth
Quintile</c:v>
                </c:pt>
                <c:pt idx="4">
                  <c:v>Highest
Quintile</c:v>
                </c:pt>
                <c:pt idx="5">
                  <c:v>All
Households</c:v>
                </c:pt>
              </c:strCache>
            </c:strRef>
          </c:cat>
          <c:val>
            <c:numRef>
              <c:f>Sheet1!$B$8:$G$8</c:f>
              <c:numCache>
                <c:formatCode>#,##0___)</c:formatCode>
                <c:ptCount val="6"/>
                <c:pt idx="0">
                  <c:v>2700</c:v>
                </c:pt>
                <c:pt idx="1">
                  <c:v>2000</c:v>
                </c:pt>
                <c:pt idx="2">
                  <c:v>700</c:v>
                </c:pt>
                <c:pt idx="3">
                  <c:v>0</c:v>
                </c:pt>
                <c:pt idx="4">
                  <c:v>0</c:v>
                </c:pt>
                <c:pt idx="5">
                  <c:v>1100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A5E-4553-8840-8F519C45627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6275200"/>
        <c:axId val="106276736"/>
      </c:barChart>
      <c:catAx>
        <c:axId val="1062752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ln>
            <a:solidFill>
              <a:schemeClr val="bg1">
                <a:lumMod val="65000"/>
              </a:schemeClr>
            </a:solidFill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276736"/>
        <c:crosses val="autoZero"/>
        <c:auto val="1"/>
        <c:lblAlgn val="ctr"/>
        <c:lblOffset val="100"/>
        <c:noMultiLvlLbl val="0"/>
      </c:catAx>
      <c:valAx>
        <c:axId val="10627673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65000"/>
                </a:schemeClr>
              </a:solidFill>
            </a:ln>
          </c:spPr>
        </c:majorGridlines>
        <c:numFmt formatCode="#,##0___)" sourceLinked="1"/>
        <c:majorTickMark val="none"/>
        <c:minorTickMark val="none"/>
        <c:tickLblPos val="nextTo"/>
        <c:spPr>
          <a:ln>
            <a:noFill/>
          </a:ln>
        </c:spPr>
        <c:txPr>
          <a:bodyPr/>
          <a:lstStyle/>
          <a:p>
            <a:pPr>
              <a:defRPr sz="1200"/>
            </a:pPr>
            <a:endParaRPr lang="en-US"/>
          </a:p>
        </c:txPr>
        <c:crossAx val="10627520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0.02428</cdr:x>
      <cdr:y>0.06338</cdr:y>
    </cdr:from>
    <cdr:to>
      <cdr:x>0.08744</cdr:x>
      <cdr:y>0.11547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10203" y="398429"/>
          <a:ext cx="546980" cy="32749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1200" dirty="0" smtClean="0"/>
            <a:t>$3,500</a:t>
          </a:r>
          <a:endParaRPr lang="en-US" sz="12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907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6A866E1-3E61-49E7-B249-18C1F1E80211}" type="datetimeFigureOut">
              <a:rPr lang="en-US" altLang="en-US"/>
              <a:pPr>
                <a:defRPr/>
              </a:pPr>
              <a:t>12/31/2015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7600" y="696913"/>
            <a:ext cx="4646613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16427"/>
            <a:ext cx="5505450" cy="4183063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29675"/>
            <a:ext cx="2982913" cy="465138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5138"/>
          </a:xfrm>
          <a:prstGeom prst="rect">
            <a:avLst/>
          </a:prstGeom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A415F8CC-CDBC-48FF-9A13-55EA849CF4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89833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>
              <a:ea typeface="ＭＳ Ｐゴシック" pitchFamily="34" charset="-128"/>
            </a:endParaRPr>
          </a:p>
        </p:txBody>
      </p:sp>
      <p:sp>
        <p:nvSpPr>
          <p:cNvPr id="1229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>
              <a:spcBef>
                <a:spcPct val="0"/>
              </a:spcBef>
            </a:pPr>
            <a:fld id="{DCB54CA6-D8AE-4153-83D6-3085C08EF735}" type="slidenum">
              <a:rPr lang="en-US" altLang="en-US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1"/>
            <a:ext cx="8763000" cy="9906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>
                <a:solidFill>
                  <a:srgbClr val="545454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57200" y="1524000"/>
            <a:ext cx="8305800" cy="46482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505050"/>
              </a:buClr>
              <a:buFont typeface="Arial" pitchFamily="34" charset="0"/>
              <a:buChar char="■"/>
              <a:defRPr sz="2400">
                <a:solidFill>
                  <a:srgbClr val="2E2E2E"/>
                </a:solidFill>
              </a:defRPr>
            </a:lvl1pPr>
            <a:lvl2pPr>
              <a:buClr>
                <a:srgbClr val="505050"/>
              </a:buClr>
              <a:defRPr sz="2000">
                <a:solidFill>
                  <a:srgbClr val="2E2E2E"/>
                </a:solidFill>
              </a:defRPr>
            </a:lvl2pPr>
            <a:lvl3pPr>
              <a:buClr>
                <a:srgbClr val="505050"/>
              </a:buClr>
              <a:defRPr sz="1800">
                <a:solidFill>
                  <a:srgbClr val="2E2E2E"/>
                </a:solidFill>
              </a:defRPr>
            </a:lvl3pPr>
            <a:lvl4pPr>
              <a:buClr>
                <a:srgbClr val="505050"/>
              </a:buClr>
              <a:defRPr sz="1600">
                <a:solidFill>
                  <a:srgbClr val="2E2E2E"/>
                </a:solidFill>
              </a:defRPr>
            </a:lvl4pPr>
            <a:lvl5pPr>
              <a:buClr>
                <a:srgbClr val="505050"/>
              </a:buClr>
              <a:defRPr sz="1400">
                <a:solidFill>
                  <a:srgbClr val="2E2E2E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594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0"/>
            <a:ext cx="8724900" cy="9906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>
                <a:solidFill>
                  <a:srgbClr val="505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Clr>
                <a:srgbClr val="545454"/>
              </a:buClr>
              <a:buFont typeface="Arial" pitchFamily="34" charset="0"/>
              <a:buChar char="■"/>
              <a:defRPr sz="2400">
                <a:solidFill>
                  <a:srgbClr val="505050"/>
                </a:solidFill>
              </a:defRPr>
            </a:lvl1pPr>
            <a:lvl2pPr>
              <a:buClr>
                <a:srgbClr val="545454"/>
              </a:buClr>
              <a:defRPr sz="2000">
                <a:solidFill>
                  <a:srgbClr val="505050"/>
                </a:solidFill>
              </a:defRPr>
            </a:lvl2pPr>
            <a:lvl3pPr>
              <a:defRPr sz="1800">
                <a:solidFill>
                  <a:srgbClr val="505050"/>
                </a:solidFill>
              </a:defRPr>
            </a:lvl3pPr>
            <a:lvl4pPr>
              <a:buClr>
                <a:srgbClr val="545454"/>
              </a:buClr>
              <a:defRPr sz="1600">
                <a:solidFill>
                  <a:srgbClr val="505050"/>
                </a:solidFill>
              </a:defRPr>
            </a:lvl4pPr>
            <a:lvl5pPr>
              <a:defRPr sz="1400">
                <a:solidFill>
                  <a:srgbClr val="50505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>
              <a:buFont typeface="Arial" pitchFamily="34" charset="0"/>
              <a:buChar char="■"/>
              <a:defRPr sz="2400">
                <a:solidFill>
                  <a:srgbClr val="505050"/>
                </a:solidFill>
              </a:defRPr>
            </a:lvl1pPr>
            <a:lvl2pPr>
              <a:defRPr sz="2000">
                <a:solidFill>
                  <a:srgbClr val="505050"/>
                </a:solidFill>
              </a:defRPr>
            </a:lvl2pPr>
            <a:lvl3pPr>
              <a:defRPr sz="1800">
                <a:solidFill>
                  <a:srgbClr val="505050"/>
                </a:solidFill>
              </a:defRPr>
            </a:lvl3pPr>
            <a:lvl4pPr>
              <a:defRPr sz="1600">
                <a:solidFill>
                  <a:srgbClr val="505050"/>
                </a:solidFill>
              </a:defRPr>
            </a:lvl4pPr>
            <a:lvl5pPr>
              <a:defRPr sz="1400">
                <a:solidFill>
                  <a:srgbClr val="505050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541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99" y="0"/>
            <a:ext cx="8715375" cy="9906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>
                <a:solidFill>
                  <a:srgbClr val="505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681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ative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914400" y="1524000"/>
            <a:ext cx="7315200" cy="46482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spcAft>
                <a:spcPts val="1800"/>
              </a:spcAft>
              <a:buClr>
                <a:srgbClr val="505050"/>
              </a:buClr>
              <a:buFont typeface="Arial" pitchFamily="34" charset="0"/>
              <a:buNone/>
              <a:defRPr sz="3200">
                <a:solidFill>
                  <a:srgbClr val="2E2E2E"/>
                </a:solidFill>
              </a:defRPr>
            </a:lvl1pPr>
            <a:lvl2pPr>
              <a:buClr>
                <a:srgbClr val="505050"/>
              </a:buClr>
              <a:defRPr sz="2000">
                <a:solidFill>
                  <a:srgbClr val="2E2E2E"/>
                </a:solidFill>
              </a:defRPr>
            </a:lvl2pPr>
            <a:lvl3pPr>
              <a:buClr>
                <a:srgbClr val="505050"/>
              </a:buClr>
              <a:defRPr sz="1800">
                <a:solidFill>
                  <a:srgbClr val="2E2E2E"/>
                </a:solidFill>
              </a:defRPr>
            </a:lvl3pPr>
            <a:lvl4pPr>
              <a:buClr>
                <a:srgbClr val="505050"/>
              </a:buClr>
              <a:defRPr sz="1600">
                <a:solidFill>
                  <a:srgbClr val="2E2E2E"/>
                </a:solidFill>
              </a:defRPr>
            </a:lvl4pPr>
            <a:lvl5pPr>
              <a:buClr>
                <a:srgbClr val="505050"/>
              </a:buClr>
              <a:defRPr sz="1400">
                <a:solidFill>
                  <a:srgbClr val="2E2E2E"/>
                </a:solidFill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561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rrative figure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0" y="0"/>
            <a:ext cx="8724900" cy="9906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>
                <a:solidFill>
                  <a:srgbClr val="505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1913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499" y="0"/>
            <a:ext cx="8715375" cy="990600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 algn="l">
              <a:defRPr sz="2800" b="1">
                <a:solidFill>
                  <a:srgbClr val="505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160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fld id="{4C224EA1-3318-44AC-B3FF-65A0544564BC}" type="datetimeFigureOut">
              <a:rPr lang="en-US"/>
              <a:pPr>
                <a:defRPr/>
              </a:pPr>
              <a:t>12/31/2015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248D7D6-E043-4227-ABBD-A20E9A828A6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6997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EDF8D241-53E9-463A-AB9F-04EA0C1C0B4E}" type="datetimeFigureOut">
              <a:rPr lang="en-US" smtClean="0"/>
              <a:t>12/31/2015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0B08A3A-DA44-4896-A1FF-664097158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954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67640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200">
                <a:solidFill>
                  <a:srgbClr val="2E2E2E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657600"/>
            <a:ext cx="7762284" cy="762000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buNone/>
              <a:defRPr sz="2400" i="0">
                <a:solidFill>
                  <a:srgbClr val="2E2E2E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6723776" y="990600"/>
            <a:ext cx="21336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r">
              <a:buNone/>
              <a:defRPr sz="1400" i="0" cap="none" baseline="0">
                <a:solidFill>
                  <a:srgbClr val="2E2E2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 smtClean="0"/>
              <a:t>MONTH 00, 2012</a:t>
            </a:r>
            <a:endParaRPr lang="en-US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2286000" y="152400"/>
            <a:ext cx="662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en-US" sz="3200" b="1" dirty="0" smtClean="0">
                <a:solidFill>
                  <a:srgbClr val="2E2E2E"/>
                </a:solidFill>
                <a:latin typeface="Calibri"/>
                <a:ea typeface="+mn-ea"/>
              </a:rPr>
              <a:t>Congressional Budget Office</a:t>
            </a:r>
            <a:endParaRPr lang="en-US" sz="3200" b="1" dirty="0">
              <a:solidFill>
                <a:srgbClr val="2E2E2E"/>
              </a:solidFill>
              <a:latin typeface="Calibri"/>
              <a:ea typeface="+mn-ea"/>
            </a:endParaRP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09600" y="4953000"/>
            <a:ext cx="7772400" cy="76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200" baseline="0">
                <a:solidFill>
                  <a:srgbClr val="2E2E2E"/>
                </a:solidFill>
              </a:defRPr>
            </a:lvl1pPr>
          </a:lstStyle>
          <a:p>
            <a:pPr lvl="0"/>
            <a:r>
              <a:rPr lang="en-US" dirty="0" smtClean="0"/>
              <a:t>Click to edit name,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623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1.tiff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4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9.xml"/><Relationship Id="rId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0" y="990600"/>
            <a:ext cx="9144000" cy="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11"/>
          <p:cNvSpPr txBox="1">
            <a:spLocks/>
          </p:cNvSpPr>
          <p:nvPr userDrawn="1"/>
        </p:nvSpPr>
        <p:spPr>
          <a:xfrm>
            <a:off x="8610600" y="6520298"/>
            <a:ext cx="533400" cy="286349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/>
            </a:glow>
          </a:effectLst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35719B3-F704-45FC-8256-116F91F23818}" type="slidenum">
              <a:rPr lang="en-US" sz="1200" b="1" baseline="0" smtClean="0">
                <a:ln w="9525"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pPr algn="ctr"/>
              <a:t>‹#›</a:t>
            </a:fld>
            <a:endParaRPr lang="en-US" sz="1200" b="1" baseline="0" dirty="0">
              <a:ln w="9525"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0" y="6476190"/>
            <a:ext cx="9144000" cy="351045"/>
          </a:xfrm>
          <a:prstGeom prst="rect">
            <a:avLst/>
          </a:prstGeom>
        </p:spPr>
        <p:txBody>
          <a:bodyPr vert="horz" wrap="square" lIns="91424" tIns="91424" rIns="91424" bIns="45712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spcBef>
                <a:spcPts val="0"/>
              </a:spcBef>
              <a:defRPr sz="2000" kern="1200" spc="19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15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CONGRESSIONAL BUDGET OFFICE</a:t>
            </a:r>
            <a:endParaRPr kumimoji="0" lang="en-US" sz="1300" b="0" i="0" u="none" strike="noStrike" kern="1200" cap="none" spc="15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017" y="6570055"/>
            <a:ext cx="179578" cy="1868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11"/>
          <p:cNvSpPr txBox="1">
            <a:spLocks/>
          </p:cNvSpPr>
          <p:nvPr userDrawn="1"/>
        </p:nvSpPr>
        <p:spPr>
          <a:xfrm>
            <a:off x="8610600" y="6520298"/>
            <a:ext cx="533400" cy="286349"/>
          </a:xfrm>
          <a:prstGeom prst="rect">
            <a:avLst/>
          </a:prstGeom>
          <a:noFill/>
          <a:ln>
            <a:noFill/>
          </a:ln>
          <a:effectLst>
            <a:glow rad="127000">
              <a:schemeClr val="accent1"/>
            </a:glow>
          </a:effectLst>
        </p:spPr>
        <p:txBody>
          <a:bodyPr/>
          <a:lstStyle>
            <a:lvl1pPr marL="0" indent="0" algn="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435719B3-F704-45FC-8256-116F91F23818}" type="slidenum">
              <a:rPr lang="en-US" sz="1200" b="1" baseline="0" smtClean="0">
                <a:ln w="9525"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Calibri" pitchFamily="34" charset="0"/>
                <a:cs typeface="Calibri" pitchFamily="34" charset="0"/>
              </a:rPr>
              <a:pPr algn="ctr"/>
              <a:t>‹#›</a:t>
            </a:fld>
            <a:endParaRPr lang="en-US" sz="1200" b="1" baseline="0" dirty="0">
              <a:ln w="9525"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Footer Placeholder 4"/>
          <p:cNvSpPr txBox="1">
            <a:spLocks/>
          </p:cNvSpPr>
          <p:nvPr userDrawn="1"/>
        </p:nvSpPr>
        <p:spPr>
          <a:xfrm>
            <a:off x="0" y="6476190"/>
            <a:ext cx="9144000" cy="351045"/>
          </a:xfrm>
          <a:prstGeom prst="rect">
            <a:avLst/>
          </a:prstGeom>
        </p:spPr>
        <p:txBody>
          <a:bodyPr vert="horz" wrap="square" lIns="91424" tIns="91424" rIns="91424" bIns="45712" rtlCol="0" anchor="ctr">
            <a:normAutofit/>
          </a:bodyPr>
          <a:lstStyle>
            <a:defPPr>
              <a:defRPr lang="en-US"/>
            </a:defPPr>
            <a:lvl1pPr marL="0" algn="ctr" defTabSz="914400" rtl="0" eaLnBrk="1" latinLnBrk="0" hangingPunct="1">
              <a:spcBef>
                <a:spcPts val="0"/>
              </a:spcBef>
              <a:defRPr sz="2000" kern="1200" spc="19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2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15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+mj-lt"/>
                <a:ea typeface="+mn-ea"/>
                <a:cs typeface="Arial" panose="020B0604020202020204" pitchFamily="34" charset="0"/>
              </a:rPr>
              <a:t>CONGRESSIONAL BUDGET OFFICE</a:t>
            </a:r>
            <a:endParaRPr kumimoji="0" lang="en-US" sz="1300" b="0" i="0" u="none" strike="noStrike" kern="1200" cap="none" spc="15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+mj-lt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4017" y="6570055"/>
            <a:ext cx="179578" cy="18683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6" r:id="rId4"/>
    <p:sldLayoutId id="2147483720" r:id="rId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721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000" b="1" i="0" kern="1200" baseline="0">
          <a:solidFill>
            <a:srgbClr val="25406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609600" y="3179336"/>
            <a:ext cx="7762284" cy="1185672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/>
              <a:t>Annual Meeting of the Allied Social Science Associations </a:t>
            </a:r>
          </a:p>
          <a:p>
            <a:pPr algn="ctr"/>
            <a:r>
              <a:rPr lang="en-US" dirty="0" smtClean="0"/>
              <a:t>San </a:t>
            </a:r>
            <a:r>
              <a:rPr lang="en-US" dirty="0"/>
              <a:t>Francisco, California</a:t>
            </a:r>
            <a:endParaRPr lang="en-US" b="1" dirty="0" smtClean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2E2E2E"/>
                </a:solidFill>
              </a:rPr>
              <a:t>January 4, 2016</a:t>
            </a:r>
            <a:endParaRPr lang="en-US" dirty="0">
              <a:solidFill>
                <a:srgbClr val="2E2E2E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17145" y="4876800"/>
            <a:ext cx="7772400" cy="762000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2E2E2E"/>
                </a:solidFill>
              </a:rPr>
              <a:t>Kevin Perese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2E2E2E"/>
                </a:solidFill>
              </a:rPr>
              <a:t>Principal Analyst, Tax Analysis Division</a:t>
            </a:r>
            <a:endParaRPr lang="en-US" dirty="0">
              <a:solidFill>
                <a:srgbClr val="2E2E2E"/>
              </a:solidFill>
            </a:endParaRPr>
          </a:p>
        </p:txBody>
      </p:sp>
      <p:sp>
        <p:nvSpPr>
          <p:cNvPr id="10" name="Title 5"/>
          <p:cNvSpPr>
            <a:spLocks noGrp="1"/>
          </p:cNvSpPr>
          <p:nvPr>
            <p:ph type="ctrTitle"/>
          </p:nvPr>
        </p:nvSpPr>
        <p:spPr>
          <a:xfrm>
            <a:off x="609600" y="1948580"/>
            <a:ext cx="7772400" cy="762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2E2E2E"/>
                </a:solidFill>
              </a:rPr>
              <a:t>Frameworks for Distributional Analyses</a:t>
            </a:r>
            <a:endParaRPr lang="en-US" sz="3200" b="1" dirty="0">
              <a:solidFill>
                <a:srgbClr val="2E2E2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0530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CBO’s Current Distributional Framework</a:t>
            </a:r>
            <a:endParaRPr lang="en-US" sz="3200" dirty="0"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24128" y="992210"/>
            <a:ext cx="7324927" cy="5297419"/>
            <a:chOff x="924128" y="1313234"/>
            <a:chExt cx="7324927" cy="529741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924128" y="1789896"/>
              <a:ext cx="732492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0" y="1313234"/>
              <a:ext cx="0" cy="48735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721805" y="1381328"/>
              <a:ext cx="10758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Strengths</a:t>
              </a:r>
              <a:endParaRPr lang="en-US" dirty="0">
                <a:latin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90301" y="1387808"/>
              <a:ext cx="14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Shortcomings</a:t>
              </a:r>
              <a:endParaRPr lang="en-US" dirty="0">
                <a:latin typeface="+mn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24128" y="1809339"/>
              <a:ext cx="3219855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Before-tax income, a broad income measure, is a proxy for both overall economic well-being and ability to pay tax liabilities.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Before-tax income is therefore an appropriate denominator for calculating average tax rates.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Because before-tax income  includes government transfers, retired households are relatively evenly spread among before-tax income groups.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09360" y="1815819"/>
              <a:ext cx="3219855" cy="36933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The framework is tax-centric, so it doesn’t allow for analysis of government transfers—that is, analysts cannot calculate meaningful transfer rates or net tax and transfer rates.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latin typeface="+mn-lt"/>
                </a:rPr>
                <a:t>Therefore, the redistributive properties of transfers and taxes are not treated equally.</a:t>
              </a:r>
            </a:p>
            <a:p>
              <a:endParaRPr lang="en-US" dirty="0" smtClean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712210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Market Income</a:t>
            </a:r>
            <a:br>
              <a:rPr lang="en-US" dirty="0" smtClean="0"/>
            </a:br>
            <a:r>
              <a:rPr lang="en-US" dirty="0" smtClean="0"/>
              <a:t>Distributional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5705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914400" y="1295400"/>
            <a:ext cx="7315200" cy="3429000"/>
            <a:chOff x="914400" y="1295400"/>
            <a:chExt cx="7315200" cy="3429000"/>
          </a:xfrm>
        </p:grpSpPr>
        <p:sp>
          <p:nvSpPr>
            <p:cNvPr id="4" name="Oval 3"/>
            <p:cNvSpPr/>
            <p:nvPr/>
          </p:nvSpPr>
          <p:spPr>
            <a:xfrm>
              <a:off x="9144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65532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338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06877" y="2706469"/>
              <a:ext cx="8904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+mn-lt"/>
                </a:rPr>
                <a:t>Market</a:t>
              </a:r>
            </a:p>
            <a:p>
              <a:pPr algn="ctr"/>
              <a:r>
                <a:rPr lang="en-US" b="1" dirty="0" smtClean="0">
                  <a:latin typeface="+mn-lt"/>
                </a:rPr>
                <a:t>Income</a:t>
              </a:r>
              <a:endParaRPr lang="en-US" b="1" dirty="0">
                <a:latin typeface="+mn-l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93262" y="2706469"/>
              <a:ext cx="1200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Before-Tax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93940" y="2743200"/>
              <a:ext cx="10308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After-Tax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cxnSp>
          <p:nvCxnSpPr>
            <p:cNvPr id="11" name="Straight Connector 10"/>
            <p:cNvCxnSpPr>
              <a:stCxn id="4" idx="6"/>
              <a:endCxn id="6" idx="2"/>
            </p:cNvCxnSpPr>
            <p:nvPr/>
          </p:nvCxnSpPr>
          <p:spPr>
            <a:xfrm>
              <a:off x="2590800" y="3048000"/>
              <a:ext cx="1143000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410200" y="3029634"/>
              <a:ext cx="1143000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5981700" y="3019083"/>
              <a:ext cx="0" cy="972234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2208792" y="1295400"/>
              <a:ext cx="1906008" cy="762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77985" y="1371600"/>
              <a:ext cx="17572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Cash and In-Kind</a:t>
              </a:r>
            </a:p>
            <a:p>
              <a:pPr algn="ctr"/>
              <a:r>
                <a:rPr lang="en-US" dirty="0" smtClean="0">
                  <a:latin typeface="+mn-lt"/>
                </a:rPr>
                <a:t>Govt. Transfers</a:t>
              </a:r>
              <a:endParaRPr lang="en-US" dirty="0">
                <a:latin typeface="+mn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29200" y="4078069"/>
              <a:ext cx="1929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Direct and Indirect</a:t>
              </a:r>
            </a:p>
            <a:p>
              <a:pPr algn="ctr"/>
              <a:r>
                <a:rPr lang="en-US" dirty="0" smtClean="0">
                  <a:latin typeface="+mn-lt"/>
                </a:rPr>
                <a:t>Federal Taxes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82768" y="316032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2800" y="20574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14600" y="20574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+mn-lt"/>
              </a:rPr>
              <a:t>+</a:t>
            </a:r>
            <a:endParaRPr lang="en-US" sz="4800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38560" y="320896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Market Income Distributional Framework</a:t>
            </a:r>
            <a:endParaRPr lang="en-US" sz="3200" dirty="0"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993146" y="3991317"/>
            <a:ext cx="2011158" cy="762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3158490" y="2057400"/>
            <a:ext cx="3810" cy="98298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20202" y="4017548"/>
            <a:ext cx="30962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Used to rank households and</a:t>
            </a:r>
          </a:p>
          <a:p>
            <a:r>
              <a:rPr lang="en-US" dirty="0" smtClean="0">
                <a:latin typeface="+mn-lt"/>
              </a:rPr>
              <a:t>as the denominator in average </a:t>
            </a:r>
          </a:p>
          <a:p>
            <a:r>
              <a:rPr lang="en-US" dirty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ax rate calculations</a:t>
            </a:r>
            <a:endParaRPr lang="en-US" dirty="0">
              <a:latin typeface="+mn-lt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953311" y="3540870"/>
            <a:ext cx="350195" cy="437743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5346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Market Income Distributional Framework</a:t>
            </a:r>
            <a:endParaRPr lang="en-US" sz="3200" dirty="0"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24128" y="992210"/>
            <a:ext cx="7324927" cy="4873557"/>
            <a:chOff x="924128" y="1313234"/>
            <a:chExt cx="7324927" cy="487355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924128" y="1789896"/>
              <a:ext cx="732492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0" y="1313234"/>
              <a:ext cx="0" cy="48735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721805" y="1381328"/>
              <a:ext cx="10758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Strengths</a:t>
              </a:r>
              <a:endParaRPr lang="en-US" dirty="0">
                <a:latin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90301" y="1387808"/>
              <a:ext cx="14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Shortcomings</a:t>
              </a:r>
              <a:endParaRPr lang="en-US" dirty="0">
                <a:latin typeface="+mn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24128" y="1809339"/>
              <a:ext cx="3219855" cy="25853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Market income is an </a:t>
              </a:r>
              <a:r>
                <a:rPr lang="en-US" dirty="0">
                  <a:latin typeface="+mn-lt"/>
                </a:rPr>
                <a:t>intuitive measure of pre-government </a:t>
              </a:r>
              <a:r>
                <a:rPr lang="en-US" dirty="0" smtClean="0">
                  <a:latin typeface="+mn-lt"/>
                </a:rPr>
                <a:t>income.</a:t>
              </a: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The framework lets analysts calculate transfer rates, tax rates, and net tax and transfer rates.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09360" y="1815819"/>
              <a:ext cx="3219855" cy="4247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“Market income” suggests </a:t>
              </a:r>
              <a:r>
                <a:rPr lang="en-US" dirty="0">
                  <a:latin typeface="+mn-lt"/>
                </a:rPr>
                <a:t>no </a:t>
              </a:r>
              <a:r>
                <a:rPr lang="en-US" dirty="0" smtClean="0">
                  <a:latin typeface="+mn-lt"/>
                </a:rPr>
                <a:t>government intervention</a:t>
              </a:r>
              <a:r>
                <a:rPr lang="en-US" dirty="0">
                  <a:latin typeface="+mn-lt"/>
                </a:rPr>
                <a:t>, but </a:t>
              </a:r>
              <a:r>
                <a:rPr lang="en-US" dirty="0" smtClean="0">
                  <a:latin typeface="+mn-lt"/>
                </a:rPr>
                <a:t>the measure includes </a:t>
              </a:r>
              <a:r>
                <a:rPr lang="en-US" dirty="0" smtClean="0">
                  <a:latin typeface="+mn-lt"/>
                </a:rPr>
                <a:t>the effects of other, less </a:t>
              </a:r>
              <a:r>
                <a:rPr lang="en-US" dirty="0">
                  <a:latin typeface="+mn-lt"/>
                </a:rPr>
                <a:t>direct governmental </a:t>
              </a:r>
              <a:r>
                <a:rPr lang="en-US" dirty="0" smtClean="0">
                  <a:latin typeface="+mn-lt"/>
                </a:rPr>
                <a:t>policies.</a:t>
              </a: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 smtClean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Market income is not a good proxy </a:t>
              </a:r>
              <a:r>
                <a:rPr lang="en-US" dirty="0">
                  <a:latin typeface="+mn-lt"/>
                </a:rPr>
                <a:t>for overall economic well-being and ability to pay tax </a:t>
              </a:r>
              <a:r>
                <a:rPr lang="en-US" dirty="0" smtClean="0">
                  <a:latin typeface="+mn-lt"/>
                </a:rPr>
                <a:t>liabilities.</a:t>
              </a: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 smtClean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Life-cycle patterns in market income make retired people appear poor in cross-sectional analyses.</a:t>
              </a:r>
              <a:endParaRPr lang="en-US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45575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After-Tax Income</a:t>
            </a:r>
            <a:br>
              <a:rPr lang="en-US" dirty="0" smtClean="0"/>
            </a:br>
            <a:r>
              <a:rPr lang="en-US" dirty="0" smtClean="0"/>
              <a:t>Distributional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7521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914400" y="1295400"/>
            <a:ext cx="7315200" cy="3429000"/>
            <a:chOff x="914400" y="1295400"/>
            <a:chExt cx="7315200" cy="3429000"/>
          </a:xfrm>
        </p:grpSpPr>
        <p:sp>
          <p:nvSpPr>
            <p:cNvPr id="4" name="Oval 3"/>
            <p:cNvSpPr/>
            <p:nvPr/>
          </p:nvSpPr>
          <p:spPr>
            <a:xfrm>
              <a:off x="9144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65532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338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306877" y="2706469"/>
              <a:ext cx="8904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Market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005894" y="2706469"/>
              <a:ext cx="11757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Before-Tax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80988" y="2743200"/>
              <a:ext cx="10567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+mn-lt"/>
                </a:rPr>
                <a:t>After-Tax</a:t>
              </a:r>
            </a:p>
            <a:p>
              <a:pPr algn="ctr"/>
              <a:r>
                <a:rPr lang="en-US" b="1" dirty="0" smtClean="0">
                  <a:latin typeface="+mn-lt"/>
                </a:rPr>
                <a:t>Income</a:t>
              </a:r>
              <a:endParaRPr lang="en-US" b="1" dirty="0">
                <a:latin typeface="+mn-lt"/>
              </a:endParaRPr>
            </a:p>
          </p:txBody>
        </p:sp>
        <p:cxnSp>
          <p:nvCxnSpPr>
            <p:cNvPr id="11" name="Straight Connector 10"/>
            <p:cNvCxnSpPr>
              <a:stCxn id="4" idx="6"/>
              <a:endCxn id="6" idx="2"/>
            </p:cNvCxnSpPr>
            <p:nvPr/>
          </p:nvCxnSpPr>
          <p:spPr>
            <a:xfrm>
              <a:off x="2590800" y="3048000"/>
              <a:ext cx="1143000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410200" y="3029634"/>
              <a:ext cx="1143000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5981700" y="3019083"/>
              <a:ext cx="0" cy="972234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2208792" y="1295400"/>
              <a:ext cx="1906008" cy="762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77985" y="1371600"/>
              <a:ext cx="17572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Cash and In-Kind</a:t>
              </a:r>
            </a:p>
            <a:p>
              <a:pPr algn="ctr"/>
              <a:r>
                <a:rPr lang="en-US" dirty="0" smtClean="0">
                  <a:latin typeface="+mn-lt"/>
                </a:rPr>
                <a:t>Govt. Transfers</a:t>
              </a:r>
              <a:endParaRPr lang="en-US" dirty="0">
                <a:latin typeface="+mn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29200" y="4078069"/>
              <a:ext cx="1929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Direct and Indirect</a:t>
              </a:r>
            </a:p>
            <a:p>
              <a:pPr algn="ctr"/>
              <a:r>
                <a:rPr lang="en-US" dirty="0" smtClean="0">
                  <a:latin typeface="+mn-lt"/>
                </a:rPr>
                <a:t>Federal Taxes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82768" y="316032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2800" y="20574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14600" y="20574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+mn-lt"/>
              </a:rPr>
              <a:t>+</a:t>
            </a:r>
            <a:endParaRPr lang="en-US" sz="4800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38560" y="317086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After-Tax Income Distributional Framework</a:t>
            </a:r>
            <a:endParaRPr lang="en-US" sz="3200" dirty="0"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993146" y="3991317"/>
            <a:ext cx="2011158" cy="762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3158490" y="2057400"/>
            <a:ext cx="3810" cy="98298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907376" y="1215981"/>
            <a:ext cx="30962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Used to rank households and</a:t>
            </a:r>
          </a:p>
          <a:p>
            <a:r>
              <a:rPr lang="en-US" dirty="0" smtClean="0">
                <a:latin typeface="+mn-lt"/>
              </a:rPr>
              <a:t>as the denominator in average </a:t>
            </a:r>
          </a:p>
          <a:p>
            <a:r>
              <a:rPr lang="en-US" dirty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ax rate calculations</a:t>
            </a:r>
            <a:endParaRPr lang="en-US" dirty="0">
              <a:latin typeface="+mn-lt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>
            <a:off x="6595353" y="2101173"/>
            <a:ext cx="389107" cy="496110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70389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After-Tax Income Distributional Framework</a:t>
            </a:r>
            <a:endParaRPr lang="en-US" sz="3200" dirty="0"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24128" y="992210"/>
            <a:ext cx="7324927" cy="4873557"/>
            <a:chOff x="924128" y="1313234"/>
            <a:chExt cx="7324927" cy="4873557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924128" y="1789896"/>
              <a:ext cx="732492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0" y="1313234"/>
              <a:ext cx="0" cy="48735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721805" y="1381328"/>
              <a:ext cx="10758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Strengths</a:t>
              </a:r>
              <a:endParaRPr lang="en-US" dirty="0">
                <a:latin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90301" y="1387808"/>
              <a:ext cx="14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Shortcomings</a:t>
              </a:r>
              <a:endParaRPr lang="en-US" dirty="0">
                <a:latin typeface="+mn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24128" y="1809339"/>
              <a:ext cx="3219855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After-tax income is a proxy for overall economic well-being.</a:t>
              </a:r>
            </a:p>
            <a:p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It can be used as a benchmark for how income inequality is changing over time regardless of source (market income, transfers, or taxes).</a:t>
              </a:r>
              <a:endParaRPr lang="en-US" dirty="0">
                <a:latin typeface="+mn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09360" y="1815819"/>
              <a:ext cx="321985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After-tax income is not an appropriate denominator for calculating tax or transfer rates because taxes and transfers are included in it.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6801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Trying to Strike a Balance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6244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blog.biipmi.com/wp-content/uploads/2013/01/balanced_scale_of_justi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238" y="885217"/>
            <a:ext cx="7315200" cy="498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8411" y="4854101"/>
            <a:ext cx="18133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Cross-Sectional</a:t>
            </a:r>
          </a:p>
          <a:p>
            <a:pPr algn="ctr"/>
            <a:r>
              <a:rPr lang="en-US" dirty="0" smtClean="0"/>
              <a:t>Analysis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656622" y="4860581"/>
            <a:ext cx="26340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Large Intergenerational</a:t>
            </a:r>
          </a:p>
          <a:p>
            <a:pPr algn="ctr"/>
            <a:r>
              <a:rPr lang="en-US" dirty="0" smtClean="0"/>
              <a:t>Transfers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Trying to Strike a Balance</a:t>
            </a: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4176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Gross Income</a:t>
            </a:r>
            <a:br>
              <a:rPr lang="en-US" dirty="0" smtClean="0"/>
            </a:br>
            <a:r>
              <a:rPr lang="en-US" dirty="0" smtClean="0"/>
              <a:t>Distributional Framework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9337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5"/>
          <p:cNvSpPr>
            <a:spLocks noGrp="1"/>
          </p:cNvSpPr>
          <p:nvPr>
            <p:ph type="ctrTitle"/>
          </p:nvPr>
        </p:nvSpPr>
        <p:spPr>
          <a:xfrm>
            <a:off x="609600" y="1971827"/>
            <a:ext cx="7772400" cy="7620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2E2E2E"/>
                </a:solidFill>
              </a:rPr>
              <a:t>Frameworks for Distributional Analyses</a:t>
            </a:r>
            <a:endParaRPr lang="en-US" sz="3200" b="1" dirty="0">
              <a:solidFill>
                <a:srgbClr val="2E2E2E"/>
              </a:solidFill>
            </a:endParaRPr>
          </a:p>
        </p:txBody>
      </p:sp>
      <p:sp>
        <p:nvSpPr>
          <p:cNvPr id="6" name="Subtitle 6"/>
          <p:cNvSpPr>
            <a:spLocks noGrp="1"/>
          </p:cNvSpPr>
          <p:nvPr>
            <p:ph type="subTitle" idx="1"/>
          </p:nvPr>
        </p:nvSpPr>
        <p:spPr>
          <a:xfrm>
            <a:off x="609600" y="2692936"/>
            <a:ext cx="7762284" cy="1587230"/>
          </a:xfrm>
        </p:spPr>
        <p:txBody>
          <a:bodyPr>
            <a:noAutofit/>
          </a:bodyPr>
          <a:lstStyle/>
          <a:p>
            <a:pPr algn="ctr"/>
            <a:r>
              <a:rPr lang="en-US" sz="2400" b="1" dirty="0">
                <a:solidFill>
                  <a:schemeClr val="tx1"/>
                </a:solidFill>
              </a:rPr>
              <a:t>b</a:t>
            </a:r>
            <a:r>
              <a:rPr lang="en-US" sz="2400" b="1" dirty="0" smtClean="0">
                <a:solidFill>
                  <a:schemeClr val="tx1"/>
                </a:solidFill>
              </a:rPr>
              <a:t>y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Edward Harris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Kevin Perese</a:t>
            </a:r>
          </a:p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Joshua Shakin</a:t>
            </a:r>
          </a:p>
        </p:txBody>
      </p:sp>
      <p:sp>
        <p:nvSpPr>
          <p:cNvPr id="7" name="Text Placeholder 8"/>
          <p:cNvSpPr txBox="1">
            <a:spLocks/>
          </p:cNvSpPr>
          <p:nvPr/>
        </p:nvSpPr>
        <p:spPr>
          <a:xfrm>
            <a:off x="1389888" y="4826024"/>
            <a:ext cx="6391656" cy="1167384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ＭＳ Ｐゴシック" pitchFamily="34" charset="-128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200" dirty="0" smtClean="0">
                <a:latin typeface="+mn-lt"/>
              </a:rPr>
              <a:t>The information in this presentation is preliminary and is being circulated to stimulate discussion and critical comment as developmental work for analysis for the Congress.</a:t>
            </a:r>
            <a:endParaRPr lang="en-US" sz="2200" dirty="0">
              <a:solidFill>
                <a:srgbClr val="2E2E2E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567707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295400"/>
            <a:ext cx="8842248" cy="3429000"/>
            <a:chOff x="182880" y="1295400"/>
            <a:chExt cx="8842248" cy="3429000"/>
          </a:xfrm>
        </p:grpSpPr>
        <p:sp>
          <p:nvSpPr>
            <p:cNvPr id="4" name="Oval 3"/>
            <p:cNvSpPr/>
            <p:nvPr/>
          </p:nvSpPr>
          <p:spPr>
            <a:xfrm>
              <a:off x="18288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7348728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4977384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3880" y="2715613"/>
              <a:ext cx="9133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Market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27731" y="2740074"/>
              <a:ext cx="117570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Before-Tax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698612" y="2724912"/>
              <a:ext cx="10308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After-Tax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V="1">
              <a:off x="6999338" y="3048077"/>
              <a:ext cx="0" cy="972234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1266960" y="1295400"/>
              <a:ext cx="1906008" cy="762000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387273" y="1371600"/>
              <a:ext cx="169155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Social Insurance</a:t>
              </a:r>
            </a:p>
            <a:p>
              <a:pPr algn="ctr"/>
              <a:r>
                <a:rPr lang="en-US" dirty="0" smtClean="0">
                  <a:latin typeface="+mn-lt"/>
                </a:rPr>
                <a:t>Transfers</a:t>
              </a:r>
              <a:endParaRPr lang="en-US" dirty="0">
                <a:latin typeface="+mn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998464" y="4078069"/>
              <a:ext cx="19291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Direct and Indirect</a:t>
              </a:r>
            </a:p>
            <a:p>
              <a:pPr algn="ctr"/>
              <a:r>
                <a:rPr lang="en-US" dirty="0" smtClean="0">
                  <a:latin typeface="+mn-lt"/>
                </a:rPr>
                <a:t>Federal Taxes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6379464" y="316032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‒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089536" y="3196896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Gross Income Distributional Framework</a:t>
            </a:r>
            <a:endParaRPr lang="en-US" sz="3200" dirty="0"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52740" y="4020311"/>
            <a:ext cx="2011158" cy="762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578608" y="2606040"/>
            <a:ext cx="1676400" cy="9144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856232" y="3044952"/>
            <a:ext cx="71323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256640" y="3041904"/>
            <a:ext cx="71323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5" idx="2"/>
          </p:cNvCxnSpPr>
          <p:nvPr/>
        </p:nvCxnSpPr>
        <p:spPr>
          <a:xfrm>
            <a:off x="6650736" y="3048000"/>
            <a:ext cx="697992" cy="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989878" y="2718738"/>
            <a:ext cx="8904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 smtClean="0">
                <a:latin typeface="+mn-lt"/>
              </a:rPr>
              <a:t>Gross</a:t>
            </a:r>
          </a:p>
          <a:p>
            <a:pPr algn="ctr"/>
            <a:r>
              <a:rPr lang="en-US" b="1" dirty="0" smtClean="0">
                <a:latin typeface="+mn-lt"/>
              </a:rPr>
              <a:t>Income</a:t>
            </a:r>
            <a:endParaRPr lang="en-US" b="1" dirty="0">
              <a:latin typeface="+mn-lt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668784" y="1301496"/>
            <a:ext cx="1906008" cy="762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3886880" y="1368552"/>
            <a:ext cx="14959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+mn-lt"/>
              </a:rPr>
              <a:t>Means-Tested</a:t>
            </a:r>
          </a:p>
          <a:p>
            <a:pPr algn="ctr"/>
            <a:r>
              <a:rPr lang="en-US" dirty="0" smtClean="0">
                <a:latin typeface="+mn-lt"/>
              </a:rPr>
              <a:t>Transfers</a:t>
            </a:r>
            <a:endParaRPr lang="en-US" dirty="0">
              <a:latin typeface="+mn-lt"/>
            </a:endParaRPr>
          </a:p>
        </p:txBody>
      </p:sp>
      <p:cxnSp>
        <p:nvCxnSpPr>
          <p:cNvPr id="40" name="Straight Connector 39"/>
          <p:cNvCxnSpPr/>
          <p:nvPr/>
        </p:nvCxnSpPr>
        <p:spPr>
          <a:xfrm flipV="1">
            <a:off x="4637138" y="2075765"/>
            <a:ext cx="0" cy="972234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V="1">
            <a:off x="2238362" y="2063573"/>
            <a:ext cx="0" cy="972234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345598" y="214786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74854" y="2144821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040286" y="2150917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+mn-lt"/>
              </a:rPr>
              <a:t>+</a:t>
            </a:r>
            <a:endParaRPr lang="en-US" sz="4800" dirty="0">
              <a:latin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1632366" y="2147869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+mn-lt"/>
              </a:rPr>
              <a:t>+</a:t>
            </a:r>
            <a:endParaRPr lang="en-US" sz="4800" dirty="0">
              <a:latin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066954" y="4017548"/>
            <a:ext cx="30962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Used to rank households and</a:t>
            </a:r>
          </a:p>
          <a:p>
            <a:r>
              <a:rPr lang="en-US" dirty="0" smtClean="0">
                <a:latin typeface="+mn-lt"/>
              </a:rPr>
              <a:t>as the denominator in average </a:t>
            </a:r>
          </a:p>
          <a:p>
            <a:r>
              <a:rPr lang="en-US" dirty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ax rate calculations</a:t>
            </a:r>
            <a:endParaRPr lang="en-US" dirty="0">
              <a:latin typeface="+mn-lt"/>
            </a:endParaRPr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2500063" y="3540870"/>
            <a:ext cx="350195" cy="437743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8620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Gross Income Distributional Framework</a:t>
            </a:r>
            <a:endParaRPr lang="en-US" sz="3200" dirty="0">
              <a:latin typeface="+mn-lt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924128" y="992210"/>
            <a:ext cx="7324927" cy="5303899"/>
            <a:chOff x="924128" y="1313234"/>
            <a:chExt cx="7324927" cy="5303899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924128" y="1789896"/>
              <a:ext cx="7324927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572000" y="1313234"/>
              <a:ext cx="0" cy="4873557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721805" y="1381328"/>
              <a:ext cx="10758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Strengths</a:t>
              </a:r>
              <a:endParaRPr lang="en-US" dirty="0">
                <a:latin typeface="+mn-lt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590301" y="1387808"/>
              <a:ext cx="146392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+mn-lt"/>
                </a:rPr>
                <a:t>Shortcomings</a:t>
              </a:r>
              <a:endParaRPr lang="en-US" dirty="0">
                <a:latin typeface="+mn-lt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24128" y="1809339"/>
              <a:ext cx="3219855" cy="3139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The framework allows analysts to calculate means-tested transfer rates, tax rates, and net tax and transfer rates.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It accounts </a:t>
              </a:r>
              <a:r>
                <a:rPr lang="en-US" dirty="0">
                  <a:latin typeface="+mn-lt"/>
                </a:rPr>
                <a:t>for </a:t>
              </a:r>
              <a:r>
                <a:rPr lang="en-US" dirty="0" smtClean="0">
                  <a:latin typeface="+mn-lt"/>
                </a:rPr>
                <a:t>life-cycle </a:t>
              </a:r>
              <a:r>
                <a:rPr lang="en-US" dirty="0">
                  <a:latin typeface="+mn-lt"/>
                </a:rPr>
                <a:t>income patterns </a:t>
              </a:r>
              <a:r>
                <a:rPr lang="en-US" dirty="0" smtClean="0">
                  <a:latin typeface="+mn-lt"/>
                </a:rPr>
                <a:t>caused by the receipt of social insurance benefits.</a:t>
              </a: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909360" y="1815819"/>
              <a:ext cx="3219855" cy="48013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Gross income does not fully represent people’s ability to pay their tax liabilities.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 smtClean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There is some redistribution in social insurance programs that the framework does not capture.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Social insurance benefits and the taxes that finance them are not treated equally.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US" dirty="0">
                <a:latin typeface="+mn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 smtClean="0">
                  <a:latin typeface="+mn-lt"/>
                </a:rPr>
                <a:t>Not including public goods results in an incomplete fiscal picture when calculating net tax and transfer rates.</a:t>
              </a:r>
              <a:endParaRPr lang="en-US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56508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89529"/>
            <a:ext cx="7772400" cy="1470025"/>
          </a:xfrm>
        </p:spPr>
        <p:txBody>
          <a:bodyPr/>
          <a:lstStyle/>
          <a:p>
            <a:r>
              <a:rPr lang="en-US" dirty="0" smtClean="0"/>
              <a:t>Going From</a:t>
            </a:r>
            <a:br>
              <a:rPr lang="en-US" dirty="0" smtClean="0"/>
            </a:br>
            <a:r>
              <a:rPr lang="en-US" dirty="0" smtClean="0"/>
              <a:t>Before-Tax Income Quintiles </a:t>
            </a:r>
            <a:br>
              <a:rPr lang="en-US" dirty="0" smtClean="0"/>
            </a:br>
            <a:r>
              <a:rPr lang="en-US" dirty="0" smtClean="0"/>
              <a:t>to Gross Income Quintiles</a:t>
            </a:r>
            <a:br>
              <a:rPr lang="en-US" dirty="0" smtClean="0"/>
            </a:br>
            <a:r>
              <a:rPr lang="en-US" dirty="0" smtClean="0"/>
              <a:t>Shuffles the Households.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58292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36192"/>
            <a:ext cx="9144000" cy="990600"/>
          </a:xfrm>
        </p:spPr>
        <p:txBody>
          <a:bodyPr/>
          <a:lstStyle/>
          <a:p>
            <a:pPr algn="ctr"/>
            <a:r>
              <a:rPr lang="en-US" altLang="en-US" b="0" dirty="0" smtClean="0">
                <a:solidFill>
                  <a:srgbClr val="333333"/>
                </a:solidFill>
              </a:rPr>
              <a:t>Overlap Between Gross Income Quintiles and </a:t>
            </a:r>
            <a:br>
              <a:rPr lang="en-US" altLang="en-US" b="0" dirty="0" smtClean="0">
                <a:solidFill>
                  <a:srgbClr val="333333"/>
                </a:solidFill>
              </a:rPr>
            </a:br>
            <a:r>
              <a:rPr lang="en-US" altLang="en-US" b="0" dirty="0" smtClean="0">
                <a:solidFill>
                  <a:srgbClr val="333333"/>
                </a:solidFill>
              </a:rPr>
              <a:t>Before-Tax Income Quintiles, 2006</a:t>
            </a:r>
            <a:endParaRPr lang="en-US" b="0" dirty="0">
              <a:solidFill>
                <a:srgbClr val="333333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5350636"/>
              </p:ext>
            </p:extLst>
          </p:nvPr>
        </p:nvGraphicFramePr>
        <p:xfrm>
          <a:off x="584662" y="1587274"/>
          <a:ext cx="7849568" cy="276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11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811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2818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Before-Tax</a:t>
                      </a:r>
                      <a:r>
                        <a:rPr lang="en-US" sz="160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Income Quintiles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8189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Lowest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Second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Middle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Fourth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Highest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Total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9948">
                <a:tc rowSpan="5"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Gross Income</a:t>
                      </a:r>
                      <a:r>
                        <a:rPr lang="en-US" sz="16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Quintiles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Lowest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b="1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81.2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14.5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3.9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0.5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9948">
                <a:tc v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en-US" sz="1600" dirty="0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Second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18.6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b="1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73.8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6.5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1.0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0.1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928">
                <a:tc v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Middle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11.2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b="1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84.7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3.9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0.2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2778">
                <a:tc v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Fourth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5.5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b="1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92.8</a:t>
                      </a:r>
                      <a:endParaRPr lang="en-US" sz="1600" b="1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1.7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2778">
                <a:tc v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Highest</a:t>
                      </a:r>
                      <a:endParaRPr lang="en-US" sz="16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0.0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2.0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b="1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98.0</a:t>
                      </a:r>
                      <a:endParaRPr lang="en-US" sz="1600" b="1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6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100</a:t>
                      </a:r>
                      <a:endParaRPr lang="en-US" sz="1600" spc="0" baseline="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58641" y="1265940"/>
            <a:ext cx="1490344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Percentage Points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544844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/>
          <p:cNvGrpSpPr/>
          <p:nvPr/>
        </p:nvGrpSpPr>
        <p:grpSpPr>
          <a:xfrm>
            <a:off x="1540993" y="838186"/>
            <a:ext cx="2487710" cy="2437133"/>
            <a:chOff x="1038073" y="1085074"/>
            <a:chExt cx="2487710" cy="2437133"/>
          </a:xfrm>
        </p:grpSpPr>
        <p:grpSp>
          <p:nvGrpSpPr>
            <p:cNvPr id="49" name="Group 4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" name="Smiley Face 2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Smiley Face 2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miley Face 2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Smiley Face 2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Smiley Face 2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Smiley Face 29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Smiley Face 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Smiley Face 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Smiley Face 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Smiley Face 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1" name="Smiley Face 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Smiley Face 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Smiley Face 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Smiley Face 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Smiley Face 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Smiley Face 5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Smiley Face 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Smiley Face 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miley Face 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Smiley Face 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2" name="Smiley Face 61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Smiley Face 62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Smiley Face 63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Smiley Face 64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Smiley Face 65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Smiley Face 66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Smiley Face 67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Smiley Face 68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Smiley Face 69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Smiley Face 70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73" name="Smiley Face 72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Smiley Face 73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Smiley Face 74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Smiley Face 75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Smiley Face 76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Smiley Face 77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Smiley Face 78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Smiley Face 79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Smiley Face 80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Smiley Face 81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84" name="Smiley Face 83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Smiley Face 84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Smiley Face 85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Smiley Face 86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Smiley Face 87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Smiley Face 88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Smiley Face 89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Smiley Face 90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Smiley Face 91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Smiley Face 92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95" name="Smiley Face 9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Smiley Face 9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Smiley Face 9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Smiley Face 9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Smiley Face 9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Smiley Face 99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Smiley Face 100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Smiley Face 101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Smiley Face 102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Smiley Face 103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06" name="Smiley Face 105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miley Face 106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Smiley Face 107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Smiley Face 108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Smiley Face 109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Smiley Face 110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Smiley Face 111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Smiley Face 112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Smiley Face 113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Smiley Face 114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17" name="Smiley Face 116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Smiley Face 117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Smiley Face 118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Smiley Face 119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Smiley Face 120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Smiley Face 121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Smiley Face 122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Smiley Face 123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Smiley Face 124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Smiley Face 125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28" name="Smiley Face 1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miley Face 1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Smiley Face 1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Smiley Face 1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Smiley Face 1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Smiley Face 1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Smiley Face 1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Smiley Face 1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Smiley Face 1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Smiley Face 1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39" name="Smiley Face 1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Smiley Face 1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Smiley Face 1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Smiley Face 1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Smiley Face 1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Smiley Face 1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Smiley Face 1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Smiley Face 1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Smiley Face 1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Smiley Face 1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0" name="Group 149"/>
          <p:cNvGrpSpPr/>
          <p:nvPr/>
        </p:nvGrpSpPr>
        <p:grpSpPr>
          <a:xfrm>
            <a:off x="4829785" y="853426"/>
            <a:ext cx="2487710" cy="2437133"/>
            <a:chOff x="1038073" y="1085074"/>
            <a:chExt cx="2487710" cy="2437133"/>
          </a:xfrm>
        </p:grpSpPr>
        <p:grpSp>
          <p:nvGrpSpPr>
            <p:cNvPr id="151" name="Group 150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1" name="Smiley Face 2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Smiley Face 2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Smiley Face 2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Smiley Face 2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Smiley Face 2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Smiley Face 255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Smiley Face 2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Smiley Face 2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Smiley Face 2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Smiley Face 2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241" name="Smiley Face 24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Smiley Face 24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Smiley Face 24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Smiley Face 24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Smiley Face 24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Smiley Face 24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Smiley Face 24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Smiley Face 24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Smiley Face 24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Smiley Face 24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231" name="Smiley Face 23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Smiley Face 23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Smiley Face 23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Smiley Face 23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Smiley Face 23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Smiley Face 23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Smiley Face 2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Smiley Face 2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Smiley Face 2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Smiley Face 2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221" name="Smiley Face 22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Smiley Face 22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Smiley Face 22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Smiley Face 22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Smiley Face 22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Smiley Face 22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Smiley Face 22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Smiley Face 22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Smiley Face 22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Smiley Face 22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211" name="Smiley Face 21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Smiley Face 21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Smiley Face 21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Smiley Face 21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Smiley Face 21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Smiley Face 21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Smiley Face 21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Smiley Face 21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Smiley Face 21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Smiley Face 21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201" name="Smiley Face 20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Smiley Face 20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Smiley Face 20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Smiley Face 20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Smiley Face 20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Smiley Face 20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Smiley Face 20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Smiley Face 20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Smiley Face 20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Smiley Face 20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91" name="Smiley Face 19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Smiley Face 19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Smiley Face 19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Smiley Face 19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Smiley Face 19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Smiley Face 19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Smiley Face 19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Smiley Face 19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Smiley Face 19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Smiley Face 19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81" name="Smiley Face 18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Smiley Face 18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Smiley Face 18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Smiley Face 18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Smiley Face 18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Smiley Face 18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Smiley Face 18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Smiley Face 18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Smiley Face 18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Smiley Face 18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9" name="Group 158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71" name="Smiley Face 17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Smiley Face 17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Smiley Face 17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Smiley Face 17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Smiley Face 17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Smiley Face 17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Smiley Face 17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Smiley Face 17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Smiley Face 17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Smiley Face 17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61" name="Smiley Face 16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Smiley Face 16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Smiley Face 16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Smiley Face 16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Smiley Face 16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Smiley Face 16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Smiley Face 16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Smiley Face 16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Smiley Face 16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Smiley Face 16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85" name="TextBox 484"/>
          <p:cNvSpPr txBox="1"/>
          <p:nvPr/>
        </p:nvSpPr>
        <p:spPr>
          <a:xfrm rot="16200000">
            <a:off x="-282311" y="1835027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Before-Tax Income</a:t>
            </a:r>
            <a:endParaRPr lang="en-US" dirty="0"/>
          </a:p>
        </p:txBody>
      </p:sp>
      <p:sp>
        <p:nvSpPr>
          <p:cNvPr id="262" name="TextBox 261"/>
          <p:cNvSpPr txBox="1"/>
          <p:nvPr/>
        </p:nvSpPr>
        <p:spPr>
          <a:xfrm>
            <a:off x="1883180" y="374904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Lowest Quintile</a:t>
            </a:r>
            <a:endParaRPr lang="en-US" dirty="0"/>
          </a:p>
        </p:txBody>
      </p:sp>
      <p:sp>
        <p:nvSpPr>
          <p:cNvPr id="263" name="TextBox 262"/>
          <p:cNvSpPr txBox="1"/>
          <p:nvPr/>
        </p:nvSpPr>
        <p:spPr>
          <a:xfrm>
            <a:off x="5171972" y="371856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Second Quintile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008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/>
          <p:cNvGrpSpPr/>
          <p:nvPr/>
        </p:nvGrpSpPr>
        <p:grpSpPr>
          <a:xfrm>
            <a:off x="1540993" y="838186"/>
            <a:ext cx="2487710" cy="2437133"/>
            <a:chOff x="1038073" y="1085074"/>
            <a:chExt cx="2487710" cy="2437133"/>
          </a:xfrm>
        </p:grpSpPr>
        <p:grpSp>
          <p:nvGrpSpPr>
            <p:cNvPr id="49" name="Group 4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" name="Smiley Face 2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Smiley Face 2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miley Face 2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Smiley Face 2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Smiley Face 2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Smiley Face 29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Smiley Face 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Smiley Face 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Smiley Face 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Smiley Face 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1" name="Smiley Face 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Smiley Face 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Smiley Face 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Smiley Face 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Smiley Face 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Smiley Face 5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Smiley Face 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Smiley Face 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miley Face 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Smiley Face 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2" name="Smiley Face 61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Smiley Face 62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Smiley Face 63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Smiley Face 64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Smiley Face 65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Smiley Face 66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Smiley Face 67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Smiley Face 68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Smiley Face 69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Smiley Face 70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73" name="Smiley Face 72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Smiley Face 73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Smiley Face 74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Smiley Face 75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Smiley Face 76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Smiley Face 77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Smiley Face 78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Smiley Face 79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Smiley Face 80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Smiley Face 81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84" name="Smiley Face 83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Smiley Face 84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Smiley Face 85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Smiley Face 86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Smiley Face 87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Smiley Face 88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Smiley Face 89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Smiley Face 90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Smiley Face 91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Smiley Face 92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95" name="Smiley Face 9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Smiley Face 9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Smiley Face 9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Smiley Face 9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Smiley Face 9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Smiley Face 99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Smiley Face 100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Smiley Face 101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Smiley Face 102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Smiley Face 103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06" name="Smiley Face 105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miley Face 106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Smiley Face 107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Smiley Face 108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Smiley Face 109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Smiley Face 110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Smiley Face 111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Smiley Face 112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Smiley Face 113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Smiley Face 114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17" name="Smiley Face 116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Smiley Face 117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Smiley Face 118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Smiley Face 119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Smiley Face 120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Smiley Face 121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Smiley Face 122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Smiley Face 123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Smiley Face 124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Smiley Face 125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28" name="Smiley Face 1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miley Face 1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Smiley Face 1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Smiley Face 1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Smiley Face 1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Smiley Face 1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Smiley Face 1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Smiley Face 1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Smiley Face 1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Smiley Face 1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39" name="Smiley Face 1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Smiley Face 1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Smiley Face 1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Smiley Face 1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Smiley Face 1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Smiley Face 1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Smiley Face 1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Smiley Face 1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Smiley Face 1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Smiley Face 1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0" name="Group 149"/>
          <p:cNvGrpSpPr/>
          <p:nvPr/>
        </p:nvGrpSpPr>
        <p:grpSpPr>
          <a:xfrm>
            <a:off x="4829785" y="853426"/>
            <a:ext cx="2487710" cy="2437133"/>
            <a:chOff x="1038073" y="1085074"/>
            <a:chExt cx="2487710" cy="2437133"/>
          </a:xfrm>
        </p:grpSpPr>
        <p:grpSp>
          <p:nvGrpSpPr>
            <p:cNvPr id="151" name="Group 150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1" name="Smiley Face 2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Smiley Face 2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Smiley Face 2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Smiley Face 2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Smiley Face 2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Smiley Face 255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Smiley Face 2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Smiley Face 2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Smiley Face 2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Smiley Face 2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241" name="Smiley Face 24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Smiley Face 24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Smiley Face 24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Smiley Face 24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Smiley Face 24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Smiley Face 24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Smiley Face 24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Smiley Face 24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Smiley Face 24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Smiley Face 24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231" name="Smiley Face 23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Smiley Face 23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Smiley Face 23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Smiley Face 23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Smiley Face 23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Smiley Face 23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Smiley Face 2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Smiley Face 2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Smiley Face 2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Smiley Face 2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221" name="Smiley Face 22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Smiley Face 22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Smiley Face 22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Smiley Face 22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Smiley Face 22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Smiley Face 22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Smiley Face 22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Smiley Face 22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Smiley Face 22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Smiley Face 22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211" name="Smiley Face 21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Smiley Face 21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Smiley Face 21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Smiley Face 21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Smiley Face 21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Smiley Face 21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Smiley Face 21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Smiley Face 21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Smiley Face 21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Smiley Face 21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201" name="Smiley Face 20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Smiley Face 20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Smiley Face 20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Smiley Face 20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Smiley Face 20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Smiley Face 20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Smiley Face 20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Smiley Face 20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Smiley Face 20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Smiley Face 20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91" name="Smiley Face 19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Smiley Face 19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Smiley Face 19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Smiley Face 19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Smiley Face 19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Smiley Face 19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Smiley Face 19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Smiley Face 19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Smiley Face 19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Smiley Face 19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81" name="Smiley Face 18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Smiley Face 18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Smiley Face 18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Smiley Face 18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Smiley Face 18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Smiley Face 18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Smiley Face 18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Smiley Face 18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Smiley Face 18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Smiley Face 18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9" name="Group 158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71" name="Smiley Face 17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Smiley Face 17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Smiley Face 17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Smiley Face 17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Smiley Face 17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Smiley Face 17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Smiley Face 17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Smiley Face 17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Smiley Face 17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Smiley Face 17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61" name="Smiley Face 16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Smiley Face 16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Smiley Face 16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Smiley Face 16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Smiley Face 16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Smiley Face 16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Smiley Face 16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Smiley Face 16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Smiley Face 16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Smiley Face 16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85" name="TextBox 484"/>
          <p:cNvSpPr txBox="1"/>
          <p:nvPr/>
        </p:nvSpPr>
        <p:spPr>
          <a:xfrm rot="16200000">
            <a:off x="-282311" y="1835027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Before-Tax Income</a:t>
            </a:r>
            <a:endParaRPr lang="en-US" dirty="0"/>
          </a:p>
        </p:txBody>
      </p:sp>
      <p:sp>
        <p:nvSpPr>
          <p:cNvPr id="486" name="TextBox 485"/>
          <p:cNvSpPr txBox="1"/>
          <p:nvPr/>
        </p:nvSpPr>
        <p:spPr>
          <a:xfrm rot="16200000">
            <a:off x="-35259" y="4794635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Gross Income</a:t>
            </a:r>
            <a:endParaRPr lang="en-US" dirty="0"/>
          </a:p>
        </p:txBody>
      </p:sp>
      <p:grpSp>
        <p:nvGrpSpPr>
          <p:cNvPr id="487" name="Group 486"/>
          <p:cNvGrpSpPr/>
          <p:nvPr/>
        </p:nvGrpSpPr>
        <p:grpSpPr>
          <a:xfrm>
            <a:off x="1537745" y="3753338"/>
            <a:ext cx="2487710" cy="2437133"/>
            <a:chOff x="1038073" y="1085074"/>
            <a:chExt cx="2487710" cy="2437133"/>
          </a:xfrm>
        </p:grpSpPr>
        <p:grpSp>
          <p:nvGrpSpPr>
            <p:cNvPr id="488" name="Group 487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588" name="Smiley Face 58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Smiley Face 58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Smiley Face 58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Smiley Face 59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Smiley Face 59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Smiley Face 592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Smiley Face 59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Smiley Face 59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Smiley Face 59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Smiley Face 59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78" name="Smiley Face 57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Smiley Face 57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Smiley Face 57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Smiley Face 58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Smiley Face 58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Smiley Face 58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Smiley Face 58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Smiley Face 58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Smiley Face 58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Smiley Face 58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568" name="Smiley Face 56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Smiley Face 56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Smiley Face 56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Smiley Face 57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Smiley Face 57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Smiley Face 57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Smiley Face 57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Smiley Face 57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Smiley Face 57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Smiley Face 57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558" name="Smiley Face 55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Smiley Face 55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Smiley Face 55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Smiley Face 56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Smiley Face 56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Smiley Face 56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Smiley Face 56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Smiley Face 56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Smiley Face 56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Smiley Face 56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2" name="Group 491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548" name="Smiley Face 54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Smiley Face 54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Smiley Face 54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Smiley Face 55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Smiley Face 55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Smiley Face 55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Smiley Face 55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Smiley Face 55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Smiley Face 55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Smiley Face 55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3" name="Group 492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538" name="Smiley Face 53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Smiley Face 53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Smiley Face 53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Smiley Face 54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Smiley Face 54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Smiley Face 54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Smiley Face 54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Smiley Face 54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Smiley Face 54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Smiley Face 54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4" name="Group 493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528" name="Smiley Face 5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Smiley Face 5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Smiley Face 5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Smiley Face 5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Smiley Face 5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Smiley Face 5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Smiley Face 5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Smiley Face 5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Smiley Face 5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Smiley Face 5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5" name="Group 494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518" name="Smiley Face 51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Smiley Face 51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Smiley Face 51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Smiley Face 52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Smiley Face 52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Smiley Face 52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Smiley Face 52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Smiley Face 52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Smiley Face 52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Smiley Face 52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6" name="Group 495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508" name="Smiley Face 50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Smiley Face 50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Smiley Face 50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Smiley Face 51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Smiley Face 51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Smiley Face 51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Smiley Face 51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Smiley Face 51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Smiley Face 51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Smiley Face 51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7" name="Group 496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498" name="Smiley Face 49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Smiley Face 49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Smiley Face 49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Smiley Face 50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Smiley Face 50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Smiley Face 50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Smiley Face 50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Smiley Face 50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Smiley Face 50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Smiley Face 50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3" name="Straight Arrow Connector 2"/>
          <p:cNvCxnSpPr/>
          <p:nvPr/>
        </p:nvCxnSpPr>
        <p:spPr>
          <a:xfrm flipH="1">
            <a:off x="4143983" y="3290559"/>
            <a:ext cx="603115" cy="46277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0" name="TextBox 339"/>
          <p:cNvSpPr txBox="1"/>
          <p:nvPr/>
        </p:nvSpPr>
        <p:spPr>
          <a:xfrm>
            <a:off x="5171972" y="371856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Second Quintile</a:t>
            </a:r>
            <a:endParaRPr lang="en-US" dirty="0"/>
          </a:p>
        </p:txBody>
      </p:sp>
      <p:sp>
        <p:nvSpPr>
          <p:cNvPr id="342" name="TextBox 341"/>
          <p:cNvSpPr txBox="1"/>
          <p:nvPr/>
        </p:nvSpPr>
        <p:spPr>
          <a:xfrm>
            <a:off x="1883180" y="374904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Lowest Quintile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3890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/>
          <p:cNvGrpSpPr/>
          <p:nvPr/>
        </p:nvGrpSpPr>
        <p:grpSpPr>
          <a:xfrm>
            <a:off x="1540993" y="838186"/>
            <a:ext cx="2487710" cy="2437133"/>
            <a:chOff x="1038073" y="1085074"/>
            <a:chExt cx="2487710" cy="2437133"/>
          </a:xfrm>
        </p:grpSpPr>
        <p:grpSp>
          <p:nvGrpSpPr>
            <p:cNvPr id="49" name="Group 4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" name="Smiley Face 2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Smiley Face 2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miley Face 2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Smiley Face 2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Smiley Face 2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Smiley Face 29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Smiley Face 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Smiley Face 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Smiley Face 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Smiley Face 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1" name="Smiley Face 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Smiley Face 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Smiley Face 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Smiley Face 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Smiley Face 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Smiley Face 5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Smiley Face 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Smiley Face 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miley Face 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Smiley Face 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2" name="Smiley Face 61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Smiley Face 62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Smiley Face 63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Smiley Face 64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Smiley Face 65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Smiley Face 66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Smiley Face 67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Smiley Face 68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Smiley Face 69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Smiley Face 70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73" name="Smiley Face 72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Smiley Face 73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Smiley Face 74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Smiley Face 75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Smiley Face 76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Smiley Face 77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Smiley Face 78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Smiley Face 79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Smiley Face 80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Smiley Face 81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84" name="Smiley Face 83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Smiley Face 84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Smiley Face 85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Smiley Face 86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Smiley Face 87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Smiley Face 88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Smiley Face 89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Smiley Face 90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Smiley Face 91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Smiley Face 92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95" name="Smiley Face 9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Smiley Face 9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Smiley Face 9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Smiley Face 9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Smiley Face 9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Smiley Face 99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Smiley Face 100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Smiley Face 101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Smiley Face 102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Smiley Face 103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06" name="Smiley Face 105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miley Face 106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Smiley Face 107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Smiley Face 108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Smiley Face 109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Smiley Face 110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Smiley Face 111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Smiley Face 112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Smiley Face 113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Smiley Face 114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17" name="Smiley Face 116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Smiley Face 117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Smiley Face 118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Smiley Face 119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Smiley Face 120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Smiley Face 121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Smiley Face 122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Smiley Face 123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Smiley Face 124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Smiley Face 125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28" name="Smiley Face 1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miley Face 1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Smiley Face 1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Smiley Face 1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Smiley Face 1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Smiley Face 1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Smiley Face 1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Smiley Face 1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Smiley Face 1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Smiley Face 1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39" name="Smiley Face 1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Smiley Face 1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Smiley Face 1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Smiley Face 1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Smiley Face 1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Smiley Face 1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Smiley Face 1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Smiley Face 1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Smiley Face 1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Smiley Face 1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0" name="Group 149"/>
          <p:cNvGrpSpPr/>
          <p:nvPr/>
        </p:nvGrpSpPr>
        <p:grpSpPr>
          <a:xfrm>
            <a:off x="4829785" y="853426"/>
            <a:ext cx="2487710" cy="2437133"/>
            <a:chOff x="1038073" y="1085074"/>
            <a:chExt cx="2487710" cy="2437133"/>
          </a:xfrm>
        </p:grpSpPr>
        <p:grpSp>
          <p:nvGrpSpPr>
            <p:cNvPr id="151" name="Group 150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1" name="Smiley Face 2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Smiley Face 2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Smiley Face 2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Smiley Face 2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Smiley Face 2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Smiley Face 255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Smiley Face 2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Smiley Face 2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Smiley Face 2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Smiley Face 2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241" name="Smiley Face 24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Smiley Face 24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Smiley Face 24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Smiley Face 24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Smiley Face 24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Smiley Face 24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Smiley Face 24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Smiley Face 24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Smiley Face 24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Smiley Face 24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231" name="Smiley Face 23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Smiley Face 23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Smiley Face 23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Smiley Face 23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Smiley Face 23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Smiley Face 23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Smiley Face 2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Smiley Face 2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Smiley Face 2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Smiley Face 2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221" name="Smiley Face 22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Smiley Face 22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Smiley Face 22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Smiley Face 22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Smiley Face 22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Smiley Face 22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Smiley Face 22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Smiley Face 22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Smiley Face 22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Smiley Face 22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211" name="Smiley Face 21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Smiley Face 21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Smiley Face 21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Smiley Face 21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Smiley Face 21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Smiley Face 21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Smiley Face 21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Smiley Face 21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Smiley Face 21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Smiley Face 21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201" name="Smiley Face 20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Smiley Face 20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Smiley Face 20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Smiley Face 20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Smiley Face 20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Smiley Face 20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Smiley Face 20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Smiley Face 20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Smiley Face 20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Smiley Face 20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91" name="Smiley Face 19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Smiley Face 19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Smiley Face 19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Smiley Face 19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Smiley Face 19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Smiley Face 19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Smiley Face 19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Smiley Face 19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Smiley Face 19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Smiley Face 19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81" name="Smiley Face 18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Smiley Face 18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Smiley Face 18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Smiley Face 18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Smiley Face 18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Smiley Face 18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Smiley Face 18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Smiley Face 18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Smiley Face 18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Smiley Face 18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9" name="Group 158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71" name="Smiley Face 17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Smiley Face 17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Smiley Face 17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Smiley Face 17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Smiley Face 17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Smiley Face 17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Smiley Face 17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Smiley Face 17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Smiley Face 17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Smiley Face 17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61" name="Smiley Face 16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Smiley Face 16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Smiley Face 16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Smiley Face 16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Smiley Face 16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Smiley Face 16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Smiley Face 16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Smiley Face 16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Smiley Face 16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Smiley Face 16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85" name="TextBox 484"/>
          <p:cNvSpPr txBox="1"/>
          <p:nvPr/>
        </p:nvSpPr>
        <p:spPr>
          <a:xfrm rot="16200000">
            <a:off x="-282311" y="1835027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Before-Tax Income</a:t>
            </a:r>
            <a:endParaRPr lang="en-US" dirty="0"/>
          </a:p>
        </p:txBody>
      </p:sp>
      <p:sp>
        <p:nvSpPr>
          <p:cNvPr id="486" name="TextBox 485"/>
          <p:cNvSpPr txBox="1"/>
          <p:nvPr/>
        </p:nvSpPr>
        <p:spPr>
          <a:xfrm rot="16200000">
            <a:off x="-35259" y="4794635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Gross Income</a:t>
            </a:r>
            <a:endParaRPr lang="en-US" dirty="0"/>
          </a:p>
        </p:txBody>
      </p:sp>
      <p:grpSp>
        <p:nvGrpSpPr>
          <p:cNvPr id="487" name="Group 486"/>
          <p:cNvGrpSpPr/>
          <p:nvPr/>
        </p:nvGrpSpPr>
        <p:grpSpPr>
          <a:xfrm>
            <a:off x="1537745" y="3753338"/>
            <a:ext cx="2487710" cy="2437133"/>
            <a:chOff x="1038073" y="1085074"/>
            <a:chExt cx="2487710" cy="2437133"/>
          </a:xfrm>
        </p:grpSpPr>
        <p:grpSp>
          <p:nvGrpSpPr>
            <p:cNvPr id="488" name="Group 487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588" name="Smiley Face 58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Smiley Face 58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Smiley Face 58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Smiley Face 59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Smiley Face 59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Smiley Face 592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Smiley Face 59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Smiley Face 59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Smiley Face 59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Smiley Face 59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78" name="Smiley Face 57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Smiley Face 57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Smiley Face 57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Smiley Face 58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Smiley Face 58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Smiley Face 58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Smiley Face 58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Smiley Face 58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Smiley Face 58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Smiley Face 58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568" name="Smiley Face 56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Smiley Face 56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Smiley Face 56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Smiley Face 57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Smiley Face 57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Smiley Face 57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Smiley Face 57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Smiley Face 57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Smiley Face 57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Smiley Face 57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558" name="Smiley Face 55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Smiley Face 55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Smiley Face 55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Smiley Face 56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Smiley Face 56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Smiley Face 56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Smiley Face 56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Smiley Face 56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Smiley Face 56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Smiley Face 56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2" name="Group 491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548" name="Smiley Face 54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Smiley Face 54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Smiley Face 54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Smiley Face 55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Smiley Face 55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Smiley Face 55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Smiley Face 55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Smiley Face 55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Smiley Face 55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Smiley Face 55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3" name="Group 492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538" name="Smiley Face 53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Smiley Face 53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Smiley Face 53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Smiley Face 54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Smiley Face 54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Smiley Face 54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Smiley Face 54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Smiley Face 54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Smiley Face 54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Smiley Face 54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4" name="Group 493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528" name="Smiley Face 5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Smiley Face 5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Smiley Face 5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Smiley Face 5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Smiley Face 5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Smiley Face 5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Smiley Face 5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Smiley Face 5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Smiley Face 5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Smiley Face 5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5" name="Group 494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518" name="Smiley Face 51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Smiley Face 51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Smiley Face 51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Smiley Face 52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Smiley Face 52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Smiley Face 52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Smiley Face 52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Smiley Face 52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Smiley Face 52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Smiley Face 52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6" name="Group 495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508" name="Smiley Face 50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Smiley Face 50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Smiley Face 50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Smiley Face 51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Smiley Face 51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Smiley Face 51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Smiley Face 51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Smiley Face 51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Smiley Face 51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Smiley Face 51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7" name="Group 496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498" name="Smiley Face 49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Smiley Face 49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Smiley Face 49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Smiley Face 50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Smiley Face 50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Smiley Face 50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Smiley Face 50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Smiley Face 50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Smiley Face 50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Smiley Face 50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51" name="Straight Arrow Connector 450"/>
          <p:cNvCxnSpPr/>
          <p:nvPr/>
        </p:nvCxnSpPr>
        <p:spPr>
          <a:xfrm flipH="1">
            <a:off x="4143983" y="3290559"/>
            <a:ext cx="603115" cy="46277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2" name="Elbow Connector 451"/>
          <p:cNvCxnSpPr>
            <a:stCxn id="2" idx="1"/>
          </p:cNvCxnSpPr>
          <p:nvPr/>
        </p:nvCxnSpPr>
        <p:spPr>
          <a:xfrm rot="10800000">
            <a:off x="4143989" y="5728449"/>
            <a:ext cx="2290672" cy="589193"/>
          </a:xfrm>
          <a:prstGeom prst="bentConnector3">
            <a:avLst>
              <a:gd name="adj1" fmla="val 78452"/>
            </a:avLst>
          </a:prstGeom>
          <a:ln w="25400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6434661" y="6056031"/>
            <a:ext cx="18934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Middle, Fourth, </a:t>
            </a:r>
          </a:p>
          <a:p>
            <a:r>
              <a:rPr lang="en-US" sz="1400" dirty="0" smtClean="0"/>
              <a:t>and Highest Quintiles</a:t>
            </a:r>
            <a:endParaRPr lang="en-US" sz="1400" dirty="0"/>
          </a:p>
        </p:txBody>
      </p:sp>
      <p:sp>
        <p:nvSpPr>
          <p:cNvPr id="342" name="TextBox 341"/>
          <p:cNvSpPr txBox="1"/>
          <p:nvPr/>
        </p:nvSpPr>
        <p:spPr>
          <a:xfrm>
            <a:off x="5171972" y="371856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Second Quintile</a:t>
            </a:r>
            <a:endParaRPr lang="en-US" dirty="0"/>
          </a:p>
        </p:txBody>
      </p:sp>
      <p:sp>
        <p:nvSpPr>
          <p:cNvPr id="344" name="TextBox 343"/>
          <p:cNvSpPr txBox="1"/>
          <p:nvPr/>
        </p:nvSpPr>
        <p:spPr>
          <a:xfrm>
            <a:off x="1883180" y="374904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Lowest Quintile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09069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/>
          <p:cNvGrpSpPr/>
          <p:nvPr/>
        </p:nvGrpSpPr>
        <p:grpSpPr>
          <a:xfrm>
            <a:off x="1540993" y="838186"/>
            <a:ext cx="2487710" cy="2437133"/>
            <a:chOff x="1038073" y="1085074"/>
            <a:chExt cx="2487710" cy="2437133"/>
          </a:xfrm>
        </p:grpSpPr>
        <p:grpSp>
          <p:nvGrpSpPr>
            <p:cNvPr id="49" name="Group 4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" name="Smiley Face 2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Smiley Face 2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miley Face 2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Smiley Face 2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Smiley Face 2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Smiley Face 29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Smiley Face 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Smiley Face 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Smiley Face 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Smiley Face 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1" name="Smiley Face 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Smiley Face 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Smiley Face 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Smiley Face 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Smiley Face 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Smiley Face 5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Smiley Face 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Smiley Face 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miley Face 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Smiley Face 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2" name="Smiley Face 61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Smiley Face 62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Smiley Face 63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Smiley Face 64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Smiley Face 65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Smiley Face 66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Smiley Face 67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Smiley Face 68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Smiley Face 69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Smiley Face 70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73" name="Smiley Face 72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Smiley Face 73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Smiley Face 74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Smiley Face 75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Smiley Face 76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Smiley Face 77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Smiley Face 78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Smiley Face 79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Smiley Face 80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Smiley Face 81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84" name="Smiley Face 83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Smiley Face 84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Smiley Face 85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Smiley Face 86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Smiley Face 87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Smiley Face 88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Smiley Face 89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Smiley Face 90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Smiley Face 91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Smiley Face 92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95" name="Smiley Face 9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Smiley Face 9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Smiley Face 9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Smiley Face 9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Smiley Face 9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Smiley Face 99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Smiley Face 100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Smiley Face 101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Smiley Face 102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Smiley Face 103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06" name="Smiley Face 105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miley Face 106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Smiley Face 107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Smiley Face 108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Smiley Face 109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Smiley Face 110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Smiley Face 111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Smiley Face 112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Smiley Face 113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Smiley Face 114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17" name="Smiley Face 116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Smiley Face 117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Smiley Face 118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Smiley Face 119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Smiley Face 120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Smiley Face 121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Smiley Face 122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Smiley Face 123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Smiley Face 124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Smiley Face 125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28" name="Smiley Face 1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miley Face 1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Smiley Face 1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Smiley Face 1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Smiley Face 1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Smiley Face 1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Smiley Face 1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Smiley Face 1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Smiley Face 1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Smiley Face 1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39" name="Smiley Face 1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Smiley Face 1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Smiley Face 1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Smiley Face 1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Smiley Face 1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Smiley Face 1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Smiley Face 1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Smiley Face 1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Smiley Face 1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Smiley Face 1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0" name="Group 149"/>
          <p:cNvGrpSpPr/>
          <p:nvPr/>
        </p:nvGrpSpPr>
        <p:grpSpPr>
          <a:xfrm>
            <a:off x="4829785" y="853426"/>
            <a:ext cx="2487710" cy="2437133"/>
            <a:chOff x="1038073" y="1085074"/>
            <a:chExt cx="2487710" cy="2437133"/>
          </a:xfrm>
        </p:grpSpPr>
        <p:grpSp>
          <p:nvGrpSpPr>
            <p:cNvPr id="151" name="Group 150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1" name="Smiley Face 2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Smiley Face 2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Smiley Face 2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Smiley Face 2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Smiley Face 2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Smiley Face 255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Smiley Face 2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Smiley Face 2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Smiley Face 2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Smiley Face 2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241" name="Smiley Face 24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Smiley Face 24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Smiley Face 24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Smiley Face 24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Smiley Face 24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Smiley Face 24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Smiley Face 24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Smiley Face 24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Smiley Face 24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Smiley Face 24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231" name="Smiley Face 23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Smiley Face 23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Smiley Face 23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Smiley Face 23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Smiley Face 23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Smiley Face 23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Smiley Face 2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Smiley Face 2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Smiley Face 2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Smiley Face 2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221" name="Smiley Face 22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Smiley Face 22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Smiley Face 22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Smiley Face 22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Smiley Face 22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Smiley Face 22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Smiley Face 22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Smiley Face 22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Smiley Face 22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Smiley Face 22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211" name="Smiley Face 21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Smiley Face 21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Smiley Face 21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Smiley Face 21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Smiley Face 21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Smiley Face 21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Smiley Face 21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Smiley Face 21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Smiley Face 21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Smiley Face 21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201" name="Smiley Face 20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Smiley Face 20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Smiley Face 20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Smiley Face 20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Smiley Face 20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Smiley Face 20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Smiley Face 20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Smiley Face 20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Smiley Face 20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Smiley Face 20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91" name="Smiley Face 19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Smiley Face 19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Smiley Face 19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Smiley Face 19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Smiley Face 19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Smiley Face 19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Smiley Face 19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Smiley Face 19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Smiley Face 19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Smiley Face 19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81" name="Smiley Face 18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Smiley Face 18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Smiley Face 18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Smiley Face 18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Smiley Face 18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Smiley Face 18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Smiley Face 18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Smiley Face 18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Smiley Face 18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Smiley Face 18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9" name="Group 158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71" name="Smiley Face 17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Smiley Face 17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Smiley Face 17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Smiley Face 17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Smiley Face 17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Smiley Face 17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Smiley Face 17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Smiley Face 17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Smiley Face 17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Smiley Face 17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61" name="Smiley Face 16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Smiley Face 16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Smiley Face 16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Smiley Face 16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Smiley Face 16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Smiley Face 16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Smiley Face 16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Smiley Face 16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Smiley Face 16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Smiley Face 16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85" name="TextBox 484"/>
          <p:cNvSpPr txBox="1"/>
          <p:nvPr/>
        </p:nvSpPr>
        <p:spPr>
          <a:xfrm rot="16200000">
            <a:off x="-282311" y="1835027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Before-Tax Income</a:t>
            </a:r>
            <a:endParaRPr lang="en-US" dirty="0"/>
          </a:p>
        </p:txBody>
      </p:sp>
      <p:sp>
        <p:nvSpPr>
          <p:cNvPr id="486" name="TextBox 485"/>
          <p:cNvSpPr txBox="1"/>
          <p:nvPr/>
        </p:nvSpPr>
        <p:spPr>
          <a:xfrm rot="16200000">
            <a:off x="-35259" y="4794635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Gross Income</a:t>
            </a:r>
            <a:endParaRPr lang="en-US" dirty="0"/>
          </a:p>
        </p:txBody>
      </p:sp>
      <p:grpSp>
        <p:nvGrpSpPr>
          <p:cNvPr id="487" name="Group 486"/>
          <p:cNvGrpSpPr/>
          <p:nvPr/>
        </p:nvGrpSpPr>
        <p:grpSpPr>
          <a:xfrm>
            <a:off x="1537745" y="3753338"/>
            <a:ext cx="2487710" cy="2437133"/>
            <a:chOff x="1038073" y="1085074"/>
            <a:chExt cx="2487710" cy="2437133"/>
          </a:xfrm>
        </p:grpSpPr>
        <p:grpSp>
          <p:nvGrpSpPr>
            <p:cNvPr id="488" name="Group 487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588" name="Smiley Face 58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Smiley Face 58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Smiley Face 58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Smiley Face 59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Smiley Face 59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Smiley Face 592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Smiley Face 59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Smiley Face 59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Smiley Face 59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Smiley Face 59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78" name="Smiley Face 57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Smiley Face 57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Smiley Face 57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Smiley Face 58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Smiley Face 58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Smiley Face 58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Smiley Face 58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Smiley Face 58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Smiley Face 58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Smiley Face 58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568" name="Smiley Face 56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Smiley Face 56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Smiley Face 56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Smiley Face 57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Smiley Face 57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Smiley Face 57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Smiley Face 57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Smiley Face 57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Smiley Face 57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Smiley Face 57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558" name="Smiley Face 55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Smiley Face 55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Smiley Face 55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Smiley Face 56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Smiley Face 56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Smiley Face 56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Smiley Face 56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Smiley Face 56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Smiley Face 56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Smiley Face 56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2" name="Group 491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548" name="Smiley Face 54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Smiley Face 54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Smiley Face 54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Smiley Face 55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Smiley Face 55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Smiley Face 55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Smiley Face 55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Smiley Face 55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Smiley Face 55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Smiley Face 55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3" name="Group 492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538" name="Smiley Face 53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Smiley Face 53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Smiley Face 53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Smiley Face 54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Smiley Face 54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Smiley Face 54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Smiley Face 54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Smiley Face 54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Smiley Face 54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Smiley Face 54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4" name="Group 493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528" name="Smiley Face 5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Smiley Face 5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Smiley Face 5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Smiley Face 5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Smiley Face 5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Smiley Face 5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Smiley Face 5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Smiley Face 5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Smiley Face 5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Smiley Face 5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5" name="Group 494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518" name="Smiley Face 51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Smiley Face 51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Smiley Face 51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Smiley Face 52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Smiley Face 52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Smiley Face 52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Smiley Face 52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Smiley Face 52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Smiley Face 52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Smiley Face 52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6" name="Group 495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508" name="Smiley Face 50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Smiley Face 50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Smiley Face 50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Smiley Face 51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Smiley Face 51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Smiley Face 51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Smiley Face 51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Smiley Face 51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Smiley Face 51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Smiley Face 51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7" name="Group 496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498" name="Smiley Face 49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Smiley Face 49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Smiley Face 49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Smiley Face 50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Smiley Face 50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Smiley Face 50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Smiley Face 50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Smiley Face 50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Smiley Face 50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Smiley Face 50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98" name="Group 597"/>
          <p:cNvGrpSpPr/>
          <p:nvPr/>
        </p:nvGrpSpPr>
        <p:grpSpPr>
          <a:xfrm>
            <a:off x="4836265" y="3797762"/>
            <a:ext cx="2487710" cy="2437133"/>
            <a:chOff x="1038073" y="1085074"/>
            <a:chExt cx="2487710" cy="2437133"/>
          </a:xfrm>
        </p:grpSpPr>
        <p:grpSp>
          <p:nvGrpSpPr>
            <p:cNvPr id="599" name="Group 59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699" name="Smiley Face 69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Smiley Face 69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Smiley Face 70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Smiley Face 70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Smiley Face 70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Smiley Face 703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Smiley Face 70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Smiley Face 70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Smiley Face 70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Smiley Face 70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0" name="Group 59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689" name="Smiley Face 68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Smiley Face 68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Smiley Face 69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Smiley Face 69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Smiley Face 69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Smiley Face 69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Smiley Face 69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Smiley Face 69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Smiley Face 69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Smiley Face 69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1" name="Group 60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79" name="Smiley Face 67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Smiley Face 67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Smiley Face 68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Smiley Face 68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Smiley Face 68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Smiley Face 68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Smiley Face 68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Smiley Face 68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Smiley Face 68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Smiley Face 68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2" name="Group 60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669" name="Smiley Face 66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Smiley Face 66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Smiley Face 67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Smiley Face 67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Smiley Face 67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Smiley Face 67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Smiley Face 67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Smiley Face 67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Smiley Face 67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Smiley Face 67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3" name="Group 60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659" name="Smiley Face 65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Smiley Face 65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Smiley Face 66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Smiley Face 66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Smiley Face 66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Smiley Face 66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Smiley Face 66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Smiley Face 66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Smiley Face 66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Smiley Face 66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4" name="Group 60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649" name="Smiley Face 64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Smiley Face 64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Smiley Face 65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Smiley Face 65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Smiley Face 65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Smiley Face 65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Smiley Face 65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Smiley Face 65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Smiley Face 65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Smiley Face 65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5" name="Group 6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639" name="Smiley Face 6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Smiley Face 6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Smiley Face 6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Smiley Face 6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Smiley Face 6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Smiley Face 6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Smiley Face 6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Smiley Face 6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Smiley Face 6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Smiley Face 6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6" name="Group 60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629" name="Smiley Face 62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Smiley Face 62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Smiley Face 63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Smiley Face 63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Smiley Face 63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Smiley Face 63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Smiley Face 63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Smiley Face 63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Smiley Face 63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Smiley Face 63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7" name="Group 60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619" name="Smiley Face 61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Smiley Face 61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Smiley Face 62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Smiley Face 62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Smiley Face 62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Smiley Face 62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Smiley Face 62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Smiley Face 62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Smiley Face 62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Smiley Face 62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8" name="Group 60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609" name="Smiley Face 60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Smiley Face 60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Smiley Face 61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Smiley Face 61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Smiley Face 61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Smiley Face 61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Smiley Face 61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Smiley Face 61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Smiley Face 61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Smiley Face 61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50" name="Straight Arrow Connector 449"/>
          <p:cNvCxnSpPr/>
          <p:nvPr/>
        </p:nvCxnSpPr>
        <p:spPr>
          <a:xfrm>
            <a:off x="4124528" y="3362415"/>
            <a:ext cx="558118" cy="46277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1" name="TextBox 450"/>
          <p:cNvSpPr txBox="1"/>
          <p:nvPr/>
        </p:nvSpPr>
        <p:spPr>
          <a:xfrm>
            <a:off x="5171972" y="371856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Second Quintile</a:t>
            </a:r>
            <a:endParaRPr lang="en-US" dirty="0"/>
          </a:p>
        </p:txBody>
      </p:sp>
      <p:sp>
        <p:nvSpPr>
          <p:cNvPr id="452" name="TextBox 451"/>
          <p:cNvSpPr txBox="1"/>
          <p:nvPr/>
        </p:nvSpPr>
        <p:spPr>
          <a:xfrm>
            <a:off x="1883180" y="374904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Lowest Quintile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4757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" name="Group 148"/>
          <p:cNvGrpSpPr/>
          <p:nvPr/>
        </p:nvGrpSpPr>
        <p:grpSpPr>
          <a:xfrm>
            <a:off x="1540993" y="838186"/>
            <a:ext cx="2487710" cy="2437133"/>
            <a:chOff x="1038073" y="1085074"/>
            <a:chExt cx="2487710" cy="2437133"/>
          </a:xfrm>
        </p:grpSpPr>
        <p:grpSp>
          <p:nvGrpSpPr>
            <p:cNvPr id="49" name="Group 4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" name="Smiley Face 2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Smiley Face 2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Smiley Face 2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Smiley Face 2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Smiley Face 2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Smiley Face 29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Smiley Face 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Smiley Face 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Smiley Face 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Smiley Face 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50" name="Group 4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1" name="Smiley Face 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Smiley Face 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Smiley Face 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" name="Smiley Face 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Smiley Face 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Smiley Face 5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Smiley Face 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Smiley Face 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Smiley Face 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Smiley Face 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1" name="Group 6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2" name="Smiley Face 61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Smiley Face 62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Smiley Face 63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Smiley Face 64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Smiley Face 65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Smiley Face 66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Smiley Face 67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Smiley Face 68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Smiley Face 69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Smiley Face 70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2" name="Group 7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73" name="Smiley Face 72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Smiley Face 73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Smiley Face 74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Smiley Face 75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Smiley Face 76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Smiley Face 77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Smiley Face 78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Smiley Face 79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Smiley Face 80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2" name="Smiley Face 81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3" name="Group 8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84" name="Smiley Face 83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Smiley Face 84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6" name="Smiley Face 85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Smiley Face 86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Smiley Face 87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Smiley Face 88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Smiley Face 89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Smiley Face 90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Smiley Face 91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Smiley Face 92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4" name="Group 9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95" name="Smiley Face 94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6" name="Smiley Face 95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7" name="Smiley Face 96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Smiley Face 97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Smiley Face 98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Smiley Face 99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1" name="Smiley Face 100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2" name="Smiley Face 101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3" name="Smiley Face 102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Smiley Face 103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5" name="Group 1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06" name="Smiley Face 105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Smiley Face 106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Smiley Face 107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Smiley Face 108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Smiley Face 109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Smiley Face 110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Smiley Face 111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Smiley Face 112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4" name="Smiley Face 113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Smiley Face 114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6" name="Group 11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17" name="Smiley Face 116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Smiley Face 117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Smiley Face 118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Smiley Face 119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Smiley Face 120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Smiley Face 121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Smiley Face 122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4" name="Smiley Face 123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5" name="Smiley Face 124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6" name="Smiley Face 125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27" name="Group 12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28" name="Smiley Face 1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9" name="Smiley Face 1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0" name="Smiley Face 1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1" name="Smiley Face 1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Smiley Face 1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Smiley Face 1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Smiley Face 1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Smiley Face 1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Smiley Face 1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Smiley Face 1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38" name="Group 13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39" name="Smiley Face 1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0" name="Smiley Face 1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Smiley Face 1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Smiley Face 1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Smiley Face 1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Smiley Face 1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Smiley Face 1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Smiley Face 1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7" name="Smiley Face 1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Smiley Face 1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50" name="Group 149"/>
          <p:cNvGrpSpPr/>
          <p:nvPr/>
        </p:nvGrpSpPr>
        <p:grpSpPr>
          <a:xfrm>
            <a:off x="4829785" y="853426"/>
            <a:ext cx="2487710" cy="2437133"/>
            <a:chOff x="1038073" y="1085074"/>
            <a:chExt cx="2487710" cy="2437133"/>
          </a:xfrm>
        </p:grpSpPr>
        <p:grpSp>
          <p:nvGrpSpPr>
            <p:cNvPr id="151" name="Group 150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251" name="Smiley Face 25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Smiley Face 25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Smiley Face 25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Smiley Face 25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Smiley Face 25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Smiley Face 255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Smiley Face 25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Smiley Face 25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9" name="Smiley Face 25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0" name="Smiley Face 25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2" name="Group 151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241" name="Smiley Face 24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Smiley Face 24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Smiley Face 24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Smiley Face 24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Smiley Face 24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Smiley Face 24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Smiley Face 24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Smiley Face 24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9" name="Smiley Face 24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Smiley Face 24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3" name="Group 152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231" name="Smiley Face 23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Smiley Face 23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Smiley Face 23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Smiley Face 23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Smiley Face 23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6" name="Smiley Face 23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7" name="Smiley Face 23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8" name="Smiley Face 23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9" name="Smiley Face 23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Smiley Face 23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4" name="Group 153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221" name="Smiley Face 22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Smiley Face 22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Smiley Face 22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Smiley Face 22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Smiley Face 22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Smiley Face 22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Smiley Face 22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Smiley Face 22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Smiley Face 22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Smiley Face 22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5" name="Group 154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211" name="Smiley Face 21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2" name="Smiley Face 21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3" name="Smiley Face 21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4" name="Smiley Face 21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5" name="Smiley Face 21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Smiley Face 21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Smiley Face 21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Smiley Face 21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Smiley Face 21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Smiley Face 21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6" name="Group 155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201" name="Smiley Face 20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2" name="Smiley Face 20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3" name="Smiley Face 20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4" name="Smiley Face 20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5" name="Smiley Face 20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6" name="Smiley Face 20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7" name="Smiley Face 20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8" name="Smiley Face 20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9" name="Smiley Face 20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0" name="Smiley Face 20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7" name="Group 156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191" name="Smiley Face 19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Smiley Face 19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Smiley Face 19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Smiley Face 19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Smiley Face 19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6" name="Smiley Face 19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7" name="Smiley Face 19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8" name="Smiley Face 19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9" name="Smiley Face 19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0" name="Smiley Face 19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8" name="Group 157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181" name="Smiley Face 18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2" name="Smiley Face 18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3" name="Smiley Face 18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4" name="Smiley Face 18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5" name="Smiley Face 18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6" name="Smiley Face 18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7" name="Smiley Face 18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Smiley Face 18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9" name="Smiley Face 18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0" name="Smiley Face 18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59" name="Group 158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171" name="Smiley Face 17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Smiley Face 17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3" name="Smiley Face 17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Smiley Face 17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Smiley Face 17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Smiley Face 17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7" name="Smiley Face 17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8" name="Smiley Face 17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9" name="Smiley Face 17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0" name="Smiley Face 17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0" name="Group 159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161" name="Smiley Face 160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2" name="Smiley Face 161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Smiley Face 162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4" name="Smiley Face 163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5" name="Smiley Face 164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6" name="Smiley Face 165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7" name="Smiley Face 166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8" name="Smiley Face 167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9" name="Smiley Face 168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0" name="Smiley Face 169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85" name="TextBox 484"/>
          <p:cNvSpPr txBox="1"/>
          <p:nvPr/>
        </p:nvSpPr>
        <p:spPr>
          <a:xfrm rot="16200000">
            <a:off x="-282311" y="1835027"/>
            <a:ext cx="2121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Before-Tax Income</a:t>
            </a:r>
            <a:endParaRPr lang="en-US" dirty="0"/>
          </a:p>
        </p:txBody>
      </p:sp>
      <p:sp>
        <p:nvSpPr>
          <p:cNvPr id="486" name="TextBox 485"/>
          <p:cNvSpPr txBox="1"/>
          <p:nvPr/>
        </p:nvSpPr>
        <p:spPr>
          <a:xfrm rot="16200000">
            <a:off x="-35259" y="4794635"/>
            <a:ext cx="16209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Gross Income</a:t>
            </a:r>
            <a:endParaRPr lang="en-US" dirty="0"/>
          </a:p>
        </p:txBody>
      </p:sp>
      <p:grpSp>
        <p:nvGrpSpPr>
          <p:cNvPr id="487" name="Group 486"/>
          <p:cNvGrpSpPr/>
          <p:nvPr/>
        </p:nvGrpSpPr>
        <p:grpSpPr>
          <a:xfrm>
            <a:off x="1537745" y="3753338"/>
            <a:ext cx="2487710" cy="2437133"/>
            <a:chOff x="1038073" y="1085074"/>
            <a:chExt cx="2487710" cy="2437133"/>
          </a:xfrm>
        </p:grpSpPr>
        <p:grpSp>
          <p:nvGrpSpPr>
            <p:cNvPr id="488" name="Group 487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588" name="Smiley Face 58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9" name="Smiley Face 58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0" name="Smiley Face 58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1" name="Smiley Face 59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2" name="Smiley Face 59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3" name="Smiley Face 592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4" name="Smiley Face 59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5" name="Smiley Face 59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6" name="Smiley Face 59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7" name="Smiley Face 59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89" name="Group 488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578" name="Smiley Face 57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9" name="Smiley Face 57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0" name="Smiley Face 57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1" name="Smiley Face 58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2" name="Smiley Face 58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3" name="Smiley Face 58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4" name="Smiley Face 58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5" name="Smiley Face 58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6" name="Smiley Face 58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7" name="Smiley Face 58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0" name="Group 489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568" name="Smiley Face 56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9" name="Smiley Face 56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0" name="Smiley Face 56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1" name="Smiley Face 57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2" name="Smiley Face 57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3" name="Smiley Face 57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4" name="Smiley Face 57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5" name="Smiley Face 57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6" name="Smiley Face 57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7" name="Smiley Face 57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1" name="Group 490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558" name="Smiley Face 55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9" name="Smiley Face 55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0" name="Smiley Face 55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1" name="Smiley Face 56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2" name="Smiley Face 56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3" name="Smiley Face 56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4" name="Smiley Face 56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5" name="Smiley Face 56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6" name="Smiley Face 56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7" name="Smiley Face 56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2" name="Group 491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548" name="Smiley Face 54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9" name="Smiley Face 54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0" name="Smiley Face 54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1" name="Smiley Face 55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2" name="Smiley Face 55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3" name="Smiley Face 55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4" name="Smiley Face 55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5" name="Smiley Face 55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6" name="Smiley Face 55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7" name="Smiley Face 55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3" name="Group 492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538" name="Smiley Face 53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9" name="Smiley Face 53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0" name="Smiley Face 53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1" name="Smiley Face 54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2" name="Smiley Face 54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3" name="Smiley Face 54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4" name="Smiley Face 54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5" name="Smiley Face 54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6" name="Smiley Face 54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47" name="Smiley Face 54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4" name="Group 493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528" name="Smiley Face 52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9" name="Smiley Face 52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0" name="Smiley Face 52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1" name="Smiley Face 53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2" name="Smiley Face 53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3" name="Smiley Face 53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4" name="Smiley Face 53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5" name="Smiley Face 53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6" name="Smiley Face 53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7" name="Smiley Face 53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5" name="Group 494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518" name="Smiley Face 51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9" name="Smiley Face 51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0" name="Smiley Face 51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1" name="Smiley Face 52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2" name="Smiley Face 52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3" name="Smiley Face 52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4" name="Smiley Face 52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5" name="Smiley Face 52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6" name="Smiley Face 52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7" name="Smiley Face 52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6" name="Group 495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508" name="Smiley Face 50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9" name="Smiley Face 50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0" name="Smiley Face 50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1" name="Smiley Face 51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2" name="Smiley Face 51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3" name="Smiley Face 51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4" name="Smiley Face 51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5" name="Smiley Face 51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6" name="Smiley Face 51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7" name="Smiley Face 51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97" name="Group 496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498" name="Smiley Face 497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9" name="Smiley Face 498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0" name="Smiley Face 499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1" name="Smiley Face 500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2" name="Smiley Face 501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3" name="Smiley Face 502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4" name="Smiley Face 503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5" name="Smiley Face 504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6" name="Smiley Face 505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7" name="Smiley Face 506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598" name="Group 597"/>
          <p:cNvGrpSpPr/>
          <p:nvPr/>
        </p:nvGrpSpPr>
        <p:grpSpPr>
          <a:xfrm>
            <a:off x="4836265" y="3797762"/>
            <a:ext cx="2487710" cy="2437133"/>
            <a:chOff x="1038073" y="1085074"/>
            <a:chExt cx="2487710" cy="2437133"/>
          </a:xfrm>
        </p:grpSpPr>
        <p:grpSp>
          <p:nvGrpSpPr>
            <p:cNvPr id="599" name="Group 598"/>
            <p:cNvGrpSpPr/>
            <p:nvPr/>
          </p:nvGrpSpPr>
          <p:grpSpPr>
            <a:xfrm>
              <a:off x="1038073" y="1085074"/>
              <a:ext cx="199943" cy="2418845"/>
              <a:chOff x="1038073" y="1085074"/>
              <a:chExt cx="199943" cy="2418845"/>
            </a:xfrm>
          </p:grpSpPr>
          <p:sp>
            <p:nvSpPr>
              <p:cNvPr id="699" name="Smiley Face 69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0" name="Smiley Face 69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1" name="Smiley Face 70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2" name="Smiley Face 70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3" name="Smiley Face 70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4" name="Smiley Face 703"/>
              <p:cNvSpPr>
                <a:spLocks noChangeAspect="1"/>
              </p:cNvSpPr>
              <p:nvPr/>
            </p:nvSpPr>
            <p:spPr>
              <a:xfrm>
                <a:off x="1038073" y="331135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5" name="Smiley Face 70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6" name="Smiley Face 70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7" name="Smiley Face 70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8" name="Smiley Face 70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0" name="Group 599"/>
            <p:cNvGrpSpPr/>
            <p:nvPr/>
          </p:nvGrpSpPr>
          <p:grpSpPr>
            <a:xfrm>
              <a:off x="1301482" y="1091170"/>
              <a:ext cx="200429" cy="2409701"/>
              <a:chOff x="1039354" y="1085074"/>
              <a:chExt cx="200429" cy="2409701"/>
            </a:xfrm>
          </p:grpSpPr>
          <p:sp>
            <p:nvSpPr>
              <p:cNvPr id="689" name="Smiley Face 68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0" name="Smiley Face 68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1" name="Smiley Face 69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2" name="Smiley Face 69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3" name="Smiley Face 69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4" name="Smiley Face 69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5" name="Smiley Face 69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6" name="Smiley Face 69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7" name="Smiley Face 69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8" name="Smiley Face 69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1" name="Group 600"/>
            <p:cNvGrpSpPr/>
            <p:nvPr/>
          </p:nvGrpSpPr>
          <p:grpSpPr>
            <a:xfrm>
              <a:off x="1554466" y="1097266"/>
              <a:ext cx="200429" cy="2409701"/>
              <a:chOff x="1039354" y="1085074"/>
              <a:chExt cx="200429" cy="2409701"/>
            </a:xfrm>
          </p:grpSpPr>
          <p:sp>
            <p:nvSpPr>
              <p:cNvPr id="679" name="Smiley Face 67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0" name="Smiley Face 67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1" name="Smiley Face 68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2" name="Smiley Face 68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3" name="Smiley Face 68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4" name="Smiley Face 68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5" name="Smiley Face 68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6" name="Smiley Face 68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7" name="Smiley Face 68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8" name="Smiley Face 68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2" name="Group 601"/>
            <p:cNvGrpSpPr/>
            <p:nvPr/>
          </p:nvGrpSpPr>
          <p:grpSpPr>
            <a:xfrm>
              <a:off x="1816594" y="1085074"/>
              <a:ext cx="200429" cy="2409701"/>
              <a:chOff x="1039354" y="1085074"/>
              <a:chExt cx="200429" cy="2409701"/>
            </a:xfrm>
          </p:grpSpPr>
          <p:sp>
            <p:nvSpPr>
              <p:cNvPr id="669" name="Smiley Face 66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0" name="Smiley Face 66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1" name="Smiley Face 67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2" name="Smiley Face 67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3" name="Smiley Face 67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4" name="Smiley Face 67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5" name="Smiley Face 67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6" name="Smiley Face 67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7" name="Smiley Face 67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8" name="Smiley Face 67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3" name="Group 602"/>
            <p:cNvGrpSpPr/>
            <p:nvPr/>
          </p:nvGrpSpPr>
          <p:grpSpPr>
            <a:xfrm>
              <a:off x="2060434" y="1091170"/>
              <a:ext cx="200429" cy="2409701"/>
              <a:chOff x="1039354" y="1085074"/>
              <a:chExt cx="200429" cy="2409701"/>
            </a:xfrm>
          </p:grpSpPr>
          <p:sp>
            <p:nvSpPr>
              <p:cNvPr id="659" name="Smiley Face 65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0" name="Smiley Face 65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1" name="Smiley Face 66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2" name="Smiley Face 66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3" name="Smiley Face 66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4" name="Smiley Face 66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5" name="Smiley Face 66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6" name="Smiley Face 66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7" name="Smiley Face 66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8" name="Smiley Face 66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4" name="Group 603"/>
            <p:cNvGrpSpPr/>
            <p:nvPr/>
          </p:nvGrpSpPr>
          <p:grpSpPr>
            <a:xfrm>
              <a:off x="2304274" y="1088122"/>
              <a:ext cx="200429" cy="2409701"/>
              <a:chOff x="1039354" y="1085074"/>
              <a:chExt cx="200429" cy="2409701"/>
            </a:xfrm>
          </p:grpSpPr>
          <p:sp>
            <p:nvSpPr>
              <p:cNvPr id="649" name="Smiley Face 64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0" name="Smiley Face 64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1" name="Smiley Face 65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2" name="Smiley Face 65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3" name="Smiley Face 65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4" name="Smiley Face 65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5" name="Smiley Face 65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6" name="Smiley Face 65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7" name="Smiley Face 65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8" name="Smiley Face 65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5" name="Group 604"/>
            <p:cNvGrpSpPr/>
            <p:nvPr/>
          </p:nvGrpSpPr>
          <p:grpSpPr>
            <a:xfrm>
              <a:off x="2557258" y="1094218"/>
              <a:ext cx="200429" cy="2409701"/>
              <a:chOff x="1039354" y="1085074"/>
              <a:chExt cx="200429" cy="2409701"/>
            </a:xfrm>
          </p:grpSpPr>
          <p:sp>
            <p:nvSpPr>
              <p:cNvPr id="639" name="Smiley Face 63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0" name="Smiley Face 63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1" name="Smiley Face 64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2" name="Smiley Face 64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3" name="Smiley Face 64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4" name="Smiley Face 64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5" name="Smiley Face 64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6" name="Smiley Face 64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7" name="Smiley Face 64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8" name="Smiley Face 64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6" name="Group 605"/>
            <p:cNvGrpSpPr/>
            <p:nvPr/>
          </p:nvGrpSpPr>
          <p:grpSpPr>
            <a:xfrm>
              <a:off x="2819386" y="1100314"/>
              <a:ext cx="200429" cy="2409701"/>
              <a:chOff x="1039354" y="1085074"/>
              <a:chExt cx="200429" cy="2409701"/>
            </a:xfrm>
          </p:grpSpPr>
          <p:sp>
            <p:nvSpPr>
              <p:cNvPr id="629" name="Smiley Face 62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0" name="Smiley Face 62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1" name="Smiley Face 63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2" name="Smiley Face 63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3" name="Smiley Face 63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4" name="Smiley Face 63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5" name="Smiley Face 63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6" name="Smiley Face 63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7" name="Smiley Face 63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8" name="Smiley Face 63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7" name="Group 606"/>
            <p:cNvGrpSpPr/>
            <p:nvPr/>
          </p:nvGrpSpPr>
          <p:grpSpPr>
            <a:xfrm>
              <a:off x="3072370" y="1106410"/>
              <a:ext cx="200429" cy="2409701"/>
              <a:chOff x="1039354" y="1085074"/>
              <a:chExt cx="200429" cy="2409701"/>
            </a:xfrm>
          </p:grpSpPr>
          <p:sp>
            <p:nvSpPr>
              <p:cNvPr id="619" name="Smiley Face 61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0" name="Smiley Face 61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1" name="Smiley Face 62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2" name="Smiley Face 62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3" name="Smiley Face 62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4" name="Smiley Face 62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5" name="Smiley Face 62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6" name="Smiley Face 62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7" name="Smiley Face 62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8" name="Smiley Face 62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08" name="Group 607"/>
            <p:cNvGrpSpPr/>
            <p:nvPr/>
          </p:nvGrpSpPr>
          <p:grpSpPr>
            <a:xfrm>
              <a:off x="3325354" y="1112506"/>
              <a:ext cx="200429" cy="2409701"/>
              <a:chOff x="1039354" y="1085074"/>
              <a:chExt cx="200429" cy="2409701"/>
            </a:xfrm>
          </p:grpSpPr>
          <p:sp>
            <p:nvSpPr>
              <p:cNvPr id="609" name="Smiley Face 608"/>
              <p:cNvSpPr>
                <a:spLocks noChangeAspect="1"/>
              </p:cNvSpPr>
              <p:nvPr/>
            </p:nvSpPr>
            <p:spPr>
              <a:xfrm>
                <a:off x="1039354" y="108507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0" name="Smiley Face 609"/>
              <p:cNvSpPr>
                <a:spLocks noChangeAspect="1"/>
              </p:cNvSpPr>
              <p:nvPr/>
            </p:nvSpPr>
            <p:spPr>
              <a:xfrm>
                <a:off x="1045450" y="1338058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1" name="Smiley Face 610"/>
              <p:cNvSpPr>
                <a:spLocks noChangeAspect="1"/>
              </p:cNvSpPr>
              <p:nvPr/>
            </p:nvSpPr>
            <p:spPr>
              <a:xfrm>
                <a:off x="1039354" y="157885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2" name="Smiley Face 611"/>
              <p:cNvSpPr>
                <a:spLocks noChangeAspect="1"/>
              </p:cNvSpPr>
              <p:nvPr/>
            </p:nvSpPr>
            <p:spPr>
              <a:xfrm>
                <a:off x="1045450" y="255170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3" name="Smiley Face 612"/>
              <p:cNvSpPr>
                <a:spLocks noChangeAspect="1"/>
              </p:cNvSpPr>
              <p:nvPr/>
            </p:nvSpPr>
            <p:spPr>
              <a:xfrm>
                <a:off x="1045450" y="2068452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4" name="Smiley Face 613"/>
              <p:cNvSpPr>
                <a:spLocks noChangeAspect="1"/>
              </p:cNvSpPr>
              <p:nvPr/>
            </p:nvSpPr>
            <p:spPr>
              <a:xfrm>
                <a:off x="1047217" y="3302209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5" name="Smiley Face 614"/>
              <p:cNvSpPr>
                <a:spLocks noChangeAspect="1"/>
              </p:cNvSpPr>
              <p:nvPr/>
            </p:nvSpPr>
            <p:spPr>
              <a:xfrm>
                <a:off x="1039354" y="1824640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6" name="Smiley Face 615"/>
              <p:cNvSpPr>
                <a:spLocks noChangeAspect="1"/>
              </p:cNvSpPr>
              <p:nvPr/>
            </p:nvSpPr>
            <p:spPr>
              <a:xfrm>
                <a:off x="1042388" y="2799845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7" name="Smiley Face 616"/>
              <p:cNvSpPr>
                <a:spLocks noChangeAspect="1"/>
              </p:cNvSpPr>
              <p:nvPr/>
            </p:nvSpPr>
            <p:spPr>
              <a:xfrm>
                <a:off x="1045450" y="2305513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8" name="Smiley Face 617"/>
              <p:cNvSpPr>
                <a:spLocks noChangeAspect="1"/>
              </p:cNvSpPr>
              <p:nvPr/>
            </p:nvSpPr>
            <p:spPr>
              <a:xfrm>
                <a:off x="1045450" y="3051034"/>
                <a:ext cx="192566" cy="192566"/>
              </a:xfrm>
              <a:prstGeom prst="smileyFace">
                <a:avLst/>
              </a:prstGeom>
              <a:noFill/>
              <a:ln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450" name="Straight Arrow Connector 449"/>
          <p:cNvCxnSpPr/>
          <p:nvPr/>
        </p:nvCxnSpPr>
        <p:spPr>
          <a:xfrm>
            <a:off x="4124528" y="3362415"/>
            <a:ext cx="558118" cy="462779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1" name="Straight Arrow Connector 450"/>
          <p:cNvCxnSpPr/>
          <p:nvPr/>
        </p:nvCxnSpPr>
        <p:spPr>
          <a:xfrm flipH="1">
            <a:off x="7323975" y="5767829"/>
            <a:ext cx="448425" cy="1"/>
          </a:xfrm>
          <a:prstGeom prst="straightConnector1">
            <a:avLst/>
          </a:prstGeom>
          <a:ln w="25400">
            <a:solidFill>
              <a:schemeClr val="bg1">
                <a:lumMod val="50000"/>
              </a:schemeClr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3" name="TextBox 452"/>
          <p:cNvSpPr txBox="1"/>
          <p:nvPr/>
        </p:nvSpPr>
        <p:spPr>
          <a:xfrm>
            <a:off x="7816399" y="5307468"/>
            <a:ext cx="1228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From Middle,</a:t>
            </a:r>
          </a:p>
          <a:p>
            <a:r>
              <a:rPr lang="en-US" sz="1400" dirty="0" smtClean="0"/>
              <a:t>Fourth, and</a:t>
            </a:r>
          </a:p>
          <a:p>
            <a:r>
              <a:rPr lang="en-US" sz="1400" dirty="0" smtClean="0"/>
              <a:t>Highest </a:t>
            </a:r>
          </a:p>
          <a:p>
            <a:r>
              <a:rPr lang="en-US" sz="1400" dirty="0" smtClean="0"/>
              <a:t>Quintiles </a:t>
            </a:r>
          </a:p>
        </p:txBody>
      </p:sp>
      <p:sp>
        <p:nvSpPr>
          <p:cNvPr id="454" name="TextBox 453"/>
          <p:cNvSpPr txBox="1"/>
          <p:nvPr/>
        </p:nvSpPr>
        <p:spPr>
          <a:xfrm>
            <a:off x="5171972" y="371856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Second Quintile</a:t>
            </a:r>
            <a:endParaRPr lang="en-US" dirty="0"/>
          </a:p>
        </p:txBody>
      </p:sp>
      <p:sp>
        <p:nvSpPr>
          <p:cNvPr id="455" name="TextBox 454"/>
          <p:cNvSpPr txBox="1"/>
          <p:nvPr/>
        </p:nvSpPr>
        <p:spPr>
          <a:xfrm>
            <a:off x="1883180" y="374904"/>
            <a:ext cx="1762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Lowest Quintile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293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41576"/>
            <a:ext cx="7772400" cy="1470025"/>
          </a:xfrm>
        </p:spPr>
        <p:txBody>
          <a:bodyPr/>
          <a:lstStyle/>
          <a:p>
            <a:r>
              <a:rPr lang="en-US" dirty="0" smtClean="0"/>
              <a:t>A Hypothetical Policy Change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82029" y="3211551"/>
            <a:ext cx="68921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n-lt"/>
              </a:rPr>
              <a:t>A targeted payment of $3,000 to households below 100 percent of the </a:t>
            </a:r>
            <a:r>
              <a:rPr lang="en-US" sz="2400" dirty="0">
                <a:latin typeface="+mn-lt"/>
              </a:rPr>
              <a:t>f</a:t>
            </a:r>
            <a:r>
              <a:rPr lang="en-US" sz="2400" dirty="0" smtClean="0">
                <a:latin typeface="+mn-lt"/>
              </a:rPr>
              <a:t>ederal </a:t>
            </a:r>
            <a:r>
              <a:rPr lang="en-US" sz="2400" dirty="0">
                <a:latin typeface="+mn-lt"/>
              </a:rPr>
              <a:t>p</a:t>
            </a:r>
            <a:r>
              <a:rPr lang="en-US" sz="2400" dirty="0" smtClean="0">
                <a:latin typeface="+mn-lt"/>
              </a:rPr>
              <a:t>overty </a:t>
            </a:r>
            <a:r>
              <a:rPr lang="en-US" sz="2400" dirty="0">
                <a:latin typeface="+mn-lt"/>
              </a:rPr>
              <a:t>g</a:t>
            </a:r>
            <a:r>
              <a:rPr lang="en-US" sz="2400" dirty="0" smtClean="0">
                <a:latin typeface="+mn-lt"/>
              </a:rPr>
              <a:t>uidelines that phases out linearly between 100 percent and 400 percent of the federal poverty </a:t>
            </a:r>
            <a:r>
              <a:rPr lang="en-US" sz="2400" dirty="0" smtClean="0">
                <a:latin typeface="+mn-lt"/>
              </a:rPr>
              <a:t>guidelines</a:t>
            </a:r>
            <a:endParaRPr lang="en-US" sz="2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4261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Distributional Analyses Have</a:t>
            </a:r>
            <a:br>
              <a:rPr lang="en-US" dirty="0" smtClean="0"/>
            </a:br>
            <a:r>
              <a:rPr lang="en-US" dirty="0" smtClean="0"/>
              <a:t>Historically Been Tax-Centric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64699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394142"/>
              </p:ext>
            </p:extLst>
          </p:nvPr>
        </p:nvGraphicFramePr>
        <p:xfrm>
          <a:off x="242454" y="285750"/>
          <a:ext cx="8659091" cy="6286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A Hypothetical Policy Change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 rot="16200000">
            <a:off x="-661525" y="3044773"/>
            <a:ext cx="20921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latin typeface="+mn-lt"/>
              </a:rPr>
              <a:t>Government Benefit Received</a:t>
            </a:r>
            <a:endParaRPr 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914761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86" y="1514630"/>
            <a:ext cx="7877014" cy="1470025"/>
          </a:xfrm>
        </p:spPr>
        <p:txBody>
          <a:bodyPr/>
          <a:lstStyle/>
          <a:p>
            <a:pPr algn="l"/>
            <a:r>
              <a:rPr lang="en-US" sz="3200" dirty="0" smtClean="0"/>
              <a:t>What are the distributional effects of such a policy (implemented as a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means-tested transfer program</a:t>
            </a:r>
            <a:r>
              <a:rPr lang="en-US" sz="3200" dirty="0" smtClean="0"/>
              <a:t> or as a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refundable tax credit</a:t>
            </a:r>
            <a:r>
              <a:rPr lang="en-US" sz="3200" dirty="0" smtClean="0"/>
              <a:t>) using a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before-tax income framework </a:t>
            </a:r>
            <a:r>
              <a:rPr lang="en-US" sz="3200" dirty="0" smtClean="0"/>
              <a:t>and a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gross income framework</a:t>
            </a:r>
            <a:r>
              <a:rPr lang="en-US" sz="3200" dirty="0" smtClean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35284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815254"/>
              </p:ext>
            </p:extLst>
          </p:nvPr>
        </p:nvGraphicFramePr>
        <p:xfrm>
          <a:off x="237318" y="972765"/>
          <a:ext cx="8669364" cy="5428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0659" y="2217899"/>
            <a:ext cx="1159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Refundable</a:t>
            </a:r>
          </a:p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Tax Credit</a:t>
            </a:r>
            <a:endParaRPr lang="en-US" sz="16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641" y="1157591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$</a:t>
            </a:r>
            <a:endParaRPr lang="en-US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17722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n-lt"/>
              </a:rPr>
              <a:t>Change in After-Tax Income Resulting From the Hypothetical Policy </a:t>
            </a:r>
            <a:r>
              <a:rPr lang="en-US" sz="2400" dirty="0" smtClean="0">
                <a:latin typeface="+mn-lt"/>
              </a:rPr>
              <a:t>Change, Before-Tax Income Distributional Framework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660983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0459235"/>
              </p:ext>
            </p:extLst>
          </p:nvPr>
        </p:nvGraphicFramePr>
        <p:xfrm>
          <a:off x="237318" y="972765"/>
          <a:ext cx="8669364" cy="5428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330659" y="2217899"/>
            <a:ext cx="1159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Refundable</a:t>
            </a:r>
          </a:p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Tax Credit</a:t>
            </a:r>
            <a:endParaRPr lang="en-US" sz="16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73431" y="2983163"/>
            <a:ext cx="1369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Means-Tested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Transfer</a:t>
            </a:r>
            <a:endParaRPr lang="en-US" sz="16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641" y="1157591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$</a:t>
            </a:r>
            <a:endParaRPr lang="en-US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17722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n-lt"/>
              </a:rPr>
              <a:t>Change in After-Tax Income Resulting From the Hypothetical Policy </a:t>
            </a:r>
            <a:r>
              <a:rPr lang="en-US" sz="2400" dirty="0" smtClean="0">
                <a:latin typeface="+mn-lt"/>
              </a:rPr>
              <a:t>Change, Before-Tax Income Distributional Framework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8021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113477"/>
              </p:ext>
            </p:extLst>
          </p:nvPr>
        </p:nvGraphicFramePr>
        <p:xfrm>
          <a:off x="262283" y="1157591"/>
          <a:ext cx="8619434" cy="5243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405166" y="2188694"/>
            <a:ext cx="115961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Refundable</a:t>
            </a:r>
          </a:p>
          <a:p>
            <a:r>
              <a:rPr lang="en-US" sz="1600" b="1" dirty="0" smtClean="0">
                <a:solidFill>
                  <a:schemeClr val="accent5">
                    <a:lumMod val="75000"/>
                  </a:schemeClr>
                </a:solidFill>
                <a:latin typeface="+mn-lt"/>
              </a:rPr>
              <a:t>Tax Credit</a:t>
            </a:r>
            <a:endParaRPr lang="en-US" sz="1600" b="1" dirty="0">
              <a:solidFill>
                <a:schemeClr val="accent5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6946" y="2835970"/>
            <a:ext cx="13691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Means-Tested</a:t>
            </a:r>
          </a:p>
          <a:p>
            <a:r>
              <a:rPr lang="en-US" sz="1600" b="1" dirty="0" smtClean="0">
                <a:solidFill>
                  <a:schemeClr val="accent4">
                    <a:lumMod val="75000"/>
                  </a:schemeClr>
                </a:solidFill>
                <a:latin typeface="+mn-lt"/>
              </a:rPr>
              <a:t>Transfer</a:t>
            </a:r>
            <a:endParaRPr lang="en-US" sz="1600" b="1" dirty="0">
              <a:solidFill>
                <a:schemeClr val="accent4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5641" y="1172383"/>
            <a:ext cx="26321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$</a:t>
            </a:r>
            <a:endParaRPr lang="en-US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0" y="177225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+mn-lt"/>
              </a:rPr>
              <a:t>Change in After-Tax Income Resulting From the Hypothetical Policy </a:t>
            </a:r>
            <a:r>
              <a:rPr lang="en-US" sz="2400" dirty="0" smtClean="0">
                <a:latin typeface="+mn-lt"/>
              </a:rPr>
              <a:t>Change, Gross Income Distributional Framework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373941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86" y="1012658"/>
            <a:ext cx="7985500" cy="1470025"/>
          </a:xfrm>
        </p:spPr>
        <p:txBody>
          <a:bodyPr/>
          <a:lstStyle/>
          <a:p>
            <a:pPr algn="l"/>
            <a:r>
              <a:rPr lang="en-US" sz="3200" dirty="0" smtClean="0"/>
              <a:t>Using a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before-tax income framework </a:t>
            </a:r>
            <a:r>
              <a:rPr lang="en-US" sz="3200" dirty="0" smtClean="0"/>
              <a:t>produces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different distributional results </a:t>
            </a:r>
            <a:r>
              <a:rPr lang="en-US" sz="3200" dirty="0" smtClean="0"/>
              <a:t>depending on whether the policy is implemented as a refundable tax credit or a means-tested transfer, even though they are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economically identical policies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r>
              <a:rPr lang="en-US" sz="3200" dirty="0"/>
              <a:t/>
            </a:r>
            <a:br>
              <a:rPr lang="en-US" sz="3200" dirty="0"/>
            </a:br>
            <a:r>
              <a:rPr lang="en-US" sz="3200" dirty="0" smtClean="0"/>
              <a:t>Using a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gross income framework</a:t>
            </a:r>
            <a:r>
              <a:rPr lang="en-US" sz="3200" dirty="0" smtClean="0"/>
              <a:t>, however, produces </a:t>
            </a:r>
            <a:r>
              <a:rPr lang="en-US" sz="3200" dirty="0" smtClean="0">
                <a:solidFill>
                  <a:schemeClr val="accent6">
                    <a:lumMod val="75000"/>
                  </a:schemeClr>
                </a:solidFill>
              </a:rPr>
              <a:t>identical distributional results</a:t>
            </a:r>
            <a:r>
              <a:rPr lang="en-US" sz="3200" dirty="0" smtClean="0"/>
              <a:t>.</a:t>
            </a:r>
            <a:br>
              <a:rPr lang="en-US" sz="3200" dirty="0" smtClean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87095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Notes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10119" y="832905"/>
            <a:ext cx="772376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Market income </a:t>
            </a:r>
            <a:r>
              <a:rPr lang="en-US" sz="1400" dirty="0"/>
              <a:t>consists of labor income, business income, capital gains (profits realized from the sale </a:t>
            </a:r>
            <a:r>
              <a:rPr lang="en-US" sz="1400" dirty="0" smtClean="0"/>
              <a:t>of assets</a:t>
            </a:r>
            <a:r>
              <a:rPr lang="en-US" sz="1400" dirty="0"/>
              <a:t>), capital income excluding capital gains, income received in retirement for past services, and </a:t>
            </a:r>
            <a:r>
              <a:rPr lang="en-US" sz="1400" dirty="0" smtClean="0"/>
              <a:t>other sources </a:t>
            </a:r>
            <a:r>
              <a:rPr lang="en-US" sz="1400" dirty="0"/>
              <a:t>of income.</a:t>
            </a:r>
          </a:p>
          <a:p>
            <a:endParaRPr lang="en-US" sz="1000" dirty="0"/>
          </a:p>
          <a:p>
            <a:r>
              <a:rPr lang="en-US" sz="1400" b="1" dirty="0"/>
              <a:t>Government transfers </a:t>
            </a:r>
            <a:r>
              <a:rPr lang="en-US" sz="1400" dirty="0"/>
              <a:t>are cash payments and in-kind benefits from social insurance and other </a:t>
            </a:r>
            <a:r>
              <a:rPr lang="en-US" sz="1400" dirty="0" smtClean="0"/>
              <a:t>government assistance </a:t>
            </a:r>
            <a:r>
              <a:rPr lang="en-US" sz="1400" dirty="0"/>
              <a:t>programs. Those transfers include payments and benefits from federal, state, and </a:t>
            </a:r>
            <a:r>
              <a:rPr lang="en-US" sz="1400" dirty="0" smtClean="0"/>
              <a:t>local governments</a:t>
            </a:r>
            <a:r>
              <a:rPr lang="en-US" sz="1400" dirty="0"/>
              <a:t>.</a:t>
            </a:r>
          </a:p>
          <a:p>
            <a:endParaRPr lang="en-US" sz="1000" dirty="0"/>
          </a:p>
          <a:p>
            <a:r>
              <a:rPr lang="en-US" sz="1400" b="1" dirty="0"/>
              <a:t>Before-tax income </a:t>
            </a:r>
            <a:r>
              <a:rPr lang="en-US" sz="1400" dirty="0"/>
              <a:t>is market income plus government transfers</a:t>
            </a:r>
            <a:r>
              <a:rPr lang="en-US" sz="1400" dirty="0" smtClean="0"/>
              <a:t>.</a:t>
            </a:r>
          </a:p>
          <a:p>
            <a:endParaRPr lang="en-US" sz="1000" dirty="0"/>
          </a:p>
          <a:p>
            <a:r>
              <a:rPr lang="en-US" sz="1400" b="1" dirty="0" smtClean="0"/>
              <a:t>Social insurance transfers</a:t>
            </a:r>
            <a:r>
              <a:rPr lang="en-US" sz="1400" dirty="0" smtClean="0"/>
              <a:t> are Social Security benefits for workers, spouses, survivors, and the disabled; Medicare payments; and unemployment insurance benefits.</a:t>
            </a:r>
          </a:p>
          <a:p>
            <a:endParaRPr lang="en-US" sz="1000" dirty="0"/>
          </a:p>
          <a:p>
            <a:r>
              <a:rPr lang="en-US" sz="1400" b="1" dirty="0" smtClean="0"/>
              <a:t>Gross income</a:t>
            </a:r>
            <a:r>
              <a:rPr lang="en-US" sz="1400" dirty="0" smtClean="0"/>
              <a:t> is market income plus social insurance transfers.</a:t>
            </a:r>
          </a:p>
          <a:p>
            <a:endParaRPr lang="en-US" sz="1000" dirty="0"/>
          </a:p>
          <a:p>
            <a:r>
              <a:rPr lang="en-US" sz="1400" b="1" dirty="0" smtClean="0"/>
              <a:t>Means-tested transfers</a:t>
            </a:r>
            <a:r>
              <a:rPr lang="en-US" sz="1400" dirty="0" smtClean="0"/>
              <a:t> include payments and benefits from Medicaid; the Supplemental Nutrition Assistance Program, or SNAP (formerly Food Stamps); housing assistance programs; and several smaller programs.</a:t>
            </a:r>
            <a:endParaRPr lang="en-US" sz="1400" dirty="0"/>
          </a:p>
          <a:p>
            <a:endParaRPr lang="en-US" sz="1000" dirty="0"/>
          </a:p>
          <a:p>
            <a:r>
              <a:rPr lang="en-US" sz="1400" b="1" dirty="0"/>
              <a:t>Federal taxes </a:t>
            </a:r>
            <a:r>
              <a:rPr lang="en-US" sz="1400" dirty="0"/>
              <a:t>include individual income taxes, payroll taxes, corporate income taxes, and excise taxes.</a:t>
            </a:r>
          </a:p>
          <a:p>
            <a:endParaRPr lang="en-US" sz="1000" dirty="0"/>
          </a:p>
          <a:p>
            <a:r>
              <a:rPr lang="en-US" sz="1400" b="1" dirty="0"/>
              <a:t>After-tax</a:t>
            </a:r>
            <a:r>
              <a:rPr lang="en-US" sz="1400" dirty="0"/>
              <a:t> </a:t>
            </a:r>
            <a:r>
              <a:rPr lang="en-US" sz="1400" b="1" dirty="0"/>
              <a:t>income</a:t>
            </a:r>
            <a:r>
              <a:rPr lang="en-US" sz="1400" dirty="0"/>
              <a:t> is </a:t>
            </a:r>
            <a:r>
              <a:rPr lang="en-US" sz="1400" dirty="0" smtClean="0"/>
              <a:t>before-tax </a:t>
            </a:r>
            <a:r>
              <a:rPr lang="en-US" sz="1400" dirty="0"/>
              <a:t>income minus federal taxes.</a:t>
            </a:r>
          </a:p>
          <a:p>
            <a:endParaRPr lang="en-US" sz="1000" dirty="0"/>
          </a:p>
          <a:p>
            <a:r>
              <a:rPr lang="en-US" sz="1400" b="1" dirty="0"/>
              <a:t>Income groups </a:t>
            </a:r>
            <a:r>
              <a:rPr lang="en-US" sz="1400" dirty="0"/>
              <a:t>are created by ranking households by </a:t>
            </a:r>
            <a:r>
              <a:rPr lang="en-US" sz="1400" dirty="0" smtClean="0"/>
              <a:t>various income measures, </a:t>
            </a:r>
            <a:r>
              <a:rPr lang="en-US" sz="1400" dirty="0"/>
              <a:t>adjusted for household size. </a:t>
            </a:r>
            <a:endParaRPr lang="en-US" sz="1400" dirty="0" smtClean="0"/>
          </a:p>
          <a:p>
            <a:endParaRPr lang="en-US" sz="1000" dirty="0"/>
          </a:p>
          <a:p>
            <a:r>
              <a:rPr lang="en-US" sz="1400" b="1" dirty="0" smtClean="0"/>
              <a:t>Quintiles</a:t>
            </a:r>
            <a:r>
              <a:rPr lang="en-US" sz="1400" dirty="0" smtClean="0"/>
              <a:t> (</a:t>
            </a:r>
            <a:r>
              <a:rPr lang="en-US" sz="1400" dirty="0"/>
              <a:t>fifths) contain equal numbers of people.</a:t>
            </a:r>
          </a:p>
        </p:txBody>
      </p:sp>
    </p:spTree>
    <p:extLst>
      <p:ext uri="{BB962C8B-B14F-4D97-AF65-F5344CB8AC3E}">
        <p14:creationId xmlns:p14="http://schemas.microsoft.com/office/powerpoint/2010/main" val="26550826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92424" y="1946488"/>
            <a:ext cx="573328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Everyone pays taxes </a:t>
            </a:r>
          </a:p>
          <a:p>
            <a:pPr>
              <a:tabLst>
                <a:tab pos="282575" algn="l"/>
              </a:tabLst>
            </a:pPr>
            <a:r>
              <a:rPr lang="en-US" sz="2400" dirty="0" smtClean="0">
                <a:latin typeface="+mn-lt"/>
              </a:rPr>
              <a:t>	(either directly or indirectly).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There are explicit progressive/redistributive properties in the tax system.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There are high-quality tax data.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200" dirty="0" smtClean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There is a lot of theoretical work on tax incidence in the economics literature.</a:t>
            </a:r>
            <a:endParaRPr lang="en-US" sz="2400" dirty="0">
              <a:latin typeface="+mn-lt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323944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n-lt"/>
              </a:rPr>
              <a:t>Why?</a:t>
            </a:r>
            <a:endParaRPr lang="en-US" sz="3200" b="1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77225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Distributional Analyses Have </a:t>
            </a:r>
          </a:p>
          <a:p>
            <a:pPr algn="ctr"/>
            <a:r>
              <a:rPr lang="en-US" sz="3200" dirty="0" smtClean="0">
                <a:latin typeface="+mn-lt"/>
              </a:rPr>
              <a:t>Historically Been Tax-Centric</a:t>
            </a: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660332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67786" y="2706623"/>
            <a:ext cx="748794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 Joint Committee on Taxation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 Congressional Budget Office, Tax Analysis Division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 Treasury Department, Office of Tax Analysis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>
                <a:latin typeface="+mn-lt"/>
              </a:rPr>
              <a:t> Tax Policy Center (Urban Institute/Brookings Institution)</a:t>
            </a:r>
            <a:endParaRPr lang="en-US" sz="2400" dirty="0">
              <a:latin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168388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+mj-lt"/>
              </a:rPr>
              <a:t>Who Has Been Performing These Analyses?</a:t>
            </a:r>
            <a:endParaRPr lang="en-US" sz="32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77225"/>
            <a:ext cx="914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Distributional Analyses Have </a:t>
            </a:r>
          </a:p>
          <a:p>
            <a:pPr algn="ctr"/>
            <a:r>
              <a:rPr lang="en-US" sz="3200" dirty="0" smtClean="0">
                <a:latin typeface="+mn-lt"/>
              </a:rPr>
              <a:t>Historically Been Tax-Centric</a:t>
            </a:r>
            <a:endParaRPr lang="en-US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99625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35450"/>
            <a:ext cx="9144000" cy="739254"/>
          </a:xfrm>
        </p:spPr>
        <p:txBody>
          <a:bodyPr/>
          <a:lstStyle/>
          <a:p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924127" y="1391008"/>
            <a:ext cx="7324928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900" dirty="0">
                <a:latin typeface="+mn-lt"/>
              </a:rPr>
              <a:t>But there’s more to government than just </a:t>
            </a:r>
            <a:r>
              <a:rPr lang="en-US" sz="29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taxes</a:t>
            </a:r>
            <a:r>
              <a:rPr lang="en-US" sz="2900" dirty="0">
                <a:latin typeface="+mn-lt"/>
              </a:rPr>
              <a:t>.</a:t>
            </a:r>
            <a:endParaRPr lang="en-US" sz="2900" dirty="0" smtClean="0">
              <a:latin typeface="+mn-lt"/>
            </a:endParaRPr>
          </a:p>
          <a:p>
            <a:endParaRPr lang="en-US" sz="2900" dirty="0" smtClean="0">
              <a:latin typeface="+mn-lt"/>
            </a:endParaRPr>
          </a:p>
          <a:p>
            <a:r>
              <a:rPr lang="en-US" sz="2900" dirty="0" smtClean="0">
                <a:latin typeface="+mn-lt"/>
              </a:rPr>
              <a:t>Our </a:t>
            </a:r>
            <a:r>
              <a:rPr lang="en-US" sz="2900" dirty="0">
                <a:latin typeface="+mn-lt"/>
              </a:rPr>
              <a:t>goal is to use a framework that allows for the analysis of the distributional effects of </a:t>
            </a:r>
            <a:r>
              <a:rPr lang="en-US" sz="29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government transfers</a:t>
            </a:r>
            <a:r>
              <a:rPr lang="en-US" sz="2900" dirty="0">
                <a:latin typeface="+mn-lt"/>
              </a:rPr>
              <a:t> while dealing with the effects of large intergenerational transfer programs in cross-sectional analyses of </a:t>
            </a:r>
            <a:r>
              <a:rPr lang="en-US" sz="2900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household income</a:t>
            </a:r>
            <a:r>
              <a:rPr lang="en-US" sz="2900" dirty="0">
                <a:latin typeface="+mn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883673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CBO’s Current</a:t>
            </a:r>
            <a:br>
              <a:rPr lang="en-US" dirty="0" smtClean="0"/>
            </a:br>
            <a:r>
              <a:rPr lang="en-US" dirty="0" smtClean="0"/>
              <a:t>Distributional Framework</a:t>
            </a:r>
            <a:br>
              <a:rPr lang="en-US" dirty="0" smtClean="0"/>
            </a:br>
            <a:r>
              <a:rPr lang="en-US" dirty="0" smtClean="0"/>
              <a:t>(Based on Before-Tax Income)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5233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914400" y="1295400"/>
            <a:ext cx="7315200" cy="3429000"/>
            <a:chOff x="914400" y="1295400"/>
            <a:chExt cx="7315200" cy="3429000"/>
          </a:xfrm>
        </p:grpSpPr>
        <p:sp>
          <p:nvSpPr>
            <p:cNvPr id="4" name="Oval 3"/>
            <p:cNvSpPr/>
            <p:nvPr/>
          </p:nvSpPr>
          <p:spPr>
            <a:xfrm>
              <a:off x="914400" y="2590800"/>
              <a:ext cx="1676400" cy="914400"/>
            </a:xfrm>
            <a:prstGeom prst="ellipse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65532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/>
            <p:cNvSpPr/>
            <p:nvPr/>
          </p:nvSpPr>
          <p:spPr>
            <a:xfrm>
              <a:off x="3733800" y="2590800"/>
              <a:ext cx="1676400" cy="914400"/>
            </a:xfrm>
            <a:prstGeom prst="ellipse">
              <a:avLst/>
            </a:prstGeom>
            <a:noFill/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95400" y="2706469"/>
              <a:ext cx="9133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Market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93262" y="2706469"/>
              <a:ext cx="120097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b="1" dirty="0" smtClean="0">
                  <a:latin typeface="+mn-lt"/>
                </a:rPr>
                <a:t>Before-Tax</a:t>
              </a:r>
            </a:p>
            <a:p>
              <a:pPr algn="ctr"/>
              <a:r>
                <a:rPr lang="en-US" b="1" dirty="0" smtClean="0">
                  <a:latin typeface="+mn-lt"/>
                </a:rPr>
                <a:t>Income</a:t>
              </a:r>
              <a:endParaRPr lang="en-US" b="1" dirty="0">
                <a:latin typeface="+mn-lt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893940" y="2743200"/>
              <a:ext cx="103086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After-Tax</a:t>
              </a:r>
            </a:p>
            <a:p>
              <a:pPr algn="ctr"/>
              <a:r>
                <a:rPr lang="en-US" dirty="0" smtClean="0">
                  <a:latin typeface="+mn-lt"/>
                </a:rPr>
                <a:t>Income</a:t>
              </a:r>
              <a:endParaRPr lang="en-US" dirty="0">
                <a:latin typeface="+mn-lt"/>
              </a:endParaRPr>
            </a:p>
          </p:txBody>
        </p:sp>
        <p:cxnSp>
          <p:nvCxnSpPr>
            <p:cNvPr id="11" name="Straight Connector 10"/>
            <p:cNvCxnSpPr>
              <a:stCxn id="4" idx="6"/>
              <a:endCxn id="6" idx="2"/>
            </p:cNvCxnSpPr>
            <p:nvPr/>
          </p:nvCxnSpPr>
          <p:spPr>
            <a:xfrm>
              <a:off x="2590800" y="3048000"/>
              <a:ext cx="1143000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5410200" y="3029634"/>
              <a:ext cx="1143000" cy="0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V="1">
              <a:off x="5981700" y="3019083"/>
              <a:ext cx="0" cy="972234"/>
            </a:xfrm>
            <a:prstGeom prst="line">
              <a:avLst/>
            </a:prstGeom>
            <a:ln w="254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/>
            <p:cNvSpPr/>
            <p:nvPr/>
          </p:nvSpPr>
          <p:spPr>
            <a:xfrm>
              <a:off x="2208792" y="1295400"/>
              <a:ext cx="1906008" cy="762000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277985" y="1371600"/>
              <a:ext cx="175721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Cash and In-Kind</a:t>
              </a:r>
            </a:p>
            <a:p>
              <a:pPr algn="ctr"/>
              <a:r>
                <a:rPr lang="en-US" dirty="0" smtClean="0">
                  <a:latin typeface="+mn-lt"/>
                </a:rPr>
                <a:t>Govt. Transfers</a:t>
              </a:r>
              <a:endParaRPr lang="en-US" dirty="0">
                <a:latin typeface="+mn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029200" y="4078069"/>
              <a:ext cx="1929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>
                  <a:latin typeface="+mn-lt"/>
                </a:rPr>
                <a:t>Direct and Indirect</a:t>
              </a:r>
            </a:p>
            <a:p>
              <a:pPr algn="ctr"/>
              <a:r>
                <a:rPr lang="en-US" dirty="0" smtClean="0">
                  <a:latin typeface="+mn-lt"/>
                </a:rPr>
                <a:t>Federal Taxes</a:t>
              </a:r>
              <a:endParaRPr lang="en-US" dirty="0">
                <a:latin typeface="+mn-lt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382768" y="3160320"/>
            <a:ext cx="49725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‒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2800" y="20574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514600" y="205740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smtClean="0">
                <a:latin typeface="+mn-lt"/>
              </a:rPr>
              <a:t>+</a:t>
            </a:r>
            <a:endParaRPr lang="en-US" sz="4800" dirty="0">
              <a:latin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38560" y="3208960"/>
            <a:ext cx="4908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>
                <a:latin typeface="+mn-lt"/>
              </a:rPr>
              <a:t>=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0" y="177225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+mn-lt"/>
              </a:rPr>
              <a:t>CBO’s Current Distributional Framework</a:t>
            </a:r>
            <a:endParaRPr lang="en-US" sz="3200" dirty="0">
              <a:latin typeface="+mn-lt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993146" y="3991317"/>
            <a:ext cx="2011158" cy="76200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3158490" y="2057400"/>
            <a:ext cx="3810" cy="98298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5452140" y="1108953"/>
            <a:ext cx="30962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+mn-lt"/>
              </a:rPr>
              <a:t>Used to rank households and</a:t>
            </a:r>
          </a:p>
          <a:p>
            <a:r>
              <a:rPr lang="en-US" dirty="0" smtClean="0">
                <a:latin typeface="+mn-lt"/>
              </a:rPr>
              <a:t>as the denominator in average </a:t>
            </a:r>
          </a:p>
          <a:p>
            <a:r>
              <a:rPr lang="en-US" dirty="0">
                <a:latin typeface="+mn-lt"/>
              </a:rPr>
              <a:t>t</a:t>
            </a:r>
            <a:r>
              <a:rPr lang="en-US" dirty="0" smtClean="0">
                <a:latin typeface="+mn-lt"/>
              </a:rPr>
              <a:t>ax rate calculations</a:t>
            </a:r>
            <a:endParaRPr lang="en-US" dirty="0">
              <a:latin typeface="+mn-lt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H="1">
            <a:off x="5019472" y="2052536"/>
            <a:ext cx="398834" cy="554477"/>
          </a:xfrm>
          <a:prstGeom prst="straightConnector1">
            <a:avLst/>
          </a:prstGeom>
          <a:ln w="25400">
            <a:solidFill>
              <a:schemeClr val="tx2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2724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605515"/>
              </p:ext>
            </p:extLst>
          </p:nvPr>
        </p:nvGraphicFramePr>
        <p:xfrm>
          <a:off x="550328" y="1583074"/>
          <a:ext cx="7180508" cy="4531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081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63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838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28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810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5300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/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Quintiles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Lowest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Second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Middle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Fourth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Highest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All Households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Market</a:t>
                      </a:r>
                      <a:r>
                        <a:rPr lang="en-US" sz="1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Income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14,700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28,800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49,400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79,700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234,100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81,400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+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Government</a:t>
                      </a:r>
                      <a:r>
                        <a:rPr lang="en-US" sz="1400" b="1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 Transfers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T="9144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7,100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12,300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12,100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10,400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8,900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10,200</a:t>
                      </a:r>
                    </a:p>
                  </a:txBody>
                  <a:tcPr marT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=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Before-Tax</a:t>
                      </a:r>
                      <a:r>
                        <a:rPr lang="en-US" sz="14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Income</a:t>
                      </a:r>
                      <a:endParaRPr lang="en-US" sz="1400" b="1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21,800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41,100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61,500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90,000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243,000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91,600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−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Federal Taxes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1,300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4,000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8,600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16,100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62,500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18,700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=</a:t>
                      </a:r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After-Tax Income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20,600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37,100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52,900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73,900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180,400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72,800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92057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Average Federal Tax Rate </a:t>
                      </a:r>
                      <a:r>
                        <a:rPr lang="en-US" sz="1400" b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(</a:t>
                      </a:r>
                      <a:r>
                        <a:rPr lang="en-US" sz="1400" b="1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Percentage </a:t>
                      </a:r>
                      <a:r>
                        <a:rPr lang="en-US" sz="1400" b="1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of Before-Tax Income)</a:t>
                      </a:r>
                      <a:endParaRPr lang="en-US" sz="14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5.7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9.8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14.1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17.9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25.7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en-US" sz="1400" spc="0" baseline="0" dirty="0" smtClean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a typeface="ＭＳ Ｐゴシック" pitchFamily="34" charset="-128"/>
                        </a:rPr>
                        <a:t>20.5</a:t>
                      </a:r>
                    </a:p>
                  </a:txBody>
                  <a:tcPr marB="9144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50328" y="1275297"/>
            <a:ext cx="68974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rPr>
              <a:t>Dollars</a:t>
            </a:r>
            <a:endParaRPr lang="en-US" sz="14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0" y="118857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n-lt"/>
              </a:rPr>
              <a:t>Distribution of Household Income, Government Transfers, </a:t>
            </a:r>
          </a:p>
          <a:p>
            <a:pPr algn="ctr"/>
            <a:r>
              <a:rPr lang="en-US" sz="2400" dirty="0" smtClean="0">
                <a:latin typeface="+mn-lt"/>
              </a:rPr>
              <a:t>and Federal Taxes, 2006 </a:t>
            </a:r>
          </a:p>
          <a:p>
            <a:pPr algn="ctr"/>
            <a:r>
              <a:rPr lang="en-US" sz="2400" dirty="0" smtClean="0">
                <a:latin typeface="+mn-lt"/>
              </a:rPr>
              <a:t>(CBO’s Current Distributional Framework)</a:t>
            </a:r>
            <a:endParaRPr lang="en-US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5989086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BO_PPT_WhiteSwoosh_Template_Final">
  <a:themeElements>
    <a:clrScheme name="Custom 16">
      <a:dk1>
        <a:srgbClr val="FFFFFF"/>
      </a:dk1>
      <a:lt1>
        <a:sysClr val="window" lastClr="FFFFFF"/>
      </a:lt1>
      <a:dk2>
        <a:srgbClr val="1F497D"/>
      </a:dk2>
      <a:lt2>
        <a:srgbClr val="FFFFFF"/>
      </a:lt2>
      <a:accent1>
        <a:srgbClr val="77C2E5"/>
      </a:accent1>
      <a:accent2>
        <a:srgbClr val="E3CBA9"/>
      </a:accent2>
      <a:accent3>
        <a:srgbClr val="2BB0EE"/>
      </a:accent3>
      <a:accent4>
        <a:srgbClr val="86C7B9"/>
      </a:accent4>
      <a:accent5>
        <a:srgbClr val="ECEBCE"/>
      </a:accent5>
      <a:accent6>
        <a:srgbClr val="FFCC5E"/>
      </a:accent6>
      <a:hlink>
        <a:srgbClr val="1F497D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E8864E2B861D44AC2E994407AA541B" ma:contentTypeVersion="0" ma:contentTypeDescription="Create a new document." ma:contentTypeScope="" ma:versionID="c29c69cb5803aa14b25dceea4b3438c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77AD7AD1-FE53-4068-A6FC-5134976D00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EAC64A69-9F15-401A-9859-F6D7702B13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AA7946A-87CA-421D-BAFF-07A7628BF83D}">
  <ds:schemaRefs>
    <ds:schemaRef ds:uri="http://www.w3.org/XML/1998/namespace"/>
    <ds:schemaRef ds:uri="http://purl.org/dc/terms/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CBO_PPT_WhiteSwoosh_Template_Final</Template>
  <TotalTime>23833</TotalTime>
  <Words>1291</Words>
  <Application>Microsoft Office PowerPoint</Application>
  <PresentationFormat>On-screen Show (4:3)</PresentationFormat>
  <Paragraphs>338</Paragraphs>
  <Slides>36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36</vt:i4>
      </vt:variant>
    </vt:vector>
  </HeadingPairs>
  <TitlesOfParts>
    <vt:vector size="43" baseType="lpstr">
      <vt:lpstr>ＭＳ Ｐゴシック</vt:lpstr>
      <vt:lpstr>Arial</vt:lpstr>
      <vt:lpstr>Calibri</vt:lpstr>
      <vt:lpstr>Wingdings</vt:lpstr>
      <vt:lpstr>Custom Design</vt:lpstr>
      <vt:lpstr>1_Custom Design</vt:lpstr>
      <vt:lpstr>CBO_PPT_WhiteSwoosh_Template_Final</vt:lpstr>
      <vt:lpstr>Frameworks for Distributional Analyses</vt:lpstr>
      <vt:lpstr>Frameworks for Distributional Analyses</vt:lpstr>
      <vt:lpstr>Distributional Analyses Have Historically Been Tax-Centric</vt:lpstr>
      <vt:lpstr>PowerPoint Presentation</vt:lpstr>
      <vt:lpstr>PowerPoint Presentation</vt:lpstr>
      <vt:lpstr>  </vt:lpstr>
      <vt:lpstr>CBO’s Current Distributional Framework (Based on Before-Tax Income)</vt:lpstr>
      <vt:lpstr>PowerPoint Presentation</vt:lpstr>
      <vt:lpstr>PowerPoint Presentation</vt:lpstr>
      <vt:lpstr>PowerPoint Presentation</vt:lpstr>
      <vt:lpstr>Market Income Distributional Framework</vt:lpstr>
      <vt:lpstr>PowerPoint Presentation</vt:lpstr>
      <vt:lpstr>PowerPoint Presentation</vt:lpstr>
      <vt:lpstr>After-Tax Income Distributional Framework</vt:lpstr>
      <vt:lpstr>PowerPoint Presentation</vt:lpstr>
      <vt:lpstr>PowerPoint Presentation</vt:lpstr>
      <vt:lpstr>Trying to Strike a Balance</vt:lpstr>
      <vt:lpstr>PowerPoint Presentation</vt:lpstr>
      <vt:lpstr>Gross Income Distributional Framework</vt:lpstr>
      <vt:lpstr>PowerPoint Presentation</vt:lpstr>
      <vt:lpstr>PowerPoint Presentation</vt:lpstr>
      <vt:lpstr>Going From Before-Tax Income Quintiles  to Gross Income Quintiles Shuffles the Households.</vt:lpstr>
      <vt:lpstr>Overlap Between Gross Income Quintiles and  Before-Tax Income Quintiles, 2006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 Hypothetical Policy Change</vt:lpstr>
      <vt:lpstr>PowerPoint Presentation</vt:lpstr>
      <vt:lpstr>What are the distributional effects of such a policy (implemented as a means-tested transfer program or as a refundable tax credit) using a before-tax income framework and a gross income framework?</vt:lpstr>
      <vt:lpstr>PowerPoint Presentation</vt:lpstr>
      <vt:lpstr>PowerPoint Presentation</vt:lpstr>
      <vt:lpstr>PowerPoint Presentation</vt:lpstr>
      <vt:lpstr>Using a before-tax income framework produces different distributional results depending on whether the policy is implemented as a refundable tax credit or a means-tested transfer, even though they are economically identical policies.  Using a gross income framework, however, produces identical distributional results. </vt:lpstr>
      <vt:lpstr>PowerPoint Presentation</vt:lpstr>
    </vt:vector>
  </TitlesOfParts>
  <Company>It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CBO PowerPoint Presentation (White Background)</dc:title>
  <dc:creator>Maureen Costantino</dc:creator>
  <cp:lastModifiedBy>Megan Gallagher</cp:lastModifiedBy>
  <cp:revision>567</cp:revision>
  <cp:lastPrinted>2015-12-30T22:38:52Z</cp:lastPrinted>
  <dcterms:created xsi:type="dcterms:W3CDTF">2013-04-22T20:52:19Z</dcterms:created>
  <dcterms:modified xsi:type="dcterms:W3CDTF">2015-12-31T16:45:39Z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0x01010020E8864E2B861D44AC2E994407AA541B</vt:lpwstr>
  </property>
</Properties>
</file>