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  <p:sldMasterId id="2147483736" r:id="rId2"/>
  </p:sldMasterIdLst>
  <p:notesMasterIdLst>
    <p:notesMasterId r:id="rId25"/>
  </p:notesMasterIdLst>
  <p:sldIdLst>
    <p:sldId id="311" r:id="rId3"/>
    <p:sldId id="312" r:id="rId4"/>
    <p:sldId id="330" r:id="rId5"/>
    <p:sldId id="346" r:id="rId6"/>
    <p:sldId id="314" r:id="rId7"/>
    <p:sldId id="343" r:id="rId8"/>
    <p:sldId id="347" r:id="rId9"/>
    <p:sldId id="339" r:id="rId10"/>
    <p:sldId id="337" r:id="rId11"/>
    <p:sldId id="319" r:id="rId12"/>
    <p:sldId id="335" r:id="rId13"/>
    <p:sldId id="340" r:id="rId14"/>
    <p:sldId id="344" r:id="rId15"/>
    <p:sldId id="341" r:id="rId16"/>
    <p:sldId id="348" r:id="rId17"/>
    <p:sldId id="349" r:id="rId18"/>
    <p:sldId id="325" r:id="rId19"/>
    <p:sldId id="345" r:id="rId20"/>
    <p:sldId id="326" r:id="rId21"/>
    <p:sldId id="328" r:id="rId22"/>
    <p:sldId id="342" r:id="rId23"/>
    <p:sldId id="285" r:id="rId24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6" autoAdjust="0"/>
    <p:restoredTop sz="94669" autoAdjust="0"/>
  </p:normalViewPr>
  <p:slideViewPr>
    <p:cSldViewPr>
      <p:cViewPr varScale="1">
        <p:scale>
          <a:sx n="87" d="100"/>
          <a:sy n="87" d="100"/>
        </p:scale>
        <p:origin x="-145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93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B5343054-1C71-402C-8D6D-65307ACC3BAB}" type="datetimeFigureOut">
              <a:rPr lang="en-US" smtClean="0"/>
              <a:t>1/4/2016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F670CFD8-D74B-4ECB-9923-C3E0AB1AF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598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614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EE551BC-6625-4030-90CC-0A3B8D27C56B}" type="slidenum">
              <a:rPr lang="pl-PL" smtClean="0">
                <a:solidFill>
                  <a:prstClr val="black"/>
                </a:solidFill>
              </a:rPr>
              <a:pPr/>
              <a:t>1</a:t>
            </a:fld>
            <a:endParaRPr lang="pl-PL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3992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819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8F0E7D8-0C91-4273-BCAA-3C04403066D8}" type="slidenum">
              <a:rPr lang="pl-PL" smtClean="0"/>
              <a:pPr/>
              <a:t>10</a:t>
            </a:fld>
            <a:endParaRPr lang="pl-PL" smtClean="0"/>
          </a:p>
        </p:txBody>
      </p:sp>
    </p:spTree>
    <p:extLst>
      <p:ext uri="{BB962C8B-B14F-4D97-AF65-F5344CB8AC3E}">
        <p14:creationId xmlns:p14="http://schemas.microsoft.com/office/powerpoint/2010/main" val="36538159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819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8F0E7D8-0C91-4273-BCAA-3C04403066D8}" type="slidenum">
              <a:rPr lang="pl-PL" smtClean="0"/>
              <a:pPr/>
              <a:t>11</a:t>
            </a:fld>
            <a:endParaRPr lang="pl-PL" smtClean="0"/>
          </a:p>
        </p:txBody>
      </p:sp>
    </p:spTree>
    <p:extLst>
      <p:ext uri="{BB962C8B-B14F-4D97-AF65-F5344CB8AC3E}">
        <p14:creationId xmlns:p14="http://schemas.microsoft.com/office/powerpoint/2010/main" val="36538159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819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8F0E7D8-0C91-4273-BCAA-3C04403066D8}" type="slidenum">
              <a:rPr lang="pl-PL" smtClean="0"/>
              <a:pPr/>
              <a:t>12</a:t>
            </a:fld>
            <a:endParaRPr lang="pl-PL" smtClean="0"/>
          </a:p>
        </p:txBody>
      </p:sp>
    </p:spTree>
    <p:extLst>
      <p:ext uri="{BB962C8B-B14F-4D97-AF65-F5344CB8AC3E}">
        <p14:creationId xmlns:p14="http://schemas.microsoft.com/office/powerpoint/2010/main" val="36538159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819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8F0E7D8-0C91-4273-BCAA-3C04403066D8}" type="slidenum">
              <a:rPr lang="pl-PL" smtClean="0"/>
              <a:pPr/>
              <a:t>13</a:t>
            </a:fld>
            <a:endParaRPr lang="pl-PL" smtClean="0"/>
          </a:p>
        </p:txBody>
      </p:sp>
    </p:spTree>
    <p:extLst>
      <p:ext uri="{BB962C8B-B14F-4D97-AF65-F5344CB8AC3E}">
        <p14:creationId xmlns:p14="http://schemas.microsoft.com/office/powerpoint/2010/main" val="36538159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819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8F0E7D8-0C91-4273-BCAA-3C04403066D8}" type="slidenum">
              <a:rPr lang="pl-PL" smtClean="0"/>
              <a:pPr/>
              <a:t>14</a:t>
            </a:fld>
            <a:endParaRPr lang="pl-PL" smtClean="0"/>
          </a:p>
        </p:txBody>
      </p:sp>
    </p:spTree>
    <p:extLst>
      <p:ext uri="{BB962C8B-B14F-4D97-AF65-F5344CB8AC3E}">
        <p14:creationId xmlns:p14="http://schemas.microsoft.com/office/powerpoint/2010/main" val="36538159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819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8F0E7D8-0C91-4273-BCAA-3C04403066D8}" type="slidenum">
              <a:rPr lang="pl-PL" smtClean="0"/>
              <a:pPr/>
              <a:t>15</a:t>
            </a:fld>
            <a:endParaRPr lang="pl-PL" smtClean="0"/>
          </a:p>
        </p:txBody>
      </p:sp>
    </p:spTree>
    <p:extLst>
      <p:ext uri="{BB962C8B-B14F-4D97-AF65-F5344CB8AC3E}">
        <p14:creationId xmlns:p14="http://schemas.microsoft.com/office/powerpoint/2010/main" val="36538159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819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8F0E7D8-0C91-4273-BCAA-3C04403066D8}" type="slidenum">
              <a:rPr lang="pl-PL" smtClean="0"/>
              <a:pPr/>
              <a:t>16</a:t>
            </a:fld>
            <a:endParaRPr lang="pl-PL" smtClean="0"/>
          </a:p>
        </p:txBody>
      </p:sp>
    </p:spTree>
    <p:extLst>
      <p:ext uri="{BB962C8B-B14F-4D97-AF65-F5344CB8AC3E}">
        <p14:creationId xmlns:p14="http://schemas.microsoft.com/office/powerpoint/2010/main" val="36538159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819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8F0E7D8-0C91-4273-BCAA-3C04403066D8}" type="slidenum">
              <a:rPr lang="pl-PL" smtClean="0"/>
              <a:pPr/>
              <a:t>17</a:t>
            </a:fld>
            <a:endParaRPr lang="pl-PL" smtClean="0"/>
          </a:p>
        </p:txBody>
      </p:sp>
    </p:spTree>
    <p:extLst>
      <p:ext uri="{BB962C8B-B14F-4D97-AF65-F5344CB8AC3E}">
        <p14:creationId xmlns:p14="http://schemas.microsoft.com/office/powerpoint/2010/main" val="36538159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819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8F0E7D8-0C91-4273-BCAA-3C04403066D8}" type="slidenum">
              <a:rPr lang="pl-PL" smtClean="0"/>
              <a:pPr/>
              <a:t>18</a:t>
            </a:fld>
            <a:endParaRPr lang="pl-PL" smtClean="0"/>
          </a:p>
        </p:txBody>
      </p:sp>
    </p:spTree>
    <p:extLst>
      <p:ext uri="{BB962C8B-B14F-4D97-AF65-F5344CB8AC3E}">
        <p14:creationId xmlns:p14="http://schemas.microsoft.com/office/powerpoint/2010/main" val="36538159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819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8F0E7D8-0C91-4273-BCAA-3C04403066D8}" type="slidenum">
              <a:rPr lang="pl-PL" smtClean="0"/>
              <a:pPr/>
              <a:t>19</a:t>
            </a:fld>
            <a:endParaRPr lang="pl-PL" smtClean="0"/>
          </a:p>
        </p:txBody>
      </p:sp>
    </p:spTree>
    <p:extLst>
      <p:ext uri="{BB962C8B-B14F-4D97-AF65-F5344CB8AC3E}">
        <p14:creationId xmlns:p14="http://schemas.microsoft.com/office/powerpoint/2010/main" val="36538159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717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2A4FF99-A669-4B71-91BF-6B2831E2F7B0}" type="slidenum">
              <a:rPr lang="pl-PL" smtClean="0"/>
              <a:pPr/>
              <a:t>2</a:t>
            </a:fld>
            <a:endParaRPr lang="pl-PL" smtClean="0"/>
          </a:p>
        </p:txBody>
      </p:sp>
    </p:spTree>
    <p:extLst>
      <p:ext uri="{BB962C8B-B14F-4D97-AF65-F5344CB8AC3E}">
        <p14:creationId xmlns:p14="http://schemas.microsoft.com/office/powerpoint/2010/main" val="16675431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819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8F0E7D8-0C91-4273-BCAA-3C04403066D8}" type="slidenum">
              <a:rPr lang="pl-PL" smtClean="0"/>
              <a:pPr/>
              <a:t>20</a:t>
            </a:fld>
            <a:endParaRPr lang="pl-PL" smtClean="0"/>
          </a:p>
        </p:txBody>
      </p:sp>
    </p:spTree>
    <p:extLst>
      <p:ext uri="{BB962C8B-B14F-4D97-AF65-F5344CB8AC3E}">
        <p14:creationId xmlns:p14="http://schemas.microsoft.com/office/powerpoint/2010/main" val="36538159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819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8F0E7D8-0C91-4273-BCAA-3C04403066D8}" type="slidenum">
              <a:rPr lang="pl-PL" smtClean="0"/>
              <a:pPr/>
              <a:t>21</a:t>
            </a:fld>
            <a:endParaRPr lang="pl-PL" smtClean="0"/>
          </a:p>
        </p:txBody>
      </p:sp>
    </p:spTree>
    <p:extLst>
      <p:ext uri="{BB962C8B-B14F-4D97-AF65-F5344CB8AC3E}">
        <p14:creationId xmlns:p14="http://schemas.microsoft.com/office/powerpoint/2010/main" val="36538159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819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8F0E7D8-0C91-4273-BCAA-3C04403066D8}" type="slidenum">
              <a:rPr lang="pl-PL" smtClean="0"/>
              <a:pPr/>
              <a:t>3</a:t>
            </a:fld>
            <a:endParaRPr lang="pl-PL" smtClean="0"/>
          </a:p>
        </p:txBody>
      </p:sp>
    </p:spTree>
    <p:extLst>
      <p:ext uri="{BB962C8B-B14F-4D97-AF65-F5344CB8AC3E}">
        <p14:creationId xmlns:p14="http://schemas.microsoft.com/office/powerpoint/2010/main" val="3653815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819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8F0E7D8-0C91-4273-BCAA-3C04403066D8}" type="slidenum">
              <a:rPr lang="pl-PL" smtClean="0"/>
              <a:pPr/>
              <a:t>4</a:t>
            </a:fld>
            <a:endParaRPr lang="pl-PL" smtClean="0"/>
          </a:p>
        </p:txBody>
      </p:sp>
    </p:spTree>
    <p:extLst>
      <p:ext uri="{BB962C8B-B14F-4D97-AF65-F5344CB8AC3E}">
        <p14:creationId xmlns:p14="http://schemas.microsoft.com/office/powerpoint/2010/main" val="36538159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819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8F0E7D8-0C91-4273-BCAA-3C04403066D8}" type="slidenum">
              <a:rPr lang="pl-PL" smtClean="0"/>
              <a:pPr/>
              <a:t>5</a:t>
            </a:fld>
            <a:endParaRPr lang="pl-PL" smtClean="0"/>
          </a:p>
        </p:txBody>
      </p:sp>
    </p:spTree>
    <p:extLst>
      <p:ext uri="{BB962C8B-B14F-4D97-AF65-F5344CB8AC3E}">
        <p14:creationId xmlns:p14="http://schemas.microsoft.com/office/powerpoint/2010/main" val="36538159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819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8F0E7D8-0C91-4273-BCAA-3C04403066D8}" type="slidenum">
              <a:rPr lang="pl-PL" smtClean="0"/>
              <a:pPr/>
              <a:t>6</a:t>
            </a:fld>
            <a:endParaRPr lang="pl-PL" smtClean="0"/>
          </a:p>
        </p:txBody>
      </p:sp>
    </p:spTree>
    <p:extLst>
      <p:ext uri="{BB962C8B-B14F-4D97-AF65-F5344CB8AC3E}">
        <p14:creationId xmlns:p14="http://schemas.microsoft.com/office/powerpoint/2010/main" val="36538159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819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8F0E7D8-0C91-4273-BCAA-3C04403066D8}" type="slidenum">
              <a:rPr lang="pl-PL" smtClean="0"/>
              <a:pPr/>
              <a:t>7</a:t>
            </a:fld>
            <a:endParaRPr lang="pl-PL" smtClean="0"/>
          </a:p>
        </p:txBody>
      </p:sp>
    </p:spTree>
    <p:extLst>
      <p:ext uri="{BB962C8B-B14F-4D97-AF65-F5344CB8AC3E}">
        <p14:creationId xmlns:p14="http://schemas.microsoft.com/office/powerpoint/2010/main" val="36538159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819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8F0E7D8-0C91-4273-BCAA-3C04403066D8}" type="slidenum">
              <a:rPr lang="pl-PL" smtClean="0"/>
              <a:pPr/>
              <a:t>8</a:t>
            </a:fld>
            <a:endParaRPr lang="pl-PL" smtClean="0"/>
          </a:p>
        </p:txBody>
      </p:sp>
    </p:spTree>
    <p:extLst>
      <p:ext uri="{BB962C8B-B14F-4D97-AF65-F5344CB8AC3E}">
        <p14:creationId xmlns:p14="http://schemas.microsoft.com/office/powerpoint/2010/main" val="36538159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819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8F0E7D8-0C91-4273-BCAA-3C04403066D8}" type="slidenum">
              <a:rPr lang="pl-PL" smtClean="0"/>
              <a:pPr/>
              <a:t>9</a:t>
            </a:fld>
            <a:endParaRPr lang="pl-PL" smtClean="0"/>
          </a:p>
        </p:txBody>
      </p:sp>
    </p:spTree>
    <p:extLst>
      <p:ext uri="{BB962C8B-B14F-4D97-AF65-F5344CB8AC3E}">
        <p14:creationId xmlns:p14="http://schemas.microsoft.com/office/powerpoint/2010/main" val="3653815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E2837-8220-473C-94E7-54025CE717D1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04.01.2016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6C889-2D5B-4F64-857D-FA127826C306}" type="slidenum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039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E07E7-83B3-44E8-B3A4-0E350992A982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04.01.2016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1CA35-6D0D-4CD5-A8CD-E223F5021F9A}" type="slidenum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409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A1CC0-3AC1-421B-9DE1-1D3A0688D1D3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04.01.2016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CFB56-11FA-4564-B0C4-AA3E66631F23}" type="slidenum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2980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E2837-8220-473C-94E7-54025CE717D1}" type="datetimeFigureOut">
              <a:rPr lang="pl-PL"/>
              <a:pPr>
                <a:defRPr/>
              </a:pPr>
              <a:t>04.01.2016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6C889-2D5B-4F64-857D-FA127826C30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F6ABD-1F3E-4ED2-8718-CB55E3A2F0E6}" type="datetimeFigureOut">
              <a:rPr lang="pl-PL"/>
              <a:pPr>
                <a:defRPr/>
              </a:pPr>
              <a:t>04.01.2016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DB660-BAF8-49D4-9BB8-36788A4C36B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F8810-7F0A-4948-996A-39DCD707DDA9}" type="datetimeFigureOut">
              <a:rPr lang="pl-PL"/>
              <a:pPr>
                <a:defRPr/>
              </a:pPr>
              <a:t>04.01.2016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798EE-2A08-4CAC-BFE8-FC2EE1DECA7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F41B0-07EF-4BCB-A7D8-C4A95570FF7B}" type="datetimeFigureOut">
              <a:rPr lang="pl-PL"/>
              <a:pPr>
                <a:defRPr/>
              </a:pPr>
              <a:t>04.01.2016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A277C-571B-4778-814D-B0FB841B348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41D22-A35D-47BE-80D9-D3037BFDDBA1}" type="datetimeFigureOut">
              <a:rPr lang="pl-PL"/>
              <a:pPr>
                <a:defRPr/>
              </a:pPr>
              <a:t>04.01.2016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C69CC-5D24-4533-9D52-996BD1AE05C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FCEAF-2A0A-4542-A055-26850A7906D9}" type="datetimeFigureOut">
              <a:rPr lang="pl-PL"/>
              <a:pPr>
                <a:defRPr/>
              </a:pPr>
              <a:t>04.01.2016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88BE9-B4C9-486E-A950-E91824DA42A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49882-8996-4A7E-816B-4B617F2599A1}" type="datetimeFigureOut">
              <a:rPr lang="pl-PL"/>
              <a:pPr>
                <a:defRPr/>
              </a:pPr>
              <a:t>04.01.2016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2ACF5-DA25-43D0-B6DA-ED91C2C28B2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C2C3E-FF6E-4090-BB01-C95579376241}" type="datetimeFigureOut">
              <a:rPr lang="pl-PL"/>
              <a:pPr>
                <a:defRPr/>
              </a:pPr>
              <a:t>04.01.2016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1A4FD-62E1-43BE-A815-7595B8D0038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F6ABD-1F3E-4ED2-8718-CB55E3A2F0E6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04.01.2016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DB660-BAF8-49D4-9BB8-36788A4C36B4}" type="slidenum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0222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BE3A3-014B-4602-BE79-0D5E34F20A6F}" type="datetimeFigureOut">
              <a:rPr lang="pl-PL"/>
              <a:pPr>
                <a:defRPr/>
              </a:pPr>
              <a:t>04.01.2016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6EADB-A55C-475D-B066-0A7F04CD7ED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E07E7-83B3-44E8-B3A4-0E350992A982}" type="datetimeFigureOut">
              <a:rPr lang="pl-PL"/>
              <a:pPr>
                <a:defRPr/>
              </a:pPr>
              <a:t>04.01.2016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1CA35-6D0D-4CD5-A8CD-E223F5021F9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A1CC0-3AC1-421B-9DE1-1D3A0688D1D3}" type="datetimeFigureOut">
              <a:rPr lang="pl-PL"/>
              <a:pPr>
                <a:defRPr/>
              </a:pPr>
              <a:t>04.01.2016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CFB56-11FA-4564-B0C4-AA3E66631F2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F8810-7F0A-4948-996A-39DCD707DDA9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04.01.2016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798EE-2A08-4CAC-BFE8-FC2EE1DECA79}" type="slidenum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85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F41B0-07EF-4BCB-A7D8-C4A95570FF7B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04.01.2016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A277C-571B-4778-814D-B0FB841B3485}" type="slidenum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698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41D22-A35D-47BE-80D9-D3037BFDDBA1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04.01.2016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C69CC-5D24-4533-9D52-996BD1AE05C3}" type="slidenum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23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FCEAF-2A0A-4542-A055-26850A7906D9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04.01.2016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88BE9-B4C9-486E-A950-E91824DA42A7}" type="slidenum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323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49882-8996-4A7E-816B-4B617F2599A1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04.01.2016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2ACF5-DA25-43D0-B6DA-ED91C2C28B22}" type="slidenum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098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C2C3E-FF6E-4090-BB01-C95579376241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04.01.2016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1A4FD-62E1-43BE-A815-7595B8D0038C}" type="slidenum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741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BE3A3-014B-4602-BE79-0D5E34F20A6F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04.01.2016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6EADB-A55C-475D-B066-0A7F04CD7EDF}" type="slidenum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58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D8F1C95-477C-4A38-9A83-81710DF16BBC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04.01.2016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206DA53-2266-4A24-A90A-0C4CBD2411AC}" type="slidenum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987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D8F1C95-477C-4A38-9A83-81710DF16BBC}" type="datetimeFigureOut">
              <a:rPr lang="pl-PL"/>
              <a:pPr>
                <a:defRPr/>
              </a:pPr>
              <a:t>04.01.2016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206DA53-2266-4A24-A90A-0C4CBD2411A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ctrTitle"/>
          </p:nvPr>
        </p:nvSpPr>
        <p:spPr>
          <a:xfrm>
            <a:off x="381000" y="2743200"/>
            <a:ext cx="8458200" cy="1371601"/>
          </a:xfrm>
        </p:spPr>
        <p:txBody>
          <a:bodyPr/>
          <a:lstStyle/>
          <a:p>
            <a:r>
              <a:rPr lang="en-US" sz="3200" b="1" dirty="0"/>
              <a:t>Do Quality Institutions Lead to Quality of Life? 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The </a:t>
            </a:r>
            <a:r>
              <a:rPr lang="en-US" sz="3200" b="1" dirty="0"/>
              <a:t>Drivers of Environmental and Public Health Outcomes</a:t>
            </a:r>
            <a:endParaRPr lang="en-US" sz="32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990600" y="4419600"/>
            <a:ext cx="7162800" cy="1600200"/>
          </a:xfrm>
        </p:spPr>
        <p:txBody>
          <a:bodyPr rtlCol="0">
            <a:normAutofit fontScale="92500" lnSpcReduction="10000"/>
          </a:bodyPr>
          <a:lstStyle/>
          <a:p>
            <a:r>
              <a:rPr lang="en-US" sz="2400" b="1" dirty="0"/>
              <a:t>Christopher A. </a:t>
            </a:r>
            <a:r>
              <a:rPr lang="en-US" sz="2400" b="1" dirty="0" smtClean="0"/>
              <a:t>Hartwell</a:t>
            </a:r>
            <a:r>
              <a:rPr lang="en-US" sz="2400" dirty="0" smtClean="0"/>
              <a:t>* and </a:t>
            </a:r>
            <a:r>
              <a:rPr lang="en-US" sz="2400" b="1" dirty="0" smtClean="0"/>
              <a:t>Don L. Coursey</a:t>
            </a:r>
            <a:r>
              <a:rPr lang="en-US" sz="2400" dirty="0" smtClean="0"/>
              <a:t>**</a:t>
            </a:r>
            <a:endParaRPr lang="en-US" sz="2400" dirty="0"/>
          </a:p>
          <a:p>
            <a:r>
              <a:rPr lang="en-US" sz="2400" dirty="0" smtClean="0"/>
              <a:t>*President</a:t>
            </a:r>
            <a:r>
              <a:rPr lang="en-US" sz="2400" dirty="0"/>
              <a:t>, </a:t>
            </a:r>
            <a:r>
              <a:rPr lang="en-US" sz="2400" dirty="0" smtClean="0"/>
              <a:t>CASE &amp; </a:t>
            </a:r>
            <a:r>
              <a:rPr lang="en-US" sz="2400" dirty="0"/>
              <a:t>Associate Professor, </a:t>
            </a:r>
            <a:r>
              <a:rPr lang="en-US" sz="2400" dirty="0" smtClean="0"/>
              <a:t>Kozminski</a:t>
            </a:r>
          </a:p>
          <a:p>
            <a:r>
              <a:rPr lang="en-US" sz="2400" dirty="0" smtClean="0"/>
              <a:t>** Ameritech Professor of Public Policy, University of Chicago</a:t>
            </a:r>
            <a:endParaRPr lang="en-US" sz="2400" dirty="0"/>
          </a:p>
          <a:p>
            <a:r>
              <a:rPr lang="en-US" sz="2400" b="1" dirty="0" smtClean="0"/>
              <a:t>5 January 2015</a:t>
            </a:r>
            <a:endParaRPr lang="en-US" sz="24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96707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sz="2800" b="1" dirty="0" smtClean="0"/>
              <a:t>Testing the Hypothesis: The </a:t>
            </a:r>
            <a:r>
              <a:rPr lang="en-US" sz="2800" b="1" dirty="0"/>
              <a:t>Model</a:t>
            </a:r>
            <a:endParaRPr lang="pl-PL" sz="28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marL="0" lvl="0" indent="0">
                  <a:buNone/>
                </a:pPr>
                <a:r>
                  <a:rPr lang="en-US" dirty="0" smtClean="0"/>
                  <a:t>Base model:</a:t>
                </a:r>
              </a:p>
              <a:p>
                <a:pPr marL="0" lvl="0" indent="0">
                  <a:buNone/>
                </a:pPr>
                <a:endParaRPr lang="en-US" dirty="0" smtClean="0"/>
              </a:p>
              <a:p>
                <a:pPr marL="0" indent="0" algn="just">
                  <a:spcBef>
                    <a:spcPts val="0"/>
                  </a:spcBef>
                  <a:spcAft>
                    <a:spcPts val="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𝑌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𝑖𝑡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 </m:t>
                      </m:r>
                      <m:r>
                        <a:rPr lang="en-US" i="1">
                          <a:latin typeface="Cambria Math"/>
                        </a:rPr>
                        <m:t>𝛼</m:t>
                      </m:r>
                      <m:r>
                        <a:rPr lang="en-US" i="1">
                          <a:latin typeface="Cambria Math"/>
                        </a:rPr>
                        <m:t>𝑀𝐴𝐶𝑅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𝑂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𝑖𝑡</m:t>
                          </m:r>
                          <m:r>
                            <a:rPr lang="en-US" i="1">
                              <a:latin typeface="Cambria Math"/>
                            </a:rPr>
                            <m:t>−1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+ </m:t>
                      </m:r>
                      <m:r>
                        <a:rPr lang="en-US" i="1">
                          <a:latin typeface="Cambria Math"/>
                        </a:rPr>
                        <m:t>𝛾</m:t>
                      </m:r>
                      <m:r>
                        <a:rPr lang="en-US" i="1">
                          <a:latin typeface="Cambria Math"/>
                        </a:rPr>
                        <m:t>𝑆𝑇𝑅𝑈𝐶𝑇𝑈𝑅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𝑖𝑡</m:t>
                          </m:r>
                          <m:r>
                            <a:rPr lang="en-US" i="1">
                              <a:latin typeface="Cambria Math"/>
                            </a:rPr>
                            <m:t>−1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+ </m:t>
                      </m:r>
                      <m:r>
                        <a:rPr lang="en-US" i="1">
                          <a:latin typeface="Cambria Math"/>
                        </a:rPr>
                        <m:t>𝛽</m:t>
                      </m:r>
                      <m:r>
                        <a:rPr lang="en-US" i="1">
                          <a:latin typeface="Cambria Math"/>
                        </a:rPr>
                        <m:t>𝐼𝑁𝑆𝑇𝐼𝑇𝑈𝑇𝐼𝑂𝑁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𝑖𝑡</m:t>
                          </m:r>
                          <m:r>
                            <a:rPr lang="en-US" i="1">
                              <a:latin typeface="Cambria Math"/>
                            </a:rPr>
                            <m:t>−1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𝜀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𝑖𝑡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pPr marL="0" lvl="0" indent="0">
                  <a:buNone/>
                </a:pPr>
                <a:endParaRPr lang="en-US" dirty="0" smtClean="0"/>
              </a:p>
              <a:p>
                <a:pPr marL="0" lvl="0" indent="0" algn="just">
                  <a:buNone/>
                </a:pPr>
                <a:r>
                  <a:rPr lang="en-US" sz="3000" dirty="0" smtClean="0"/>
                  <a:t>Where </a:t>
                </a:r>
                <a:r>
                  <a:rPr lang="en-US" sz="3000" i="1" dirty="0" err="1" smtClean="0"/>
                  <a:t>Y</a:t>
                </a:r>
                <a:r>
                  <a:rPr lang="en-US" sz="3000" i="1" baseline="-25000" dirty="0" err="1" smtClean="0"/>
                  <a:t>it</a:t>
                </a:r>
                <a:r>
                  <a:rPr lang="en-US" sz="3000" i="1" dirty="0" smtClean="0"/>
                  <a:t> </a:t>
                </a:r>
                <a:r>
                  <a:rPr lang="en-US" sz="3000" dirty="0" smtClean="0"/>
                  <a:t>is a specific environmental or public health indicator, </a:t>
                </a:r>
                <a:r>
                  <a:rPr lang="en-US" sz="3000" i="1" dirty="0" smtClean="0"/>
                  <a:t>MACRO </a:t>
                </a:r>
                <a:r>
                  <a:rPr lang="en-US" sz="3000" dirty="0" smtClean="0"/>
                  <a:t>is a vector of macroeconomic and country-specific controls, </a:t>
                </a:r>
                <a:r>
                  <a:rPr lang="en-US" sz="3000" i="1" dirty="0" smtClean="0"/>
                  <a:t>STRUCTURE </a:t>
                </a:r>
                <a:r>
                  <a:rPr lang="en-US" sz="3000" dirty="0" smtClean="0"/>
                  <a:t>contains other attributes of an economy, and </a:t>
                </a:r>
                <a:r>
                  <a:rPr lang="en-US" sz="3000" i="1" dirty="0" smtClean="0"/>
                  <a:t>INSTITUTIONS </a:t>
                </a:r>
                <a:r>
                  <a:rPr lang="en-US" sz="3000" dirty="0" smtClean="0"/>
                  <a:t>is our variable of interest.</a:t>
                </a:r>
                <a:endParaRPr lang="en-US" sz="3000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 algn="ctr">
                  <a:buNone/>
                </a:pPr>
                <a:endParaRPr lang="en-US" dirty="0" smtClean="0"/>
              </a:p>
            </p:txBody>
          </p:sp>
        </mc:Choice>
        <mc:Fallback xmlns="">
          <p:sp>
            <p:nvSpPr>
              <p:cNvPr id="4" name="Tex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704" t="-2695" r="-1481" b="-1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917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sz="2800" b="1" dirty="0"/>
              <a:t>The </a:t>
            </a:r>
            <a:r>
              <a:rPr lang="en-US" sz="2800" b="1" dirty="0" smtClean="0"/>
              <a:t>Y-variables</a:t>
            </a:r>
            <a:endParaRPr lang="pl-PL" sz="2800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734532"/>
              </p:ext>
            </p:extLst>
          </p:nvPr>
        </p:nvGraphicFramePr>
        <p:xfrm>
          <a:off x="533400" y="1371599"/>
          <a:ext cx="7924799" cy="44156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67339"/>
                <a:gridCol w="3400623"/>
                <a:gridCol w="2456837"/>
              </a:tblGrid>
              <a:tr h="21859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Indicator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Definition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Source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839407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Access to Safe Water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% of the population with reasonable access to an adequate amount of water from an improved source (household connection or protected well or spring)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World Development Indicators (WDI)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39407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Access to Sanitation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% of the population with at least adequate access to disposal facilities that can effectively prevent contact with human waste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WDI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955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CO2 Emissions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Total CO2 Emissions Excluding Land-Use Change and Forestry, in metric tons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World Resources Institute (WRI) CAIT Climate Data Explorer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955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“Cleanliness”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Total CO2 emissions in kilo tons divided by total electric output, in kilowatts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Author's calculations from WRI, Datamonitor, and WDI data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970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Coal Intensity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Coal Consumption + Imports - Exports /GDP (Constant 2000 US$)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Author's calculations from Datamonitor and WDI data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970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Electrical Intensity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Electrical Power Consumption + Imports - Exports /GDP (Constant 2000 US$)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Author's calculations from Datamonitor and WDI data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970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Gas Intensity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Natural gas consumption + Imports - Exports/ GDP (Constant 2000 US$)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Author's calculations from </a:t>
                      </a:r>
                      <a:r>
                        <a:rPr lang="en-US" sz="1200" dirty="0" err="1">
                          <a:effectLst/>
                        </a:rPr>
                        <a:t>Datamonitor</a:t>
                      </a:r>
                      <a:r>
                        <a:rPr lang="en-US" sz="1200" dirty="0">
                          <a:effectLst/>
                        </a:rPr>
                        <a:t> and WDI data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288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sz="2800" b="1" dirty="0" smtClean="0"/>
              <a:t>Control Variables</a:t>
            </a:r>
            <a:endParaRPr lang="pl-PL" sz="2800" dirty="0" smtClean="0"/>
          </a:p>
        </p:txBody>
      </p:sp>
      <p:sp>
        <p:nvSpPr>
          <p:cNvPr id="4" name="Tex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b="1" dirty="0"/>
              <a:t>L</a:t>
            </a:r>
            <a:r>
              <a:rPr lang="en-US" b="1" dirty="0" smtClean="0"/>
              <a:t>og </a:t>
            </a:r>
            <a:r>
              <a:rPr lang="en-US" b="1" dirty="0"/>
              <a:t>of per capita </a:t>
            </a:r>
            <a:r>
              <a:rPr lang="en-US" b="1" dirty="0" smtClean="0"/>
              <a:t>GDP</a:t>
            </a:r>
            <a:r>
              <a:rPr lang="en-US" dirty="0" smtClean="0"/>
              <a:t>: higher </a:t>
            </a:r>
            <a:r>
              <a:rPr lang="en-US" dirty="0"/>
              <a:t>levels of income </a:t>
            </a:r>
            <a:r>
              <a:rPr lang="en-US" dirty="0" smtClean="0"/>
              <a:t>tend </a:t>
            </a:r>
            <a:r>
              <a:rPr lang="en-US" dirty="0"/>
              <a:t>to be associated with lower levels of </a:t>
            </a:r>
            <a:r>
              <a:rPr lang="en-US" dirty="0" smtClean="0"/>
              <a:t>pollution;</a:t>
            </a:r>
          </a:p>
          <a:p>
            <a:pPr algn="just"/>
            <a:r>
              <a:rPr lang="en-US" b="1" dirty="0" smtClean="0"/>
              <a:t>Secondary </a:t>
            </a:r>
            <a:r>
              <a:rPr lang="en-US" b="1" dirty="0"/>
              <a:t>school </a:t>
            </a:r>
            <a:r>
              <a:rPr lang="en-US" b="1" dirty="0" smtClean="0"/>
              <a:t>enrollment:</a:t>
            </a:r>
            <a:r>
              <a:rPr lang="en-US" dirty="0"/>
              <a:t> </a:t>
            </a:r>
            <a:r>
              <a:rPr lang="en-US" dirty="0" smtClean="0"/>
              <a:t>proxy </a:t>
            </a:r>
            <a:r>
              <a:rPr lang="en-US" dirty="0"/>
              <a:t>for the fact that a more-educated populace would likely demand higher environmental </a:t>
            </a:r>
            <a:r>
              <a:rPr lang="en-US" dirty="0" smtClean="0"/>
              <a:t>outcomes;</a:t>
            </a:r>
          </a:p>
          <a:p>
            <a:pPr algn="just"/>
            <a:r>
              <a:rPr lang="en-US" b="1" dirty="0" smtClean="0"/>
              <a:t>Population density: </a:t>
            </a:r>
            <a:r>
              <a:rPr lang="en-US" dirty="0" smtClean="0"/>
              <a:t>a </a:t>
            </a:r>
            <a:r>
              <a:rPr lang="en-US" dirty="0"/>
              <a:t>proxy for urbanization and geographical dispersion, which could either increase the impact of human activities in a smaller area and increase pollution or perhaps create economies of scale in pollution abatement (making pollution easier to clean</a:t>
            </a:r>
            <a:r>
              <a:rPr lang="en-US" dirty="0" smtClean="0"/>
              <a:t>); </a:t>
            </a:r>
            <a:endParaRPr lang="en-US" dirty="0"/>
          </a:p>
          <a:p>
            <a:pPr algn="just"/>
            <a:r>
              <a:rPr lang="en-US" b="1" dirty="0"/>
              <a:t>V</a:t>
            </a:r>
            <a:r>
              <a:rPr lang="en-US" b="1" dirty="0" smtClean="0"/>
              <a:t>alue-added </a:t>
            </a:r>
            <a:r>
              <a:rPr lang="en-US" b="1" dirty="0"/>
              <a:t>to GDP from </a:t>
            </a:r>
            <a:r>
              <a:rPr lang="en-US" b="1" dirty="0" smtClean="0"/>
              <a:t>agriculture: </a:t>
            </a:r>
            <a:r>
              <a:rPr lang="en-US" dirty="0" smtClean="0"/>
              <a:t>water </a:t>
            </a:r>
            <a:r>
              <a:rPr lang="en-US" dirty="0"/>
              <a:t>pollution might be increased in the presence of higher-intensity </a:t>
            </a:r>
            <a:r>
              <a:rPr lang="en-US" dirty="0" smtClean="0"/>
              <a:t>agriculture; </a:t>
            </a:r>
          </a:p>
          <a:p>
            <a:pPr algn="just"/>
            <a:r>
              <a:rPr lang="en-US" b="1" dirty="0"/>
              <a:t>V</a:t>
            </a:r>
            <a:r>
              <a:rPr lang="en-US" b="1" dirty="0" smtClean="0"/>
              <a:t>alue-added </a:t>
            </a:r>
            <a:r>
              <a:rPr lang="en-US" b="1" dirty="0"/>
              <a:t>to GDP from </a:t>
            </a:r>
            <a:r>
              <a:rPr lang="en-US" b="1" dirty="0" smtClean="0"/>
              <a:t>manufacturing: </a:t>
            </a:r>
            <a:r>
              <a:rPr lang="en-US" dirty="0" smtClean="0"/>
              <a:t>similarly</a:t>
            </a:r>
            <a:r>
              <a:rPr lang="en-US" dirty="0"/>
              <a:t>, air emissions should increase with higher levels of heavy </a:t>
            </a:r>
            <a:r>
              <a:rPr lang="en-US" dirty="0" smtClean="0"/>
              <a:t>industry; </a:t>
            </a:r>
            <a:r>
              <a:rPr lang="en-US" dirty="0"/>
              <a:t>and </a:t>
            </a:r>
            <a:endParaRPr lang="en-US" dirty="0" smtClean="0"/>
          </a:p>
          <a:p>
            <a:pPr algn="just"/>
            <a:r>
              <a:rPr lang="en-US" b="1" dirty="0" smtClean="0"/>
              <a:t>Trade </a:t>
            </a:r>
            <a:r>
              <a:rPr lang="en-US" b="1" dirty="0"/>
              <a:t>intensity or </a:t>
            </a:r>
            <a:r>
              <a:rPr lang="en-US" b="1" dirty="0" smtClean="0"/>
              <a:t>openness:</a:t>
            </a:r>
            <a:r>
              <a:rPr lang="en-US" dirty="0" smtClean="0"/>
              <a:t> </a:t>
            </a:r>
            <a:r>
              <a:rPr lang="en-US" dirty="0"/>
              <a:t>defined as total exports + imports over </a:t>
            </a:r>
            <a:r>
              <a:rPr lang="en-US" dirty="0" smtClean="0"/>
              <a:t>GDP, on </a:t>
            </a:r>
            <a:r>
              <a:rPr lang="en-US" dirty="0"/>
              <a:t>the basis of evidence that trade may have some effect on </a:t>
            </a:r>
            <a:r>
              <a:rPr lang="en-US" dirty="0" smtClean="0"/>
              <a:t>pollution. </a:t>
            </a:r>
          </a:p>
        </p:txBody>
      </p:sp>
    </p:spTree>
    <p:extLst>
      <p:ext uri="{BB962C8B-B14F-4D97-AF65-F5344CB8AC3E}">
        <p14:creationId xmlns:p14="http://schemas.microsoft.com/office/powerpoint/2010/main" val="3678166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sz="2800" b="1" dirty="0" smtClean="0"/>
              <a:t>Measuring Property Rights and Economic Freedom</a:t>
            </a:r>
            <a:endParaRPr lang="pl-PL" sz="2800" dirty="0" smtClean="0"/>
          </a:p>
        </p:txBody>
      </p:sp>
      <p:sp>
        <p:nvSpPr>
          <p:cNvPr id="4" name="Tex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Executive constraints</a:t>
            </a:r>
          </a:p>
          <a:p>
            <a:pPr lvl="1" algn="just"/>
            <a:r>
              <a:rPr lang="en-US" dirty="0" smtClean="0"/>
              <a:t>Polity IV indicator “</a:t>
            </a:r>
            <a:r>
              <a:rPr lang="en-US" dirty="0" err="1" smtClean="0"/>
              <a:t>xconst</a:t>
            </a:r>
            <a:r>
              <a:rPr lang="en-US" dirty="0" smtClean="0"/>
              <a:t>”</a:t>
            </a:r>
          </a:p>
          <a:p>
            <a:pPr lvl="1" algn="just"/>
            <a:r>
              <a:rPr lang="en-US" dirty="0" smtClean="0"/>
              <a:t>Good coverage, back to 1815 for some countries</a:t>
            </a:r>
          </a:p>
          <a:p>
            <a:pPr lvl="1" algn="just"/>
            <a:r>
              <a:rPr lang="en-US" dirty="0" smtClean="0"/>
              <a:t>Coded from 1 to 7, higher numbers mean greater checks and balances and less discretionary maneuvering for the executive</a:t>
            </a:r>
          </a:p>
          <a:p>
            <a:pPr marL="457200" lvl="1" indent="0"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Economic Freedom</a:t>
            </a:r>
          </a:p>
          <a:p>
            <a:pPr lvl="1" algn="just"/>
            <a:r>
              <a:rPr lang="en-US" dirty="0" smtClean="0"/>
              <a:t>Three separate indices</a:t>
            </a:r>
          </a:p>
          <a:p>
            <a:pPr lvl="2" algn="just"/>
            <a:r>
              <a:rPr lang="en-US" dirty="0" smtClean="0"/>
              <a:t>Freedom House Civil Liberties Index</a:t>
            </a:r>
          </a:p>
          <a:p>
            <a:pPr lvl="2" algn="just"/>
            <a:r>
              <a:rPr lang="en-US" dirty="0" smtClean="0"/>
              <a:t>Fraser Institute “Economic Freedom of the World”</a:t>
            </a:r>
          </a:p>
          <a:p>
            <a:pPr lvl="2" algn="just"/>
            <a:r>
              <a:rPr lang="en-US" dirty="0" smtClean="0"/>
              <a:t>Heritage Index of Economic Freedom</a:t>
            </a:r>
            <a:endParaRPr lang="en-US" dirty="0"/>
          </a:p>
          <a:p>
            <a:pPr lvl="1" algn="just"/>
            <a:r>
              <a:rPr lang="en-US" dirty="0" smtClean="0"/>
              <a:t>Difficulty of much shorter time-series for these indicators</a:t>
            </a:r>
          </a:p>
          <a:p>
            <a:pPr lvl="1" algn="just"/>
            <a:r>
              <a:rPr lang="en-US" dirty="0" smtClean="0"/>
              <a:t>Important to recognize what each index is measuring when interpreting the results</a:t>
            </a:r>
            <a:endParaRPr lang="en-US" dirty="0"/>
          </a:p>
          <a:p>
            <a:pPr marL="0" indent="0" algn="just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626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sz="2800" b="1" dirty="0" smtClean="0"/>
              <a:t>Data and Estimation Strategy</a:t>
            </a:r>
            <a:endParaRPr lang="pl-PL" sz="2800" dirty="0" smtClean="0"/>
          </a:p>
        </p:txBody>
      </p:sp>
      <p:sp>
        <p:nvSpPr>
          <p:cNvPr id="4" name="Tex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US" b="1" dirty="0" smtClean="0"/>
              <a:t>Data</a:t>
            </a:r>
            <a:r>
              <a:rPr lang="en-US" dirty="0" smtClean="0"/>
              <a:t>:</a:t>
            </a:r>
          </a:p>
          <a:p>
            <a:pPr algn="just"/>
            <a:r>
              <a:rPr lang="en-US" dirty="0" smtClean="0"/>
              <a:t>Data on 195 countries over a shifting window from 1850 to 2010 (not all pairs available for all years)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b="1" dirty="0" smtClean="0"/>
              <a:t>Estimation Strategy</a:t>
            </a:r>
            <a:r>
              <a:rPr lang="en-US" dirty="0" smtClean="0"/>
              <a:t>:</a:t>
            </a:r>
          </a:p>
          <a:p>
            <a:pPr algn="just"/>
            <a:r>
              <a:rPr lang="en-US" dirty="0" smtClean="0"/>
              <a:t>For shorter time-series (t&lt;50) variables, fixed-effects estimator using robust standard errors clustered on countries</a:t>
            </a:r>
          </a:p>
          <a:p>
            <a:pPr algn="just"/>
            <a:r>
              <a:rPr lang="en-US" dirty="0" smtClean="0"/>
              <a:t>For longer time-series (t≥50), fixed-effects with Driscoll-Kraay standard errors to cover spatial correlation</a:t>
            </a:r>
          </a:p>
          <a:p>
            <a:pPr algn="just"/>
            <a:r>
              <a:rPr lang="en-US" dirty="0" smtClean="0"/>
              <a:t>Endogeneity/simultaneity issues alleviated (somewhat) by lagged variables</a:t>
            </a:r>
          </a:p>
          <a:p>
            <a:pPr algn="just"/>
            <a:r>
              <a:rPr lang="en-US" dirty="0" smtClean="0"/>
              <a:t>Additional endogeneity control to be attempted using factor endowments rather than macroeconomic variables</a:t>
            </a:r>
          </a:p>
          <a:p>
            <a:pPr lvl="1" algn="just"/>
            <a:r>
              <a:rPr lang="en-US" dirty="0" smtClean="0"/>
              <a:t>Sheer size of dataset and exigencies of the data make dynamic panel data (i.e. system-GMM) unfeasible (</a:t>
            </a:r>
            <a:r>
              <a:rPr lang="en-US" dirty="0" err="1" smtClean="0"/>
              <a:t>Roodman</a:t>
            </a:r>
            <a:r>
              <a:rPr lang="en-US" dirty="0" smtClean="0"/>
              <a:t> 2009)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35884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sz="2800" b="1" dirty="0" smtClean="0"/>
              <a:t>Eyeballing the data</a:t>
            </a:r>
            <a:endParaRPr lang="pl-PL" sz="2800" dirty="0" smtClean="0"/>
          </a:p>
        </p:txBody>
      </p:sp>
      <p:sp>
        <p:nvSpPr>
          <p:cNvPr id="4" name="Tex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1" y="1295399"/>
            <a:ext cx="4571998" cy="334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199" y="3048000"/>
            <a:ext cx="4352925" cy="3185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768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sz="2800" b="1" dirty="0" smtClean="0"/>
              <a:t>Results – Simple Bivariate Regressions</a:t>
            </a:r>
            <a:endParaRPr lang="pl-PL" sz="2800" dirty="0" smtClean="0"/>
          </a:p>
        </p:txBody>
      </p:sp>
      <p:sp>
        <p:nvSpPr>
          <p:cNvPr id="4" name="Tex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081054"/>
              </p:ext>
            </p:extLst>
          </p:nvPr>
        </p:nvGraphicFramePr>
        <p:xfrm>
          <a:off x="381002" y="1905000"/>
          <a:ext cx="8305799" cy="34289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80741"/>
                <a:gridCol w="1680741"/>
                <a:gridCol w="1680741"/>
                <a:gridCol w="995390"/>
                <a:gridCol w="1011709"/>
                <a:gridCol w="1256477"/>
              </a:tblGrid>
              <a:tr h="65408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effectLst/>
                        </a:rPr>
                        <a:t>Access to Water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effectLst/>
                        </a:rPr>
                        <a:t>Access to Sanitation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effectLst/>
                        </a:rPr>
                        <a:t>CO2 Emissions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effectLst/>
                        </a:rPr>
                        <a:t>“Cleanliness”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Electrical Intensity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641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FE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FE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D-K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D-K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D-K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641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Executive Constraints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0.0004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0.001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0.83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-0.01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0.02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9641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i="1" u="none" strike="noStrike" dirty="0">
                          <a:effectLst/>
                        </a:rPr>
                        <a:t>0.87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i="1" u="none" strike="noStrike" dirty="0">
                          <a:effectLst/>
                        </a:rPr>
                        <a:t>3.08**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i="1" u="none" strike="noStrike" dirty="0">
                          <a:effectLst/>
                        </a:rPr>
                        <a:t>3.88**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i="1" u="none" strike="noStrike" dirty="0">
                          <a:effectLst/>
                        </a:rPr>
                        <a:t>3.38**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i="1" u="none" strike="noStrike" dirty="0">
                          <a:effectLst/>
                        </a:rPr>
                        <a:t>2.61**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641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4.37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4.03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104.53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2.95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-9.76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9641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i="1" u="none" strike="noStrike" dirty="0">
                          <a:effectLst/>
                        </a:rPr>
                        <a:t>1726.93**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i="1" u="none" strike="noStrike" dirty="0">
                          <a:effectLst/>
                        </a:rPr>
                        <a:t>1758.12**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i="1" u="none" strike="noStrike" dirty="0">
                          <a:effectLst/>
                        </a:rPr>
                        <a:t>6.58**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i="1" u="none" strike="noStrike" dirty="0">
                          <a:effectLst/>
                        </a:rPr>
                        <a:t>3.54**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i="1" u="none" strike="noStrike" dirty="0">
                          <a:effectLst/>
                        </a:rPr>
                        <a:t>10.17**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641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2756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2718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10978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6130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5399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964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within R-squared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0.87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0.97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0.01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0.01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0.02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087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sz="2800" b="1" dirty="0" smtClean="0"/>
              <a:t>A Taste of the Results (I):</a:t>
            </a:r>
            <a:br>
              <a:rPr lang="en-US" sz="2800" b="1" dirty="0" smtClean="0"/>
            </a:br>
            <a:r>
              <a:rPr lang="en-US" sz="2800" b="1" dirty="0" smtClean="0"/>
              <a:t>Public Health Outcomes</a:t>
            </a:r>
            <a:endParaRPr lang="pl-PL" sz="2800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476865"/>
              </p:ext>
            </p:extLst>
          </p:nvPr>
        </p:nvGraphicFramePr>
        <p:xfrm>
          <a:off x="609601" y="1752600"/>
          <a:ext cx="7848600" cy="38862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02222"/>
                <a:gridCol w="692247"/>
                <a:gridCol w="1032875"/>
                <a:gridCol w="1032875"/>
                <a:gridCol w="1032875"/>
                <a:gridCol w="715793"/>
                <a:gridCol w="715793"/>
                <a:gridCol w="563530"/>
                <a:gridCol w="560390"/>
              </a:tblGrid>
              <a:tr h="6145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Access to Safe Water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Access to Sanitation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51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FE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FE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FE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FE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FE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FE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FE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FE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</a:tr>
              <a:tr h="206888">
                <a:tc gridSpan="9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INSTITUTIONAL VARIABLES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37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Executive Constraints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0.02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-0.01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</a:tr>
              <a:tr h="20688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2.18*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2.84**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</a:tr>
              <a:tr h="206888">
                <a:tc gridSpan="9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FREEDOM VARIABLES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688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CIVIL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0.004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0.001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</a:tr>
              <a:tr h="20688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1.78*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0.47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</a:tr>
              <a:tr h="20688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Heritage IEF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-0.01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0.005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</a:tr>
              <a:tr h="20688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1.39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0.58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</a:tr>
              <a:tr h="20688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Fraser EFW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-0.06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-0.05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>
                    <a:solidFill>
                      <a:srgbClr val="00B050"/>
                    </a:solidFill>
                  </a:tcPr>
                </a:tc>
              </a:tr>
              <a:tr h="4137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7.58**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4.58**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>
                    <a:solidFill>
                      <a:srgbClr val="00B050"/>
                    </a:solidFill>
                  </a:tcPr>
                </a:tc>
              </a:tr>
              <a:tr h="20688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2031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1691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1095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511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2005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1651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1081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502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</a:tr>
              <a:tr h="20688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within R-squared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0.97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0.93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0.92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0.82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0.99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0.93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0.94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0.79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6" marR="58596" marT="0" marB="0" anchor="ctr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143000" y="5791200"/>
            <a:ext cx="655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Macro variables collapsed to save space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92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sz="2800" b="1" dirty="0" smtClean="0"/>
              <a:t>A Taste of the Results (II):</a:t>
            </a:r>
            <a:br>
              <a:rPr lang="en-US" sz="2800" b="1" dirty="0" smtClean="0"/>
            </a:br>
            <a:r>
              <a:rPr lang="en-US" sz="2800" b="1" dirty="0" smtClean="0"/>
              <a:t>Environmental Outcomes</a:t>
            </a:r>
            <a:endParaRPr lang="pl-PL" sz="2800" b="1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6563913"/>
              </p:ext>
            </p:extLst>
          </p:nvPr>
        </p:nvGraphicFramePr>
        <p:xfrm>
          <a:off x="228600" y="1371600"/>
          <a:ext cx="8915400" cy="40835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5300"/>
                <a:gridCol w="495300"/>
                <a:gridCol w="495300"/>
                <a:gridCol w="495300"/>
                <a:gridCol w="495300"/>
                <a:gridCol w="495300"/>
                <a:gridCol w="495300"/>
                <a:gridCol w="495300"/>
                <a:gridCol w="495300"/>
                <a:gridCol w="495300"/>
                <a:gridCol w="495300"/>
                <a:gridCol w="495300"/>
                <a:gridCol w="495300"/>
                <a:gridCol w="495300"/>
                <a:gridCol w="495300"/>
                <a:gridCol w="114300"/>
                <a:gridCol w="381000"/>
                <a:gridCol w="495300"/>
                <a:gridCol w="495300"/>
              </a:tblGrid>
              <a:tr h="504247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CO2 Emissions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“Cleanliness”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Coal Intensity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Electrical Intensity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Gas Intensity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7676"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D-K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D-K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D-K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D-K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D-K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FE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FE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FE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FE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FE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FE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FE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FE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FE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FE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FE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FE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</a:tr>
              <a:tr h="168082">
                <a:tc gridSpan="19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INSTITUTIONAL VARIABLES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7232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Executive Constraints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-0.75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0.004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-0.005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-0.01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-0.0001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</a:tr>
              <a:tr h="1680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2.54*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1.21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1.55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0.53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0.80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</a:tr>
              <a:tr h="168082">
                <a:tc gridSpan="19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FREEDOM VARIABLES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80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CIVIL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-0.02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-0.08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-0.02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</a:tr>
              <a:tr h="1680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1.95*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0.57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3.50**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0.74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</a:tr>
              <a:tr h="3361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Heritage IEF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-0.02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-0.53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0.24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-0.48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</a:tr>
              <a:tr h="1680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0.56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5.18**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4.42**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5.21**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</a:tr>
              <a:tr h="3361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Fraser EFW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-0.14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-1.09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0.19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-0.16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</a:tr>
              <a:tr h="1680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2.90**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7.98**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1.70*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0.97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</a:tr>
              <a:tr h="1680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N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3286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2980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1755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1116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522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1276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1192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788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377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2442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1222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797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364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1190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1062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717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341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b"/>
                </a:tc>
              </a:tr>
              <a:tr h="67232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within R-squared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0.20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0.619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0.53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0.56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0.62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0.11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0.25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0.75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0.61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0.59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0.82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0.33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0.11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0.15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26" marR="50226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249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sz="2800" b="1" dirty="0" smtClean="0"/>
              <a:t>Results Summary (Thus Far)</a:t>
            </a:r>
            <a:endParaRPr lang="pl-PL" sz="2800" b="1" dirty="0" smtClean="0"/>
          </a:p>
        </p:txBody>
      </p:sp>
      <p:sp>
        <p:nvSpPr>
          <p:cNvPr id="4099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92500" lnSpcReduction="10000"/>
          </a:bodyPr>
          <a:lstStyle/>
          <a:p>
            <a:pPr marL="0" indent="0" algn="just" eaLnBrk="1" hangingPunct="1">
              <a:buNone/>
            </a:pPr>
            <a:r>
              <a:rPr lang="en-US" sz="2400" dirty="0" smtClean="0"/>
              <a:t>Results so far not entirely encouraging  </a:t>
            </a:r>
            <a:r>
              <a:rPr lang="en-US" sz="2400" dirty="0" smtClean="0"/>
              <a:t>, but I believe that’s a function of the data</a:t>
            </a:r>
            <a:endParaRPr lang="en-US" sz="2400" dirty="0" smtClean="0"/>
          </a:p>
          <a:p>
            <a:pPr algn="just" eaLnBrk="1" hangingPunct="1"/>
            <a:r>
              <a:rPr lang="en-US" sz="2400" dirty="0" smtClean="0"/>
              <a:t>Executive constraints correlate with better access to water and lower levels of CO2 emissions (albeit not per unit of electrical output), insignificant elsewhere</a:t>
            </a:r>
          </a:p>
          <a:p>
            <a:pPr algn="just" eaLnBrk="1" hangingPunct="1"/>
            <a:r>
              <a:rPr lang="en-US" sz="2400" dirty="0" smtClean="0"/>
              <a:t>Electrical intensity hasn’t improved no matter which metric you use</a:t>
            </a:r>
          </a:p>
          <a:p>
            <a:pPr algn="just" eaLnBrk="1" hangingPunct="1"/>
            <a:r>
              <a:rPr lang="en-US" sz="2400" dirty="0" smtClean="0"/>
              <a:t>Heritage IEF shows most consistent results</a:t>
            </a:r>
          </a:p>
          <a:p>
            <a:pPr algn="just" eaLnBrk="1" hangingPunct="1"/>
            <a:r>
              <a:rPr lang="en-US" sz="2400" dirty="0" smtClean="0"/>
              <a:t>Fraser EFW runs in the “right” direction in regards to most environmental outcomes but not public health outcomes</a:t>
            </a:r>
          </a:p>
          <a:p>
            <a:pPr algn="just" eaLnBrk="1" hangingPunct="1"/>
            <a:r>
              <a:rPr lang="en-US" sz="2400" dirty="0" smtClean="0"/>
              <a:t>Puzzling relationship between property rights and access to sanitation</a:t>
            </a:r>
          </a:p>
          <a:p>
            <a:pPr lvl="1" algn="just" eaLnBrk="1" hangingPunct="1"/>
            <a:r>
              <a:rPr lang="en-US" sz="1600" dirty="0" smtClean="0"/>
              <a:t>As we mention in the paper, “the Fraser </a:t>
            </a:r>
            <a:r>
              <a:rPr lang="en-US" sz="1600" dirty="0"/>
              <a:t>and property rights indicators </a:t>
            </a:r>
            <a:r>
              <a:rPr lang="en-US" sz="1600" dirty="0" smtClean="0"/>
              <a:t>may reflect </a:t>
            </a:r>
            <a:r>
              <a:rPr lang="en-US" sz="1600" dirty="0"/>
              <a:t>facets of freedom not amenable to increased sanitation </a:t>
            </a:r>
            <a:r>
              <a:rPr lang="en-US" sz="1600" dirty="0" smtClean="0"/>
              <a:t>access, </a:t>
            </a:r>
            <a:r>
              <a:rPr lang="en-US" sz="1600" dirty="0"/>
              <a:t>or, simply, </a:t>
            </a:r>
            <a:r>
              <a:rPr lang="en-US" sz="1600" dirty="0" smtClean="0"/>
              <a:t>greater </a:t>
            </a:r>
            <a:r>
              <a:rPr lang="en-US" sz="1600" dirty="0"/>
              <a:t>property rights means better but more exclusive latrines</a:t>
            </a:r>
            <a:r>
              <a:rPr lang="en-US" sz="1600" dirty="0" smtClean="0"/>
              <a:t>.”</a:t>
            </a:r>
            <a:endParaRPr lang="en-US" sz="1600" dirty="0"/>
          </a:p>
          <a:p>
            <a:pPr lvl="1" algn="just" eaLnBrk="1" hangingPunct="1"/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315857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sz="2800" b="1" dirty="0"/>
              <a:t>Outline of Presentation</a:t>
            </a:r>
            <a:endParaRPr lang="pl-PL" sz="2800" dirty="0" smtClean="0"/>
          </a:p>
        </p:txBody>
      </p:sp>
      <p:sp>
        <p:nvSpPr>
          <p:cNvPr id="3075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dirty="0" smtClean="0"/>
              <a:t>Motivation and History</a:t>
            </a:r>
          </a:p>
          <a:p>
            <a:pPr algn="just"/>
            <a:r>
              <a:rPr lang="en-US" sz="2400" dirty="0" smtClean="0"/>
              <a:t>Institutions and the Environment: Theoretical Ruminations and Previous Research</a:t>
            </a:r>
          </a:p>
          <a:p>
            <a:pPr algn="just"/>
            <a:r>
              <a:rPr lang="en-US" sz="2400" dirty="0" smtClean="0"/>
              <a:t>Examining the Relationship</a:t>
            </a:r>
          </a:p>
          <a:p>
            <a:pPr lvl="1" algn="just"/>
            <a:r>
              <a:rPr lang="en-US" sz="2000" dirty="0" smtClean="0"/>
              <a:t>The Model</a:t>
            </a:r>
          </a:p>
          <a:p>
            <a:pPr lvl="1" algn="just"/>
            <a:r>
              <a:rPr lang="en-US" sz="2000" dirty="0" smtClean="0"/>
              <a:t>The Data</a:t>
            </a:r>
          </a:p>
          <a:p>
            <a:pPr lvl="1" algn="just"/>
            <a:r>
              <a:rPr lang="en-US" sz="2000" dirty="0" smtClean="0"/>
              <a:t>The Empirical Strategy</a:t>
            </a:r>
          </a:p>
          <a:p>
            <a:pPr lvl="1" algn="just"/>
            <a:r>
              <a:rPr lang="en-US" sz="2000" dirty="0" smtClean="0"/>
              <a:t>Early Results of our modeling</a:t>
            </a:r>
            <a:endParaRPr lang="en-US" sz="2000" dirty="0"/>
          </a:p>
          <a:p>
            <a:pPr algn="just" eaLnBrk="1" hangingPunct="1"/>
            <a:r>
              <a:rPr lang="en-US" sz="2400" dirty="0" smtClean="0"/>
              <a:t>Preliminary Conclusions and Agenda for further Research</a:t>
            </a:r>
          </a:p>
          <a:p>
            <a:pPr algn="just" eaLnBrk="1" hangingPunct="1"/>
            <a:r>
              <a:rPr lang="en-US" sz="2400" dirty="0"/>
              <a:t>Important Caveat: </a:t>
            </a:r>
            <a:r>
              <a:rPr lang="en-US" sz="2400" u="sng" dirty="0"/>
              <a:t>Very Preliminary Work in Progress</a:t>
            </a:r>
            <a:r>
              <a:rPr lang="en-US" sz="2400" dirty="0"/>
              <a:t>!</a:t>
            </a:r>
            <a:endParaRPr lang="pl-PL" sz="2400" dirty="0"/>
          </a:p>
          <a:p>
            <a:pPr marL="0" indent="0" algn="just" eaLnBrk="1" hangingPunct="1">
              <a:buNone/>
            </a:pPr>
            <a:endParaRPr lang="pl-PL" sz="2400" dirty="0" smtClean="0"/>
          </a:p>
        </p:txBody>
      </p:sp>
    </p:spTree>
    <p:extLst>
      <p:ext uri="{BB962C8B-B14F-4D97-AF65-F5344CB8AC3E}">
        <p14:creationId xmlns:p14="http://schemas.microsoft.com/office/powerpoint/2010/main" val="52788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sz="2800" b="1" dirty="0" smtClean="0"/>
              <a:t>Preliminary Conclusions</a:t>
            </a:r>
            <a:endParaRPr lang="pl-PL" sz="2800" b="1" dirty="0" smtClean="0"/>
          </a:p>
        </p:txBody>
      </p:sp>
      <p:sp>
        <p:nvSpPr>
          <p:cNvPr id="4099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185523"/>
            <a:ext cx="8229600" cy="2291477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US" dirty="0" smtClean="0"/>
              <a:t>Well, not exactly…</a:t>
            </a:r>
          </a:p>
          <a:p>
            <a:pPr algn="just"/>
            <a:r>
              <a:rPr lang="en-US" dirty="0" smtClean="0"/>
              <a:t>It appears that (by some definitions) better property rights and supporting institutions can attain better environmental outcomes.</a:t>
            </a:r>
          </a:p>
          <a:p>
            <a:pPr algn="just"/>
            <a:r>
              <a:rPr lang="en-US" dirty="0" smtClean="0"/>
              <a:t>Executive constraints are for the most part insignificant, apart from CO2 emissions, meaning perhaps supporting institutions (i.e. independent judiciary) are crucial for the environment</a:t>
            </a:r>
            <a:endParaRPr lang="en-US" dirty="0"/>
          </a:p>
          <a:p>
            <a:pPr eaLnBrk="1" hangingPunct="1"/>
            <a:endParaRPr lang="pl-PL" sz="24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304800" y="1295400"/>
            <a:ext cx="5334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FF0000"/>
                </a:solidFill>
                <a:latin typeface="Pieces NFI" panose="02000000000000000000" pitchFamily="2" charset="0"/>
              </a:rPr>
              <a:t>BAD INSTITUTIONS </a:t>
            </a:r>
            <a:r>
              <a:rPr lang="en-US" sz="5400" b="1" dirty="0" smtClean="0">
                <a:solidFill>
                  <a:srgbClr val="FF0000"/>
                </a:solidFill>
                <a:latin typeface="Pieces NFI" panose="02000000000000000000" pitchFamily="2" charset="0"/>
              </a:rPr>
              <a:t>KILL!</a:t>
            </a:r>
            <a:endParaRPr lang="en-US" sz="5400" b="1" dirty="0">
              <a:solidFill>
                <a:srgbClr val="FF0000"/>
              </a:solidFill>
              <a:latin typeface="Pieces NFI" panose="02000000000000000000" pitchFamily="2" charset="0"/>
            </a:endParaRPr>
          </a:p>
        </p:txBody>
      </p:sp>
      <p:pic>
        <p:nvPicPr>
          <p:cNvPr id="5" name="Picture 2" descr="http://4.bp.blogspot.com/-7ir78I9e8_U/UHQ6xDZj9eI/AAAAAAAAONk/0FBcCXA_aPA/s1600/woman_screaming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295401"/>
            <a:ext cx="3801140" cy="2763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1102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sz="2800" b="1" dirty="0" smtClean="0"/>
              <a:t>Remaining to be done</a:t>
            </a:r>
            <a:endParaRPr lang="pl-PL" sz="2800" b="1" dirty="0" smtClean="0"/>
          </a:p>
        </p:txBody>
      </p:sp>
      <p:sp>
        <p:nvSpPr>
          <p:cNvPr id="4099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Robustness checks using “Democracy” indicator from Polity IV</a:t>
            </a:r>
          </a:p>
          <a:p>
            <a:pPr lvl="1" algn="just"/>
            <a:r>
              <a:rPr lang="en-US" dirty="0" smtClean="0"/>
              <a:t>Perhaps it is not other government institutions that constrain executives, but the polity</a:t>
            </a:r>
          </a:p>
          <a:p>
            <a:pPr lvl="1" algn="just"/>
            <a:r>
              <a:rPr lang="en-US" dirty="0" smtClean="0"/>
              <a:t>Could also allow for translation of preferences for environmental protection to policy more easily</a:t>
            </a:r>
          </a:p>
          <a:p>
            <a:pPr algn="just"/>
            <a:r>
              <a:rPr lang="en-US" dirty="0" smtClean="0"/>
              <a:t>Amassing the endowment data as a check on endogeneity</a:t>
            </a:r>
          </a:p>
          <a:p>
            <a:pPr lvl="1" algn="just"/>
            <a:r>
              <a:rPr lang="en-US" dirty="0" smtClean="0"/>
              <a:t>Current endowment data is from the Penn World Tables and only goes as far back as 1950</a:t>
            </a:r>
          </a:p>
          <a:p>
            <a:pPr algn="just"/>
            <a:r>
              <a:rPr lang="en-US" dirty="0" smtClean="0"/>
              <a:t>Obtaining more control data for a longer time-series</a:t>
            </a:r>
          </a:p>
          <a:p>
            <a:pPr lvl="1" algn="just"/>
            <a:r>
              <a:rPr lang="en-US" dirty="0" smtClean="0"/>
              <a:t>Most controls go back only to 1960</a:t>
            </a:r>
          </a:p>
          <a:p>
            <a:pPr lvl="1" algn="just"/>
            <a:r>
              <a:rPr lang="en-US" dirty="0" smtClean="0"/>
              <a:t>Utilization of Cross-National Time Series (CNTS) database may help, as will the Correlates of War (COW) set</a:t>
            </a:r>
          </a:p>
          <a:p>
            <a:pPr algn="just"/>
            <a:r>
              <a:rPr lang="en-US" dirty="0" smtClean="0"/>
              <a:t>Similarly, longer time-series for materials-use intensity</a:t>
            </a:r>
          </a:p>
          <a:p>
            <a:pPr lvl="1" algn="just"/>
            <a:r>
              <a:rPr lang="en-US" dirty="0" smtClean="0"/>
              <a:t>Good time-series on CO2 emissions, need more on electrical usage and gas intensity</a:t>
            </a:r>
            <a:endParaRPr lang="en-US" dirty="0"/>
          </a:p>
          <a:p>
            <a:pPr eaLnBrk="1" hangingPunct="1"/>
            <a:endParaRPr lang="pl-PL" sz="2400" dirty="0" smtClean="0"/>
          </a:p>
        </p:txBody>
      </p:sp>
    </p:spTree>
    <p:extLst>
      <p:ext uri="{BB962C8B-B14F-4D97-AF65-F5344CB8AC3E}">
        <p14:creationId xmlns:p14="http://schemas.microsoft.com/office/powerpoint/2010/main" val="530927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971800" y="3886200"/>
            <a:ext cx="3581400" cy="838200"/>
          </a:xfrm>
        </p:spPr>
        <p:txBody>
          <a:bodyPr/>
          <a:lstStyle/>
          <a:p>
            <a:pPr algn="ctr"/>
            <a:r>
              <a:rPr lang="en-US" b="0" dirty="0" err="1" smtClean="0"/>
              <a:t>Dziękuję</a:t>
            </a:r>
            <a:r>
              <a:rPr lang="en-US" b="0" dirty="0"/>
              <a:t>!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352800" y="2297200"/>
            <a:ext cx="259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Thank you!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4436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sz="2800" b="1" dirty="0" smtClean="0"/>
              <a:t>Motivation and History</a:t>
            </a:r>
            <a:endParaRPr lang="pl-PL" sz="2800" dirty="0" smtClean="0"/>
          </a:p>
        </p:txBody>
      </p:sp>
      <p:sp>
        <p:nvSpPr>
          <p:cNvPr id="8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algn="just" eaLnBrk="1" hangingPunct="1"/>
            <a:r>
              <a:rPr lang="en-US" sz="2400" dirty="0" smtClean="0"/>
              <a:t>In the words of the late great Douglass North, “Institutions matter”</a:t>
            </a:r>
          </a:p>
          <a:p>
            <a:pPr lvl="1" algn="just" eaLnBrk="1" hangingPunct="1"/>
            <a:r>
              <a:rPr lang="en-US" sz="2000" dirty="0" smtClean="0"/>
              <a:t>… but how?</a:t>
            </a:r>
          </a:p>
          <a:p>
            <a:pPr lvl="1" algn="just" eaLnBrk="1" hangingPunct="1"/>
            <a:r>
              <a:rPr lang="en-US" sz="2000" dirty="0" smtClean="0"/>
              <a:t>We have ideas on how they mediate economic outcomes, help/hinder growth, are crucial to transition, are needed for development, and affect the development of other institutions and policies</a:t>
            </a:r>
          </a:p>
          <a:p>
            <a:pPr lvl="1" algn="just" eaLnBrk="1" hangingPunct="1"/>
            <a:r>
              <a:rPr lang="en-US" sz="2000" dirty="0" smtClean="0"/>
              <a:t>Large literature in both mainstream and heterodox economics on the way in which institutions are the crucial catalyst for economic results</a:t>
            </a:r>
          </a:p>
          <a:p>
            <a:pPr algn="just" eaLnBrk="1" hangingPunct="1"/>
            <a:r>
              <a:rPr lang="en-US" sz="2400" dirty="0" smtClean="0"/>
              <a:t>What about the effects of institutions on environmental protection?</a:t>
            </a:r>
          </a:p>
          <a:p>
            <a:pPr lvl="1" algn="just" eaLnBrk="1" hangingPunct="1"/>
            <a:r>
              <a:rPr lang="en-US" sz="2000" dirty="0" smtClean="0"/>
              <a:t>The science of scarcity meets resources and real scarcity</a:t>
            </a:r>
          </a:p>
          <a:p>
            <a:pPr lvl="1" algn="just" eaLnBrk="1" hangingPunct="1"/>
            <a:r>
              <a:rPr lang="en-US" sz="2000" dirty="0" smtClean="0"/>
              <a:t>This paper tries to fill this gap by updating a working paper done by the two of us in 2000 that took a broad look at economic freedom and environmental and public health outcomes</a:t>
            </a:r>
          </a:p>
        </p:txBody>
      </p:sp>
    </p:spTree>
    <p:extLst>
      <p:ext uri="{BB962C8B-B14F-4D97-AF65-F5344CB8AC3E}">
        <p14:creationId xmlns:p14="http://schemas.microsoft.com/office/powerpoint/2010/main" val="1933605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sz="2800" b="1" dirty="0"/>
              <a:t>What is an “Institution?”</a:t>
            </a:r>
            <a:endParaRPr lang="pl-PL" sz="2800" dirty="0" smtClean="0"/>
          </a:p>
        </p:txBody>
      </p:sp>
      <p:sp>
        <p:nvSpPr>
          <p:cNvPr id="4099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5638800" cy="4525963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n-US" i="1" dirty="0"/>
              <a:t>Institutions are a set of rules, constraints, and behavioral guidelines, enforced by either formal or informal means external to the individual, which are designed or arise to shape the behavior of individual actors. </a:t>
            </a:r>
            <a:r>
              <a:rPr lang="en-US" dirty="0"/>
              <a:t>(Hartwell 2013)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Can be further divided into:</a:t>
            </a:r>
          </a:p>
          <a:p>
            <a:pPr lvl="1"/>
            <a:r>
              <a:rPr lang="en-US" i="1" dirty="0"/>
              <a:t>Political</a:t>
            </a:r>
            <a:r>
              <a:rPr lang="en-US" dirty="0"/>
              <a:t>: Pertaining to distribution of political power</a:t>
            </a:r>
          </a:p>
          <a:p>
            <a:pPr lvl="1"/>
            <a:r>
              <a:rPr lang="en-US" i="1" dirty="0"/>
              <a:t>Economic</a:t>
            </a:r>
            <a:r>
              <a:rPr lang="en-US" dirty="0"/>
              <a:t>: Designed or arising to maximize the utility of principals in the economic sphere, by solely influencing and mediating economic outcomes pertaining to distribution of resources. </a:t>
            </a:r>
          </a:p>
          <a:p>
            <a:pPr lvl="1"/>
            <a:r>
              <a:rPr lang="en-US" i="1" dirty="0"/>
              <a:t>Social: </a:t>
            </a:r>
            <a:r>
              <a:rPr lang="en-US" dirty="0"/>
              <a:t>Institutions not explicitly concerned with political power or economic incentives but geared towards behavior and norms outside these spheres </a:t>
            </a:r>
          </a:p>
          <a:p>
            <a:pPr eaLnBrk="1" hangingPunct="1"/>
            <a:endParaRPr lang="pl-PL" sz="2400" dirty="0" smtClean="0"/>
          </a:p>
        </p:txBody>
      </p:sp>
      <p:pic>
        <p:nvPicPr>
          <p:cNvPr id="4" name="Picture 2" descr="Institutional Barriers in the Transition to Marke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600200"/>
            <a:ext cx="28194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7242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sz="2800" b="1" dirty="0">
                <a:solidFill>
                  <a:prstClr val="black"/>
                </a:solidFill>
                <a:ea typeface="+mn-ea"/>
                <a:cs typeface="+mn-cs"/>
              </a:rPr>
              <a:t>Institutions and the Environment: </a:t>
            </a:r>
            <a:r>
              <a:rPr lang="en-US" sz="2800" b="1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n-US" sz="2800" b="1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en-US" sz="2800" b="1" dirty="0" smtClean="0">
                <a:solidFill>
                  <a:prstClr val="black"/>
                </a:solidFill>
                <a:ea typeface="+mn-ea"/>
                <a:cs typeface="+mn-cs"/>
              </a:rPr>
              <a:t>Theoretical </a:t>
            </a:r>
            <a:r>
              <a:rPr lang="en-US" sz="2800" b="1" dirty="0">
                <a:solidFill>
                  <a:prstClr val="black"/>
                </a:solidFill>
                <a:ea typeface="+mn-ea"/>
                <a:cs typeface="+mn-cs"/>
              </a:rPr>
              <a:t>Ruminations</a:t>
            </a:r>
            <a:endParaRPr lang="pl-PL" sz="2800" b="1" dirty="0" smtClean="0"/>
          </a:p>
        </p:txBody>
      </p:sp>
      <p:sp>
        <p:nvSpPr>
          <p:cNvPr id="4099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marL="0" indent="0" algn="just">
              <a:buNone/>
            </a:pPr>
            <a:r>
              <a:rPr lang="en-US" sz="2400" dirty="0" smtClean="0"/>
              <a:t>Which institutions would correlate with better public health and environmental outcomes?</a:t>
            </a:r>
          </a:p>
          <a:p>
            <a:pPr algn="just"/>
            <a:r>
              <a:rPr lang="en-US" sz="2400" dirty="0" smtClean="0"/>
              <a:t>Political institutions? Surely!</a:t>
            </a:r>
          </a:p>
          <a:p>
            <a:pPr lvl="1" algn="just"/>
            <a:r>
              <a:rPr lang="en-US" sz="2000" dirty="0" smtClean="0"/>
              <a:t>ECON 1 teaches us about “market failures” and externalities, need a benevolent and omniscient series of political institutions to move us to social optimality and internalize costs of pollution</a:t>
            </a:r>
          </a:p>
          <a:p>
            <a:pPr lvl="1" algn="just"/>
            <a:r>
              <a:rPr lang="en-US" sz="2000" dirty="0" smtClean="0"/>
              <a:t>But… this assumes things about political institutions that do not always exist in reality</a:t>
            </a:r>
          </a:p>
          <a:p>
            <a:pPr lvl="1" algn="just"/>
            <a:r>
              <a:rPr lang="en-US" sz="2000" dirty="0" smtClean="0"/>
              <a:t>Public choice teaches us that political institutions have their own incentives (while Hayek teaches us that planners do not have all the information available to reach social optimality – if it even exists)</a:t>
            </a:r>
          </a:p>
          <a:p>
            <a:pPr lvl="2" algn="just"/>
            <a:r>
              <a:rPr lang="en-US" sz="1600" dirty="0" smtClean="0"/>
              <a:t>US Environmental </a:t>
            </a:r>
            <a:r>
              <a:rPr lang="en-US" sz="1600" dirty="0"/>
              <a:t>Protection Agency </a:t>
            </a:r>
            <a:r>
              <a:rPr lang="en-US" sz="1600" dirty="0" smtClean="0"/>
              <a:t>employs </a:t>
            </a:r>
            <a:r>
              <a:rPr lang="en-US" sz="1600" dirty="0"/>
              <a:t>over 17,000 people and administers regulations spread over 32 printed </a:t>
            </a:r>
            <a:r>
              <a:rPr lang="en-US" sz="1600" dirty="0" smtClean="0"/>
              <a:t>volumes – is that really a lot of effective environmental regulation? Or just an agency effectively aggrandizing power and increasing its budget?</a:t>
            </a:r>
            <a:endParaRPr lang="en-US" sz="2400" b="1" dirty="0" smtClean="0"/>
          </a:p>
          <a:p>
            <a:pPr algn="just"/>
            <a:endParaRPr lang="en-US" sz="2400" b="1" dirty="0"/>
          </a:p>
          <a:p>
            <a:pPr algn="just"/>
            <a:endParaRPr lang="en-US" sz="2400" b="1" dirty="0" smtClean="0"/>
          </a:p>
          <a:p>
            <a:pPr algn="just"/>
            <a:endParaRPr lang="en-US" sz="2400" b="1" dirty="0"/>
          </a:p>
          <a:p>
            <a:pPr algn="just"/>
            <a:endParaRPr lang="en-US" sz="2400" b="1" dirty="0" smtClean="0"/>
          </a:p>
          <a:p>
            <a:pPr algn="just"/>
            <a:endParaRPr lang="en-US" sz="2400" b="1" dirty="0"/>
          </a:p>
          <a:p>
            <a:pPr marL="0" indent="0" eaLnBrk="1" hangingPunct="1">
              <a:buNone/>
            </a:pPr>
            <a:endParaRPr lang="pl-PL" sz="2400" dirty="0" smtClean="0"/>
          </a:p>
        </p:txBody>
      </p:sp>
    </p:spTree>
    <p:extLst>
      <p:ext uri="{BB962C8B-B14F-4D97-AF65-F5344CB8AC3E}">
        <p14:creationId xmlns:p14="http://schemas.microsoft.com/office/powerpoint/2010/main" val="254917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sz="2800" b="1" dirty="0">
                <a:solidFill>
                  <a:prstClr val="black"/>
                </a:solidFill>
                <a:ea typeface="+mn-ea"/>
                <a:cs typeface="+mn-cs"/>
              </a:rPr>
              <a:t>Institutions and the Environment: </a:t>
            </a:r>
            <a:r>
              <a:rPr lang="en-US" sz="2800" b="1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n-US" sz="2800" b="1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en-US" sz="2800" b="1" dirty="0" smtClean="0">
                <a:solidFill>
                  <a:prstClr val="black"/>
                </a:solidFill>
                <a:ea typeface="+mn-ea"/>
                <a:cs typeface="+mn-cs"/>
              </a:rPr>
              <a:t>Theoretical Ruminations (II)</a:t>
            </a:r>
            <a:endParaRPr lang="pl-PL" sz="2800" b="1" dirty="0" smtClean="0"/>
          </a:p>
        </p:txBody>
      </p:sp>
      <p:sp>
        <p:nvSpPr>
          <p:cNvPr id="4099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/>
          <a:lstStyle/>
          <a:p>
            <a:pPr marL="0" indent="0" algn="just">
              <a:buNone/>
            </a:pPr>
            <a:r>
              <a:rPr lang="en-US" sz="2400" dirty="0" smtClean="0"/>
              <a:t>If not political institutions </a:t>
            </a:r>
            <a:r>
              <a:rPr lang="en-US" sz="2400" i="1" dirty="0" smtClean="0"/>
              <a:t>per se</a:t>
            </a:r>
            <a:r>
              <a:rPr lang="en-US" sz="2400" dirty="0" smtClean="0"/>
              <a:t>, then economic institutions must be the </a:t>
            </a:r>
            <a:r>
              <a:rPr lang="en-US" sz="2400" dirty="0" smtClean="0"/>
              <a:t>answer</a:t>
            </a:r>
          </a:p>
          <a:p>
            <a:pPr marL="0" indent="0" algn="just">
              <a:buNone/>
            </a:pPr>
            <a:endParaRPr lang="en-US" sz="2400" dirty="0" smtClean="0"/>
          </a:p>
          <a:p>
            <a:pPr algn="just"/>
            <a:r>
              <a:rPr lang="en-US" sz="2400" dirty="0"/>
              <a:t>Contracting institutions in particular (Coase </a:t>
            </a:r>
            <a:r>
              <a:rPr lang="en-US" sz="2400" dirty="0" smtClean="0"/>
              <a:t>1937)</a:t>
            </a:r>
          </a:p>
          <a:p>
            <a:pPr lvl="1" algn="just"/>
            <a:r>
              <a:rPr lang="en-US" sz="2000" dirty="0" smtClean="0"/>
              <a:t>Property rights and the </a:t>
            </a:r>
            <a:r>
              <a:rPr lang="en-US" sz="2000" dirty="0"/>
              <a:t>ability to own natural resources creates incentives to economize on resource usage during production, lowering costs in order to raise </a:t>
            </a:r>
            <a:r>
              <a:rPr lang="en-US" sz="2000" dirty="0" smtClean="0"/>
              <a:t>profits </a:t>
            </a:r>
            <a:endParaRPr lang="en-US" sz="2000" dirty="0" smtClean="0"/>
          </a:p>
          <a:p>
            <a:pPr lvl="1" algn="just"/>
            <a:r>
              <a:rPr lang="en-US" sz="2000" dirty="0" smtClean="0"/>
              <a:t>Property rights also create a legal basis for tort actions against pollution or environmental damage</a:t>
            </a:r>
          </a:p>
          <a:p>
            <a:pPr lvl="1" algn="just"/>
            <a:r>
              <a:rPr lang="en-US" sz="2000" dirty="0" smtClean="0"/>
              <a:t>Property </a:t>
            </a:r>
            <a:r>
              <a:rPr lang="en-US" sz="2000" dirty="0"/>
              <a:t>rights may show some difficulties in addressing all environmental outcomes (especially in air </a:t>
            </a:r>
            <a:r>
              <a:rPr lang="en-US" sz="2000" dirty="0" smtClean="0"/>
              <a:t>pollution</a:t>
            </a:r>
            <a:r>
              <a:rPr lang="en-US" sz="2000" dirty="0" smtClean="0"/>
              <a:t>)</a:t>
            </a:r>
          </a:p>
          <a:p>
            <a:pPr lvl="1" algn="just"/>
            <a:r>
              <a:rPr lang="en-US" sz="2000" dirty="0" smtClean="0"/>
              <a:t>On the whole, however, property rights should make environmental outcomes better by altering incentives and addressing the tragedy of the commons</a:t>
            </a:r>
            <a:endParaRPr lang="en-US" sz="2400" dirty="0" smtClean="0"/>
          </a:p>
          <a:p>
            <a:pPr algn="just"/>
            <a:endParaRPr lang="en-US" sz="2400" b="1" dirty="0"/>
          </a:p>
          <a:p>
            <a:pPr marL="0" indent="0" eaLnBrk="1" hangingPunct="1">
              <a:buNone/>
            </a:pPr>
            <a:endParaRPr lang="pl-PL" sz="2400" dirty="0" smtClean="0"/>
          </a:p>
        </p:txBody>
      </p:sp>
    </p:spTree>
    <p:extLst>
      <p:ext uri="{BB962C8B-B14F-4D97-AF65-F5344CB8AC3E}">
        <p14:creationId xmlns:p14="http://schemas.microsoft.com/office/powerpoint/2010/main" val="3289828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sz="2800" b="1" dirty="0">
                <a:solidFill>
                  <a:prstClr val="black"/>
                </a:solidFill>
                <a:ea typeface="+mn-ea"/>
                <a:cs typeface="+mn-cs"/>
              </a:rPr>
              <a:t>Institutions and the Environment: </a:t>
            </a:r>
            <a:r>
              <a:rPr lang="en-US" sz="2800" b="1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n-US" sz="2800" b="1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en-US" sz="2800" b="1" dirty="0" smtClean="0">
                <a:solidFill>
                  <a:prstClr val="black"/>
                </a:solidFill>
                <a:ea typeface="+mn-ea"/>
                <a:cs typeface="+mn-cs"/>
              </a:rPr>
              <a:t>Theoretical Ruminations (</a:t>
            </a:r>
            <a:r>
              <a:rPr lang="en-US" sz="2800" b="1" dirty="0" smtClean="0">
                <a:solidFill>
                  <a:prstClr val="black"/>
                </a:solidFill>
                <a:ea typeface="+mn-ea"/>
                <a:cs typeface="+mn-cs"/>
              </a:rPr>
              <a:t>III</a:t>
            </a:r>
            <a:r>
              <a:rPr lang="en-US" sz="2800" b="1" dirty="0" smtClean="0">
                <a:solidFill>
                  <a:prstClr val="black"/>
                </a:solidFill>
                <a:ea typeface="+mn-ea"/>
                <a:cs typeface="+mn-cs"/>
              </a:rPr>
              <a:t>)</a:t>
            </a:r>
            <a:endParaRPr lang="pl-PL" sz="2800" b="1" dirty="0" smtClean="0"/>
          </a:p>
        </p:txBody>
      </p:sp>
      <p:sp>
        <p:nvSpPr>
          <p:cNvPr id="4099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/>
          <a:lstStyle/>
          <a:p>
            <a:pPr algn="just"/>
            <a:r>
              <a:rPr lang="en-US" sz="2400" dirty="0"/>
              <a:t>But of course, it is the </a:t>
            </a:r>
            <a:r>
              <a:rPr lang="en-US" sz="2400" u="sng" dirty="0"/>
              <a:t>interplay of political and economic institutions that determine property rights</a:t>
            </a:r>
          </a:p>
          <a:p>
            <a:pPr lvl="1" algn="just"/>
            <a:r>
              <a:rPr lang="en-US" sz="2000" dirty="0"/>
              <a:t>Again, as North notes, it is the polity that determines property </a:t>
            </a:r>
            <a:r>
              <a:rPr lang="en-US" sz="2000" dirty="0" smtClean="0"/>
              <a:t>rights</a:t>
            </a:r>
          </a:p>
          <a:p>
            <a:pPr eaLnBrk="1" hangingPunct="1"/>
            <a:r>
              <a:rPr lang="en-US" sz="2400" dirty="0"/>
              <a:t>Political institutions might not always do good, but they have fantastic capacity to do </a:t>
            </a:r>
            <a:r>
              <a:rPr lang="en-US" sz="2400" dirty="0" smtClean="0"/>
              <a:t>bad</a:t>
            </a:r>
          </a:p>
          <a:p>
            <a:pPr lvl="1" eaLnBrk="1" hangingPunct="1"/>
            <a:r>
              <a:rPr lang="en-US" sz="2000" dirty="0" smtClean="0"/>
              <a:t>Property rights can only be really eradicated by an institution that has a monopoly on violence</a:t>
            </a:r>
          </a:p>
          <a:p>
            <a:pPr lvl="1" eaLnBrk="1" hangingPunct="1"/>
            <a:r>
              <a:rPr lang="en-US" sz="2000" dirty="0" smtClean="0"/>
              <a:t>This is why many indicators of property rights focus on the probability of expropriation</a:t>
            </a:r>
            <a:endParaRPr lang="en-US" sz="2000" dirty="0"/>
          </a:p>
          <a:p>
            <a:pPr eaLnBrk="1" hangingPunct="1"/>
            <a:r>
              <a:rPr lang="en-US" sz="2400" dirty="0" smtClean="0"/>
              <a:t>How do we bring these facts together theoretically?</a:t>
            </a:r>
          </a:p>
          <a:p>
            <a:pPr lvl="1" eaLnBrk="1" hangingPunct="1"/>
            <a:r>
              <a:rPr lang="en-US" sz="2000" dirty="0" smtClean="0"/>
              <a:t>Constrained </a:t>
            </a:r>
            <a:r>
              <a:rPr lang="en-US" sz="2000" dirty="0"/>
              <a:t>executives have less ability to </a:t>
            </a:r>
            <a:r>
              <a:rPr lang="en-US" sz="2000" dirty="0" smtClean="0"/>
              <a:t>expropriate</a:t>
            </a:r>
          </a:p>
          <a:p>
            <a:pPr lvl="1" eaLnBrk="1" hangingPunct="1"/>
            <a:r>
              <a:rPr lang="en-US" sz="2000" dirty="0" smtClean="0"/>
              <a:t>Thus, looking at executive constraints could let us see the extent of property rights in a country </a:t>
            </a:r>
            <a:r>
              <a:rPr lang="en-US" sz="2000" i="1" dirty="0" smtClean="0"/>
              <a:t>contingent on political institutions</a:t>
            </a:r>
            <a:endParaRPr lang="en-US" sz="2000" dirty="0"/>
          </a:p>
          <a:p>
            <a:pPr eaLnBrk="1" hangingPunct="1"/>
            <a:endParaRPr lang="pl-PL" sz="2400" dirty="0" smtClean="0"/>
          </a:p>
        </p:txBody>
      </p:sp>
    </p:spTree>
    <p:extLst>
      <p:ext uri="{BB962C8B-B14F-4D97-AF65-F5344CB8AC3E}">
        <p14:creationId xmlns:p14="http://schemas.microsoft.com/office/powerpoint/2010/main" val="3288610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sz="2800" b="1" dirty="0">
                <a:solidFill>
                  <a:prstClr val="black"/>
                </a:solidFill>
                <a:ea typeface="+mn-ea"/>
                <a:cs typeface="+mn-cs"/>
              </a:rPr>
              <a:t>Institutions and the Environment: </a:t>
            </a:r>
            <a:r>
              <a:rPr lang="en-US" sz="2800" b="1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n-US" sz="2800" b="1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en-US" sz="2800" b="1" dirty="0" smtClean="0">
                <a:solidFill>
                  <a:prstClr val="black"/>
                </a:solidFill>
                <a:ea typeface="+mn-ea"/>
                <a:cs typeface="+mn-cs"/>
              </a:rPr>
              <a:t>Theoretical Ruminations (</a:t>
            </a:r>
            <a:r>
              <a:rPr lang="en-US" sz="2800" b="1" dirty="0" smtClean="0">
                <a:solidFill>
                  <a:prstClr val="black"/>
                </a:solidFill>
                <a:ea typeface="+mn-ea"/>
                <a:cs typeface="+mn-cs"/>
              </a:rPr>
              <a:t>IV)</a:t>
            </a:r>
            <a:endParaRPr lang="pl-PL" sz="2800" b="1" dirty="0" smtClean="0"/>
          </a:p>
        </p:txBody>
      </p:sp>
      <p:sp>
        <p:nvSpPr>
          <p:cNvPr id="4099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400" dirty="0" smtClean="0"/>
              <a:t>However, it is possible that property rights in isolation are not enough to guarantee better environmental outcomes</a:t>
            </a:r>
          </a:p>
          <a:p>
            <a:pPr lvl="1" algn="just"/>
            <a:r>
              <a:rPr lang="en-US" sz="2000" dirty="0" smtClean="0"/>
              <a:t>Need to have supporting institutions such as right to trade/engage in commerce, an independent judiciary, and macroeconomic stability</a:t>
            </a:r>
          </a:p>
          <a:p>
            <a:pPr algn="just"/>
            <a:r>
              <a:rPr lang="en-US" sz="2400" dirty="0" smtClean="0"/>
              <a:t>The concept of </a:t>
            </a:r>
            <a:r>
              <a:rPr lang="en-US" sz="2400" b="1" dirty="0" smtClean="0"/>
              <a:t>economic freedom </a:t>
            </a:r>
            <a:r>
              <a:rPr lang="en-US" sz="2400" dirty="0" smtClean="0"/>
              <a:t>encompasses both property rights </a:t>
            </a:r>
            <a:r>
              <a:rPr lang="en-US" sz="2400" u="sng" dirty="0" smtClean="0"/>
              <a:t>and</a:t>
            </a:r>
            <a:r>
              <a:rPr lang="en-US" sz="2400" dirty="0" smtClean="0"/>
              <a:t> these supporting institutions</a:t>
            </a:r>
            <a:endParaRPr lang="en-US" sz="2000" dirty="0" smtClean="0"/>
          </a:p>
          <a:p>
            <a:pPr algn="just"/>
            <a:r>
              <a:rPr lang="en-US" sz="2400" dirty="0" smtClean="0"/>
              <a:t>Economic freedom should act through two separate additional channels to influence environmental outcomes:</a:t>
            </a:r>
          </a:p>
          <a:p>
            <a:pPr lvl="1" algn="just"/>
            <a:r>
              <a:rPr lang="en-US" sz="2000" dirty="0" smtClean="0"/>
              <a:t>more </a:t>
            </a:r>
            <a:r>
              <a:rPr lang="en-US" sz="2000" dirty="0"/>
              <a:t>economically open societies should be able to harness the superior abilities of the market in disseminating and coordinating information relating to the relative scarcity of </a:t>
            </a:r>
            <a:r>
              <a:rPr lang="en-US" sz="2000" dirty="0" smtClean="0"/>
              <a:t>resources</a:t>
            </a:r>
          </a:p>
          <a:p>
            <a:pPr lvl="1" algn="just"/>
            <a:r>
              <a:rPr lang="en-US" sz="2000" dirty="0" smtClean="0"/>
              <a:t>freer </a:t>
            </a:r>
            <a:r>
              <a:rPr lang="en-US" sz="2000" dirty="0"/>
              <a:t>countries will be characterized by more competition, which in turn will lead to greater innovation among industries in order to conserve scarce </a:t>
            </a:r>
            <a:r>
              <a:rPr lang="en-US" sz="2000" dirty="0" smtClean="0"/>
              <a:t>resources</a:t>
            </a:r>
            <a:endParaRPr lang="en-US" sz="2000" b="1" dirty="0" smtClean="0"/>
          </a:p>
          <a:p>
            <a:pPr algn="just"/>
            <a:endParaRPr lang="en-US" sz="2400" b="1" dirty="0"/>
          </a:p>
          <a:p>
            <a:pPr algn="just"/>
            <a:endParaRPr lang="en-US" sz="2400" b="1" dirty="0" smtClean="0"/>
          </a:p>
          <a:p>
            <a:pPr algn="just"/>
            <a:endParaRPr lang="en-US" sz="2400" b="1" dirty="0"/>
          </a:p>
          <a:p>
            <a:pPr algn="just"/>
            <a:endParaRPr lang="en-US" sz="2400" b="1" dirty="0" smtClean="0"/>
          </a:p>
          <a:p>
            <a:pPr algn="just"/>
            <a:endParaRPr lang="en-US" sz="2400" b="1" dirty="0"/>
          </a:p>
          <a:p>
            <a:pPr marL="0" indent="0" eaLnBrk="1" hangingPunct="1">
              <a:buNone/>
            </a:pPr>
            <a:endParaRPr lang="pl-PL" sz="2400" dirty="0" smtClean="0"/>
          </a:p>
        </p:txBody>
      </p:sp>
    </p:spTree>
    <p:extLst>
      <p:ext uri="{BB962C8B-B14F-4D97-AF65-F5344CB8AC3E}">
        <p14:creationId xmlns:p14="http://schemas.microsoft.com/office/powerpoint/2010/main" val="1154488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sz="2800" b="1" dirty="0" smtClean="0"/>
              <a:t>Research Question and Context</a:t>
            </a:r>
            <a:endParaRPr lang="pl-PL" sz="2800" dirty="0" smtClean="0"/>
          </a:p>
        </p:txBody>
      </p:sp>
      <p:sp>
        <p:nvSpPr>
          <p:cNvPr id="4099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 smtClean="0"/>
              <a:t>The questions for this paper are thus:</a:t>
            </a:r>
          </a:p>
          <a:p>
            <a:pPr algn="just"/>
            <a:r>
              <a:rPr lang="en-US" dirty="0" smtClean="0"/>
              <a:t>How do contracting institutions contribute to environmental and public health outcomes?</a:t>
            </a:r>
          </a:p>
          <a:p>
            <a:pPr algn="just"/>
            <a:r>
              <a:rPr lang="en-US" dirty="0" smtClean="0"/>
              <a:t>Do better property rights lead to cleaner environments over time?</a:t>
            </a:r>
          </a:p>
          <a:p>
            <a:pPr algn="just"/>
            <a:r>
              <a:rPr lang="en-US" dirty="0" smtClean="0"/>
              <a:t>How important are supporting institutions for these same outcomes, in conjunction with property rights?</a:t>
            </a:r>
          </a:p>
          <a:p>
            <a:pPr marL="0" indent="0" algn="just">
              <a:buNone/>
            </a:pPr>
            <a:endParaRPr lang="en-US" dirty="0"/>
          </a:p>
          <a:p>
            <a:pPr algn="just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87918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zor_prezentacji_ang__2015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sknoey</Template>
  <TotalTime>31040</TotalTime>
  <Words>2124</Words>
  <Application>Microsoft Office PowerPoint</Application>
  <PresentationFormat>On-screen Show (4:3)</PresentationFormat>
  <Paragraphs>543</Paragraphs>
  <Slides>22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Motyw pakietu Office</vt:lpstr>
      <vt:lpstr>wzor_prezentacji_ang__2015</vt:lpstr>
      <vt:lpstr>Do Quality Institutions Lead to Quality of Life?  The Drivers of Environmental and Public Health Outcomes</vt:lpstr>
      <vt:lpstr>Outline of Presentation</vt:lpstr>
      <vt:lpstr>Motivation and History</vt:lpstr>
      <vt:lpstr>What is an “Institution?”</vt:lpstr>
      <vt:lpstr>Institutions and the Environment:  Theoretical Ruminations</vt:lpstr>
      <vt:lpstr>Institutions and the Environment:  Theoretical Ruminations (II)</vt:lpstr>
      <vt:lpstr>Institutions and the Environment:  Theoretical Ruminations (III)</vt:lpstr>
      <vt:lpstr>Institutions and the Environment:  Theoretical Ruminations (IV)</vt:lpstr>
      <vt:lpstr>Research Question and Context</vt:lpstr>
      <vt:lpstr>Testing the Hypothesis: The Model</vt:lpstr>
      <vt:lpstr>The Y-variables</vt:lpstr>
      <vt:lpstr>Control Variables</vt:lpstr>
      <vt:lpstr>Measuring Property Rights and Economic Freedom</vt:lpstr>
      <vt:lpstr>Data and Estimation Strategy</vt:lpstr>
      <vt:lpstr>Eyeballing the data</vt:lpstr>
      <vt:lpstr>Results – Simple Bivariate Regressions</vt:lpstr>
      <vt:lpstr>A Taste of the Results (I): Public Health Outcomes</vt:lpstr>
      <vt:lpstr>A Taste of the Results (II): Environmental Outcomes</vt:lpstr>
      <vt:lpstr>Results Summary (Thus Far)</vt:lpstr>
      <vt:lpstr>Preliminary Conclusions</vt:lpstr>
      <vt:lpstr>Remaining to be done</vt:lpstr>
      <vt:lpstr>Dziękuję!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Impact of Financial Institutions on Property Rights  – and the Impact of Institutions on Financial Volatility –  in Transition Economies</dc:title>
  <dc:creator>Christopher Hartwell</dc:creator>
  <cp:lastModifiedBy>Author</cp:lastModifiedBy>
  <cp:revision>353</cp:revision>
  <cp:lastPrinted>2015-10-09T09:16:49Z</cp:lastPrinted>
  <dcterms:created xsi:type="dcterms:W3CDTF">2014-02-03T12:38:23Z</dcterms:created>
  <dcterms:modified xsi:type="dcterms:W3CDTF">2016-01-05T03:52:32Z</dcterms:modified>
</cp:coreProperties>
</file>