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56" r:id="rId3"/>
    <p:sldId id="265" r:id="rId4"/>
    <p:sldId id="263" r:id="rId5"/>
    <p:sldId id="259" r:id="rId6"/>
    <p:sldId id="260" r:id="rId7"/>
    <p:sldId id="262" r:id="rId8"/>
    <p:sldId id="264"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A06"/>
    <a:srgbClr val="285EA0"/>
    <a:srgbClr val="B94613"/>
    <a:srgbClr val="2E6CB8"/>
    <a:srgbClr val="F4740A"/>
    <a:srgbClr val="FFFF99"/>
    <a:srgbClr val="B9D08C"/>
    <a:srgbClr val="A9C571"/>
    <a:srgbClr val="A0BF61"/>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87621" autoAdjust="0"/>
  </p:normalViewPr>
  <p:slideViewPr>
    <p:cSldViewPr>
      <p:cViewPr varScale="1">
        <p:scale>
          <a:sx n="86" d="100"/>
          <a:sy n="86" d="100"/>
        </p:scale>
        <p:origin x="4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75520-3D99-4859-9BEB-E820503804C1}" type="datetimeFigureOut">
              <a:rPr lang="en-US" smtClean="0"/>
              <a:t>12/17/2015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9C0D-1A6D-46A4-B4E8-0E7F8437E6F6}" type="slidenum">
              <a:rPr lang="en-US" smtClean="0"/>
              <a:t>‹#›</a:t>
            </a:fld>
            <a:endParaRPr lang="en-US"/>
          </a:p>
        </p:txBody>
      </p:sp>
    </p:spTree>
    <p:extLst>
      <p:ext uri="{BB962C8B-B14F-4D97-AF65-F5344CB8AC3E}">
        <p14:creationId xmlns:p14="http://schemas.microsoft.com/office/powerpoint/2010/main" val="191982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other policies such as changes in gun laws or driving restrictions, RPS does not become immediately binding on its effective date. The renewable mandates are implemented years after the RPS effective date through a series of intermediate goals and mandates leading up to the final mandate.</a:t>
            </a:r>
            <a:endParaRPr lang="en-US" dirty="0"/>
          </a:p>
        </p:txBody>
      </p:sp>
      <p:sp>
        <p:nvSpPr>
          <p:cNvPr id="4" name="Slide Number Placeholder 3"/>
          <p:cNvSpPr>
            <a:spLocks noGrp="1"/>
          </p:cNvSpPr>
          <p:nvPr>
            <p:ph type="sldNum" sz="quarter" idx="10"/>
          </p:nvPr>
        </p:nvSpPr>
        <p:spPr/>
        <p:txBody>
          <a:bodyPr/>
          <a:lstStyle/>
          <a:p>
            <a:fld id="{ACF39C0D-1A6D-46A4-B4E8-0E7F8437E6F6}" type="slidenum">
              <a:rPr lang="en-US" smtClean="0"/>
              <a:t>4</a:t>
            </a:fld>
            <a:endParaRPr lang="en-US"/>
          </a:p>
        </p:txBody>
      </p:sp>
    </p:spTree>
    <p:extLst>
      <p:ext uri="{BB962C8B-B14F-4D97-AF65-F5344CB8AC3E}">
        <p14:creationId xmlns:p14="http://schemas.microsoft.com/office/powerpoint/2010/main" val="389736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robustness check, we conducted an SCM analysis where the New England region is considered the treated unit. The year of intervention was the first year in which a state in New England passed RPS, 1999. The finding was consistent with the state level results. There was not a significant influence of RPS on renewable capacity. </a:t>
            </a:r>
            <a:endParaRPr lang="en-US" dirty="0"/>
          </a:p>
        </p:txBody>
      </p:sp>
      <p:sp>
        <p:nvSpPr>
          <p:cNvPr id="4" name="Slide Number Placeholder 3"/>
          <p:cNvSpPr>
            <a:spLocks noGrp="1"/>
          </p:cNvSpPr>
          <p:nvPr>
            <p:ph type="sldNum" sz="quarter" idx="10"/>
          </p:nvPr>
        </p:nvSpPr>
        <p:spPr/>
        <p:txBody>
          <a:bodyPr/>
          <a:lstStyle/>
          <a:p>
            <a:fld id="{ACF39C0D-1A6D-46A4-B4E8-0E7F8437E6F6}" type="slidenum">
              <a:rPr lang="en-US" smtClean="0"/>
              <a:t>12</a:t>
            </a:fld>
            <a:endParaRPr lang="en-US"/>
          </a:p>
        </p:txBody>
      </p:sp>
    </p:spTree>
    <p:extLst>
      <p:ext uri="{BB962C8B-B14F-4D97-AF65-F5344CB8AC3E}">
        <p14:creationId xmlns:p14="http://schemas.microsoft.com/office/powerpoint/2010/main" val="20998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New England, the ISO New England RTO coordinates the trading of renewable generated electricity across states using REC. This may have influenced the pace of within state renewable capacity additions in Connecticut and Maine, both in the ISO New England region. </a:t>
            </a:r>
          </a:p>
          <a:p>
            <a:pPr marL="171450" indent="-171450">
              <a:buFont typeface="Arial" panose="020B0604020202020204" pitchFamily="34" charset="0"/>
              <a:buChar char="•"/>
            </a:pPr>
            <a:r>
              <a:rPr lang="en-US" dirty="0" smtClean="0"/>
              <a:t>In Maine, at the time of the passage of RPS, the generation constraint was not binding. Maine has significant hydroelectric generation capacity, and generation from these resources exceeded the initial mandate. The Maine RPS was subsequently updated to require that a portion of the renewable capacity be installed after 2005. The mandate was small, however, requiring 1 percent of electricity be produced from new renewable capacity in 2008. </a:t>
            </a:r>
          </a:p>
          <a:p>
            <a:pPr marL="171450" indent="-171450">
              <a:buFont typeface="Arial" panose="020B0604020202020204" pitchFamily="34" charset="0"/>
              <a:buChar char="•"/>
            </a:pPr>
            <a:r>
              <a:rPr lang="en-US" dirty="0" smtClean="0"/>
              <a:t>In Nevada, only NV Energy was initially required to meet a low minimum renewables mandate that increased by 2 percent every 2 years beginning in 2001 reaching a maximum of 15 percent in 2013. Nevada did not meet 100 percent of their RPS obligation until 2008.</a:t>
            </a:r>
          </a:p>
          <a:p>
            <a:pPr marL="171450" indent="-171450">
              <a:buFont typeface="Arial" panose="020B0604020202020204" pitchFamily="34" charset="0"/>
              <a:buChar char="•"/>
            </a:pPr>
            <a:r>
              <a:rPr lang="en-US" dirty="0" smtClean="0"/>
              <a:t>In New Jersey, in 2005, the mandate was revised whereby the share that must come from Class 1 renewables was set to be 17 percent by 2021. Until 2005, however, the share that must come from Class 1 renewables was 0.74 percent. This may explain why there was no capacity expansion through 2008. </a:t>
            </a:r>
          </a:p>
          <a:p>
            <a:pPr marL="171450" indent="-171450">
              <a:buFont typeface="Arial" panose="020B0604020202020204" pitchFamily="34" charset="0"/>
              <a:buChar char="•"/>
            </a:pPr>
            <a:r>
              <a:rPr lang="en-US" dirty="0" smtClean="0"/>
              <a:t>New Jersey, which is in the PJM RTO, promotes within state development, particularly for solar generation. However, if approved by the New Jersey Board of Public Utilities, renewable generation can also be generated from regional capacity (Daniel et al, 2014, p. 7).</a:t>
            </a:r>
          </a:p>
          <a:p>
            <a:pPr marL="171450" indent="-171450">
              <a:buFont typeface="Arial" panose="020B0604020202020204" pitchFamily="34" charset="0"/>
              <a:buChar char="•"/>
            </a:pPr>
            <a:r>
              <a:rPr lang="en-US" dirty="0" smtClean="0"/>
              <a:t>In Wisconsin, the initial RPS mandate applied only to Investor Owned Utilities (IOUs) and Rural Electric Cooperatives (Coops), requiring them to obtain 2.2 percent of their electricity from renewable sources by 2012. The policy was strengthened in 2006, with a utility-wide requirement of 10 percent by 2015.</a:t>
            </a:r>
          </a:p>
        </p:txBody>
      </p:sp>
      <p:sp>
        <p:nvSpPr>
          <p:cNvPr id="4" name="Slide Number Placeholder 3"/>
          <p:cNvSpPr>
            <a:spLocks noGrp="1"/>
          </p:cNvSpPr>
          <p:nvPr>
            <p:ph type="sldNum" sz="quarter" idx="10"/>
          </p:nvPr>
        </p:nvSpPr>
        <p:spPr/>
        <p:txBody>
          <a:bodyPr/>
          <a:lstStyle/>
          <a:p>
            <a:fld id="{ACF39C0D-1A6D-46A4-B4E8-0E7F8437E6F6}" type="slidenum">
              <a:rPr lang="en-US" smtClean="0"/>
              <a:t>13</a:t>
            </a:fld>
            <a:endParaRPr lang="en-US"/>
          </a:p>
        </p:txBody>
      </p:sp>
    </p:spTree>
    <p:extLst>
      <p:ext uri="{BB962C8B-B14F-4D97-AF65-F5344CB8AC3E}">
        <p14:creationId xmlns:p14="http://schemas.microsoft.com/office/powerpoint/2010/main" val="93216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New England, the ISO New England RTO coordinates the trading of renewable generated electricity across states using REC. This may have influenced the pace of within state renewable capacity additions in Connecticut and Maine, both in the ISO New England region. </a:t>
            </a:r>
          </a:p>
          <a:p>
            <a:pPr marL="171450" indent="-171450">
              <a:buFont typeface="Arial" panose="020B0604020202020204" pitchFamily="34" charset="0"/>
              <a:buChar char="•"/>
            </a:pPr>
            <a:r>
              <a:rPr lang="en-US" dirty="0" smtClean="0"/>
              <a:t>In Maine, at the time of the passage of RPS, the generation constraint was not binding. Maine has significant hydroelectric generation capacity, and generation from these resources exceeded the initial mandate. The Maine RPS was subsequently updated to require that a portion of the renewable capacity be installed after 2005. The mandate was small, however, requiring 1 percent of electricity be produced from new renewable capacity in 2008. </a:t>
            </a:r>
          </a:p>
          <a:p>
            <a:pPr marL="171450" indent="-171450">
              <a:buFont typeface="Arial" panose="020B0604020202020204" pitchFamily="34" charset="0"/>
              <a:buChar char="•"/>
            </a:pPr>
            <a:r>
              <a:rPr lang="en-US" dirty="0" smtClean="0"/>
              <a:t>In Nevada, only NV Energy was initially required to meet a low minimum renewables mandate that increased by 2 percent every 2 years beginning in 2001 reaching a maximum of 15 percent in 2013. Nevada did not meet 100 percent of their RPS obligation until 2008.</a:t>
            </a:r>
          </a:p>
          <a:p>
            <a:pPr marL="171450" indent="-171450">
              <a:buFont typeface="Arial" panose="020B0604020202020204" pitchFamily="34" charset="0"/>
              <a:buChar char="•"/>
            </a:pPr>
            <a:r>
              <a:rPr lang="en-US" dirty="0" smtClean="0"/>
              <a:t>In New Jersey, in 2005, the mandate was revised whereby the share that must come from Class 1 renewables was set to be 17 percent by 2021. Until 2005, however, the share that must come from Class 1 renewables was 0.74 percent. This may explain why there was no capacity expansion through 2008. </a:t>
            </a:r>
          </a:p>
          <a:p>
            <a:pPr marL="171450" indent="-171450">
              <a:buFont typeface="Arial" panose="020B0604020202020204" pitchFamily="34" charset="0"/>
              <a:buChar char="•"/>
            </a:pPr>
            <a:r>
              <a:rPr lang="en-US" dirty="0" smtClean="0"/>
              <a:t>New Jersey, which is in the PJM RTO, promotes within state development, particularly for solar generation. However, if approved by the New Jersey Board of Public Utilities, renewable generation can also be generated from regional capacity (Daniel et al, 2014, p. 7).</a:t>
            </a:r>
          </a:p>
          <a:p>
            <a:pPr marL="171450" indent="-171450">
              <a:buFont typeface="Arial" panose="020B0604020202020204" pitchFamily="34" charset="0"/>
              <a:buChar char="•"/>
            </a:pPr>
            <a:r>
              <a:rPr lang="en-US" dirty="0" smtClean="0"/>
              <a:t>In Wisconsin, the initial RPS mandate applied only to Investor Owned Utilities (IOUs) and Rural Electric Cooperatives (Coops), requiring them to obtain 2.2 percent of their electricity from renewable sources by 2012. The policy was strengthened in 2006, with a utility-wide requirement of 10 percent by 2015.</a:t>
            </a:r>
          </a:p>
        </p:txBody>
      </p:sp>
      <p:sp>
        <p:nvSpPr>
          <p:cNvPr id="4" name="Slide Number Placeholder 3"/>
          <p:cNvSpPr>
            <a:spLocks noGrp="1"/>
          </p:cNvSpPr>
          <p:nvPr>
            <p:ph type="sldNum" sz="quarter" idx="10"/>
          </p:nvPr>
        </p:nvSpPr>
        <p:spPr/>
        <p:txBody>
          <a:bodyPr/>
          <a:lstStyle/>
          <a:p>
            <a:fld id="{ACF39C0D-1A6D-46A4-B4E8-0E7F8437E6F6}" type="slidenum">
              <a:rPr lang="en-US" smtClean="0"/>
              <a:t>14</a:t>
            </a:fld>
            <a:endParaRPr lang="en-US"/>
          </a:p>
        </p:txBody>
      </p:sp>
    </p:spTree>
    <p:extLst>
      <p:ext uri="{BB962C8B-B14F-4D97-AF65-F5344CB8AC3E}">
        <p14:creationId xmlns:p14="http://schemas.microsoft.com/office/powerpoint/2010/main" val="93216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8BDCD-7845-43E0-93ED-AA8D61F3D5E8}"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127182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8BDCD-7845-43E0-93ED-AA8D61F3D5E8}"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22238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8BDCD-7845-43E0-93ED-AA8D61F3D5E8}"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8813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8BDCD-7845-43E0-93ED-AA8D61F3D5E8}"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258513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8BDCD-7845-43E0-93ED-AA8D61F3D5E8}"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384799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8BDCD-7845-43E0-93ED-AA8D61F3D5E8}"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50000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8BDCD-7845-43E0-93ED-AA8D61F3D5E8}"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331476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8BDCD-7845-43E0-93ED-AA8D61F3D5E8}"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31481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BDCD-7845-43E0-93ED-AA8D61F3D5E8}"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7271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8BDCD-7845-43E0-93ED-AA8D61F3D5E8}"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75786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8BDCD-7845-43E0-93ED-AA8D61F3D5E8}"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EE6D8-E150-49A0-9421-E90D5D6FDF05}" type="slidenum">
              <a:rPr lang="en-US" smtClean="0"/>
              <a:t>‹#›</a:t>
            </a:fld>
            <a:endParaRPr lang="en-US"/>
          </a:p>
        </p:txBody>
      </p:sp>
    </p:spTree>
    <p:extLst>
      <p:ext uri="{BB962C8B-B14F-4D97-AF65-F5344CB8AC3E}">
        <p14:creationId xmlns:p14="http://schemas.microsoft.com/office/powerpoint/2010/main" val="55837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BDCD-7845-43E0-93ED-AA8D61F3D5E8}" type="datetimeFigureOut">
              <a:rPr lang="en-US" smtClean="0"/>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EE6D8-E150-49A0-9421-E90D5D6FDF05}" type="slidenum">
              <a:rPr lang="en-US" smtClean="0"/>
              <a:t>‹#›</a:t>
            </a:fld>
            <a:endParaRPr lang="en-US"/>
          </a:p>
        </p:txBody>
      </p:sp>
    </p:spTree>
    <p:extLst>
      <p:ext uri="{BB962C8B-B14F-4D97-AF65-F5344CB8AC3E}">
        <p14:creationId xmlns:p14="http://schemas.microsoft.com/office/powerpoint/2010/main" val="91996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81200"/>
          </a:xfrm>
          <a:solidFill>
            <a:srgbClr val="41AA06"/>
          </a:solidFill>
        </p:spPr>
        <p:txBody>
          <a:bodyPr>
            <a:noAutofit/>
          </a:bodyPr>
          <a:lstStyle/>
          <a:p>
            <a:pPr algn="l"/>
            <a:r>
              <a:rPr lang="en-US" sz="2600" b="1" dirty="0">
                <a:solidFill>
                  <a:schemeClr val="bg1"/>
                </a:solidFill>
                <a:latin typeface="Cambria" panose="02040503050406030204" pitchFamily="18" charset="0"/>
              </a:rPr>
              <a:t>       </a:t>
            </a:r>
            <a:r>
              <a:rPr lang="en-US" sz="2800" b="1" dirty="0">
                <a:solidFill>
                  <a:schemeClr val="bg1"/>
                </a:solidFill>
                <a:latin typeface="Cambria" panose="02040503050406030204" pitchFamily="18" charset="0"/>
              </a:rPr>
              <a:t>The  Disparate  Influence  of  </a:t>
            </a:r>
            <a:r>
              <a:rPr lang="en-US" sz="2800" b="1" dirty="0" smtClean="0">
                <a:solidFill>
                  <a:schemeClr val="bg1"/>
                </a:solidFill>
                <a:latin typeface="Cambria" panose="02040503050406030204" pitchFamily="18" charset="0"/>
              </a:rPr>
              <a:t/>
            </a:r>
            <a:br>
              <a:rPr lang="en-US" sz="2800" b="1" dirty="0" smtClean="0">
                <a:solidFill>
                  <a:schemeClr val="bg1"/>
                </a:solidFill>
                <a:latin typeface="Cambria" panose="02040503050406030204" pitchFamily="18" charset="0"/>
              </a:rPr>
            </a:br>
            <a:r>
              <a:rPr lang="en-US" sz="2800" b="1" dirty="0">
                <a:solidFill>
                  <a:schemeClr val="bg1"/>
                </a:solidFill>
                <a:latin typeface="Cambria" panose="02040503050406030204" pitchFamily="18" charset="0"/>
              </a:rPr>
              <a:t> </a:t>
            </a:r>
            <a:r>
              <a:rPr lang="en-US" sz="2800" b="1" dirty="0" smtClean="0">
                <a:solidFill>
                  <a:schemeClr val="bg1"/>
                </a:solidFill>
                <a:latin typeface="Cambria" panose="02040503050406030204" pitchFamily="18" charset="0"/>
              </a:rPr>
              <a:t>      State  </a:t>
            </a:r>
            <a:r>
              <a:rPr lang="en-US" sz="2800" b="1" dirty="0">
                <a:solidFill>
                  <a:schemeClr val="bg1"/>
                </a:solidFill>
                <a:latin typeface="Cambria" panose="02040503050406030204" pitchFamily="18" charset="0"/>
              </a:rPr>
              <a:t>Renewable  Portfolio  Standards  (RPS)  </a:t>
            </a:r>
            <a:r>
              <a:rPr lang="en-US" sz="2800" b="1" dirty="0" smtClean="0">
                <a:solidFill>
                  <a:schemeClr val="bg1"/>
                </a:solidFill>
                <a:latin typeface="Cambria" panose="02040503050406030204" pitchFamily="18" charset="0"/>
              </a:rPr>
              <a:t/>
            </a:r>
            <a:br>
              <a:rPr lang="en-US" sz="2800" b="1" dirty="0" smtClean="0">
                <a:solidFill>
                  <a:schemeClr val="bg1"/>
                </a:solidFill>
                <a:latin typeface="Cambria" panose="02040503050406030204" pitchFamily="18" charset="0"/>
              </a:rPr>
            </a:br>
            <a:r>
              <a:rPr lang="en-US" sz="2800" b="1" dirty="0">
                <a:solidFill>
                  <a:schemeClr val="bg1"/>
                </a:solidFill>
                <a:latin typeface="Cambria" panose="02040503050406030204" pitchFamily="18" charset="0"/>
              </a:rPr>
              <a:t> </a:t>
            </a:r>
            <a:r>
              <a:rPr lang="en-US" sz="2800" b="1" dirty="0" smtClean="0">
                <a:solidFill>
                  <a:schemeClr val="bg1"/>
                </a:solidFill>
                <a:latin typeface="Cambria" panose="02040503050406030204" pitchFamily="18" charset="0"/>
              </a:rPr>
              <a:t>      on  </a:t>
            </a:r>
            <a:r>
              <a:rPr lang="en-US" sz="2800" b="1" dirty="0">
                <a:solidFill>
                  <a:schemeClr val="bg1"/>
                </a:solidFill>
                <a:latin typeface="Cambria" panose="02040503050406030204" pitchFamily="18" charset="0"/>
              </a:rPr>
              <a:t>Renewable  Electricity  Generation  Capacity</a:t>
            </a:r>
            <a:endParaRPr lang="en-US" sz="2800" dirty="0">
              <a:solidFill>
                <a:schemeClr val="bg1"/>
              </a:solidFill>
              <a:latin typeface="Cambria" panose="02040503050406030204" pitchFamily="18" charset="0"/>
            </a:endParaRPr>
          </a:p>
        </p:txBody>
      </p:sp>
      <p:sp>
        <p:nvSpPr>
          <p:cNvPr id="3" name="Subtitle 2"/>
          <p:cNvSpPr>
            <a:spLocks noGrp="1"/>
          </p:cNvSpPr>
          <p:nvPr>
            <p:ph type="subTitle" idx="1"/>
          </p:nvPr>
        </p:nvSpPr>
        <p:spPr>
          <a:xfrm>
            <a:off x="609600" y="2819400"/>
            <a:ext cx="8077200" cy="2667000"/>
          </a:xfrm>
        </p:spPr>
        <p:txBody>
          <a:bodyPr>
            <a:noAutofit/>
          </a:bodyPr>
          <a:lstStyle/>
          <a:p>
            <a:pPr lvl="1" algn="l">
              <a:spcBef>
                <a:spcPts val="0"/>
              </a:spcBef>
            </a:pPr>
            <a:r>
              <a:rPr lang="en-US" sz="2000" b="1" dirty="0">
                <a:solidFill>
                  <a:schemeClr val="tx1"/>
                </a:solidFill>
                <a:latin typeface="Cambria" panose="02040503050406030204" pitchFamily="18" charset="0"/>
              </a:rPr>
              <a:t>Karen Maguire</a:t>
            </a:r>
          </a:p>
          <a:p>
            <a:pPr lvl="1" algn="l">
              <a:spcBef>
                <a:spcPts val="0"/>
              </a:spcBef>
            </a:pPr>
            <a:r>
              <a:rPr lang="en-US" sz="2000" dirty="0">
                <a:solidFill>
                  <a:schemeClr val="tx1"/>
                </a:solidFill>
                <a:latin typeface="Cambria" panose="02040503050406030204" pitchFamily="18" charset="0"/>
              </a:rPr>
              <a:t>Oklahoma State University</a:t>
            </a:r>
          </a:p>
          <a:p>
            <a:pPr lvl="1" algn="l">
              <a:spcBef>
                <a:spcPts val="0"/>
              </a:spcBef>
            </a:pPr>
            <a:endParaRPr lang="en-US" sz="2000" b="1" dirty="0">
              <a:solidFill>
                <a:schemeClr val="tx1"/>
              </a:solidFill>
              <a:latin typeface="Cambria" panose="02040503050406030204" pitchFamily="18" charset="0"/>
            </a:endParaRPr>
          </a:p>
          <a:p>
            <a:pPr lvl="1" algn="l">
              <a:spcBef>
                <a:spcPts val="0"/>
              </a:spcBef>
            </a:pPr>
            <a:r>
              <a:rPr lang="en-US" sz="2000" b="1" dirty="0">
                <a:solidFill>
                  <a:schemeClr val="tx1"/>
                </a:solidFill>
                <a:latin typeface="Cambria" panose="02040503050406030204" pitchFamily="18" charset="0"/>
              </a:rPr>
              <a:t>Abdul Munasib</a:t>
            </a:r>
          </a:p>
          <a:p>
            <a:pPr lvl="1" algn="l">
              <a:spcBef>
                <a:spcPts val="0"/>
              </a:spcBef>
            </a:pPr>
            <a:r>
              <a:rPr lang="en-US" sz="2000" dirty="0">
                <a:solidFill>
                  <a:schemeClr val="tx1"/>
                </a:solidFill>
                <a:latin typeface="Cambria" panose="02040503050406030204" pitchFamily="18" charset="0"/>
              </a:rPr>
              <a:t>University of Georgia</a:t>
            </a:r>
          </a:p>
        </p:txBody>
      </p:sp>
      <p:sp>
        <p:nvSpPr>
          <p:cNvPr id="7"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smtClean="0">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9" name="TextBox 8"/>
          <p:cNvSpPr txBox="1"/>
          <p:nvPr/>
        </p:nvSpPr>
        <p:spPr>
          <a:xfrm>
            <a:off x="0" y="5562600"/>
            <a:ext cx="9144000" cy="1354217"/>
          </a:xfrm>
          <a:prstGeom prst="rect">
            <a:avLst/>
          </a:prstGeom>
          <a:solidFill>
            <a:srgbClr val="285EA0"/>
          </a:solidFill>
          <a:ln>
            <a:noFill/>
          </a:ln>
        </p:spPr>
        <p:txBody>
          <a:bodyPr wrap="square" rtlCol="0">
            <a:spAutoFit/>
          </a:bodyPr>
          <a:lstStyle/>
          <a:p>
            <a:pPr lvl="1"/>
            <a:endParaRPr lang="en-US" sz="1400" b="1" dirty="0" smtClean="0">
              <a:solidFill>
                <a:schemeClr val="accent3">
                  <a:lumMod val="50000"/>
                </a:schemeClr>
              </a:solidFill>
              <a:latin typeface="Cambria" panose="02040503050406030204" pitchFamily="18" charset="0"/>
            </a:endParaRPr>
          </a:p>
          <a:p>
            <a:pPr lvl="1"/>
            <a:endParaRPr lang="en-US" sz="2000" b="1" dirty="0" smtClean="0">
              <a:solidFill>
                <a:srgbClr val="F4740A"/>
              </a:solidFill>
              <a:latin typeface="Cambria" panose="02040503050406030204" pitchFamily="18" charset="0"/>
            </a:endParaRPr>
          </a:p>
          <a:p>
            <a:pPr lvl="1"/>
            <a:r>
              <a:rPr lang="en-US" sz="2000" b="1" dirty="0" smtClean="0">
                <a:solidFill>
                  <a:srgbClr val="F4740A"/>
                </a:solidFill>
                <a:latin typeface="Cambria" panose="02040503050406030204" pitchFamily="18" charset="0"/>
              </a:rPr>
              <a:t>                                     </a:t>
            </a:r>
            <a:endParaRPr lang="en-US" sz="2000" b="1" dirty="0">
              <a:solidFill>
                <a:srgbClr val="F4740A"/>
              </a:solidFill>
              <a:latin typeface="Cambria" panose="02040503050406030204" pitchFamily="18" charset="0"/>
            </a:endParaRPr>
          </a:p>
          <a:p>
            <a:endParaRPr lang="en-US" sz="1400" b="1" dirty="0" smtClean="0">
              <a:solidFill>
                <a:schemeClr val="accent3">
                  <a:lumMod val="50000"/>
                </a:schemeClr>
              </a:solidFill>
              <a:latin typeface="Cambria" panose="02040503050406030204" pitchFamily="18" charset="0"/>
            </a:endParaRPr>
          </a:p>
          <a:p>
            <a:endParaRPr lang="en-US" sz="1400" b="1" dirty="0">
              <a:solidFill>
                <a:schemeClr val="accent3">
                  <a:lumMod val="50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10302598"/>
              </p:ext>
            </p:extLst>
          </p:nvPr>
        </p:nvGraphicFramePr>
        <p:xfrm>
          <a:off x="5791200" y="5919668"/>
          <a:ext cx="2895600" cy="579120"/>
        </p:xfrm>
        <a:graphic>
          <a:graphicData uri="http://schemas.openxmlformats.org/drawingml/2006/table">
            <a:tbl>
              <a:tblPr firstRow="1" bandRow="1">
                <a:tableStyleId>{5C22544A-7EE6-4342-B048-85BDC9FD1C3A}</a:tableStyleId>
              </a:tblPr>
              <a:tblGrid>
                <a:gridCol w="2895600"/>
              </a:tblGrid>
              <a:tr h="370840">
                <a:tc>
                  <a:txBody>
                    <a:bodyPr/>
                    <a:lstStyle/>
                    <a:p>
                      <a:pPr algn="r"/>
                      <a:r>
                        <a:rPr lang="en-US" sz="1600" b="1" dirty="0" smtClean="0">
                          <a:solidFill>
                            <a:schemeClr val="bg1"/>
                          </a:solidFill>
                          <a:latin typeface="Cambria" panose="02040503050406030204" pitchFamily="18" charset="0"/>
                        </a:rPr>
                        <a:t>Annual Meetings</a:t>
                      </a:r>
                    </a:p>
                    <a:p>
                      <a:pPr algn="r"/>
                      <a:r>
                        <a:rPr lang="en-US" sz="1600" b="1" dirty="0" smtClean="0">
                          <a:solidFill>
                            <a:schemeClr val="bg1"/>
                          </a:solidFill>
                          <a:latin typeface="Cambria" panose="02040503050406030204" pitchFamily="18" charset="0"/>
                        </a:rPr>
                        <a:t>San Francisco, 2016</a:t>
                      </a:r>
                      <a:endParaRPr lang="en-US" sz="16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0" name="Picture 2" descr="C:\Users\Abdu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45440"/>
            <a:ext cx="2819400" cy="64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7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Wind Potentials</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pic>
        <p:nvPicPr>
          <p:cNvPr id="12" name="Picture 2" descr="G:\projects\country\usa\arcgis\plots\jpegs\awstwspd80onoff3-1dpi300.jpg"/>
          <p:cNvPicPr>
            <a:picLocks noChangeAspect="1" noChangeArrowheads="1"/>
          </p:cNvPicPr>
          <p:nvPr/>
        </p:nvPicPr>
        <p:blipFill rotWithShape="1">
          <a:blip r:embed="rId2" cstate="print"/>
          <a:srcRect l="5000" t="10588" r="5000" b="8221"/>
          <a:stretch/>
        </p:blipFill>
        <p:spPr bwMode="auto">
          <a:xfrm>
            <a:off x="609600" y="914401"/>
            <a:ext cx="8025407" cy="5635822"/>
          </a:xfrm>
          <a:prstGeom prst="rect">
            <a:avLst/>
          </a:prstGeom>
          <a:noFill/>
        </p:spPr>
      </p:pic>
    </p:spTree>
    <p:extLst>
      <p:ext uri="{BB962C8B-B14F-4D97-AF65-F5344CB8AC3E}">
        <p14:creationId xmlns:p14="http://schemas.microsoft.com/office/powerpoint/2010/main" val="6679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The Size of Texas!</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56191765"/>
              </p:ext>
            </p:extLst>
          </p:nvPr>
        </p:nvGraphicFramePr>
        <p:xfrm>
          <a:off x="457200" y="3688080"/>
          <a:ext cx="3276600" cy="2491740"/>
        </p:xfrm>
        <a:graphic>
          <a:graphicData uri="http://schemas.openxmlformats.org/drawingml/2006/table">
            <a:tbl>
              <a:tblPr>
                <a:tableStyleId>{5C22544A-7EE6-4342-B048-85BDC9FD1C3A}</a:tableStyleId>
              </a:tblPr>
              <a:tblGrid>
                <a:gridCol w="2667000"/>
                <a:gridCol w="609600"/>
              </a:tblGrid>
              <a:tr h="182880">
                <a:tc>
                  <a:txBody>
                    <a:bodyPr/>
                    <a:lstStyle/>
                    <a:p>
                      <a:pPr algn="l" fontAlgn="ctr"/>
                      <a:r>
                        <a:rPr lang="en-US" sz="1600" b="1" u="none" strike="noStrike" dirty="0" smtClean="0">
                          <a:effectLst/>
                          <a:latin typeface="Cambria" panose="02040503050406030204" pitchFamily="18" charset="0"/>
                        </a:rPr>
                        <a:t>Estimation </a:t>
                      </a:r>
                      <a:r>
                        <a:rPr lang="en-US" sz="1600" b="1" u="none" strike="noStrike" dirty="0">
                          <a:effectLst/>
                          <a:latin typeface="Cambria" panose="02040503050406030204" pitchFamily="18" charset="0"/>
                        </a:rPr>
                        <a:t>statistics</a:t>
                      </a:r>
                      <a:endParaRPr lang="en-US" sz="1600" b="1"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l" fontAlgn="ctr"/>
                      <a:r>
                        <a:rPr lang="en-US" sz="1400" u="none" strike="noStrike">
                          <a:effectLst/>
                          <a:latin typeface="Cambria" panose="02040503050406030204" pitchFamily="18" charset="0"/>
                        </a:rPr>
                        <a:t> </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Pre-intervention difference (D1)</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Post-intervention difference (D2)</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7.68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DID = |D2|-|D1|</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7.66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P-value: DID</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0.00</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DID rank</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98120">
                <a:tc>
                  <a:txBody>
                    <a:bodyPr/>
                    <a:lstStyle/>
                    <a:p>
                      <a:pPr algn="l" fontAlgn="ctr"/>
                      <a:r>
                        <a:rPr lang="en-US" sz="1600" b="1" u="none" strike="noStrike" dirty="0" smtClean="0">
                          <a:effectLst/>
                          <a:latin typeface="Cambria" panose="02040503050406030204" pitchFamily="18" charset="0"/>
                        </a:rPr>
                        <a:t>W-weights</a:t>
                      </a:r>
                      <a:endParaRPr lang="en-US" sz="1600" b="1"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l" fontAlgn="ctr"/>
                      <a:r>
                        <a:rPr lang="en-US" sz="1400" u="none" strike="noStrike">
                          <a:effectLst/>
                          <a:latin typeface="Cambria" panose="02040503050406030204" pitchFamily="18" charset="0"/>
                        </a:rPr>
                        <a:t> </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Alaska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0.14</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Kansas</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0.42</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Louisiana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0.25</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South Dakota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0.19</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83679095"/>
              </p:ext>
            </p:extLst>
          </p:nvPr>
        </p:nvGraphicFramePr>
        <p:xfrm>
          <a:off x="4114800" y="2667000"/>
          <a:ext cx="4648200" cy="3528060"/>
        </p:xfrm>
        <a:graphic>
          <a:graphicData uri="http://schemas.openxmlformats.org/drawingml/2006/table">
            <a:tbl>
              <a:tblPr>
                <a:tableStyleId>{5C22544A-7EE6-4342-B048-85BDC9FD1C3A}</a:tableStyleId>
              </a:tblPr>
              <a:tblGrid>
                <a:gridCol w="3124200"/>
                <a:gridCol w="685800"/>
                <a:gridCol w="838200"/>
              </a:tblGrid>
              <a:tr h="335280">
                <a:tc>
                  <a:txBody>
                    <a:bodyPr/>
                    <a:lstStyle/>
                    <a:p>
                      <a:pPr algn="l" fontAlgn="ctr"/>
                      <a:r>
                        <a:rPr lang="en-US" sz="1600" b="1" u="none" strike="noStrike" dirty="0" smtClean="0">
                          <a:effectLst/>
                          <a:latin typeface="Cambria" panose="02040503050406030204" pitchFamily="18" charset="0"/>
                        </a:rPr>
                        <a:t>Pre-intervention </a:t>
                      </a:r>
                      <a:r>
                        <a:rPr lang="en-US" sz="1600" b="1" u="none" strike="noStrike" dirty="0">
                          <a:effectLst/>
                          <a:latin typeface="Cambria" panose="02040503050406030204" pitchFamily="18" charset="0"/>
                        </a:rPr>
                        <a:t>characteristics</a:t>
                      </a:r>
                      <a:endParaRPr lang="en-US" sz="1400" b="1"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Texas</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Synthetic Texas</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Total nameplate growth</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29.23</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18.60</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Coal generation share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0.41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0.44</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Natural gas generation share</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0.47</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0.23</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dirty="0">
                          <a:effectLst/>
                          <a:latin typeface="Cambria" panose="02040503050406030204" pitchFamily="18" charset="0"/>
                        </a:rPr>
                        <a:t>Electricity price</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7.73</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8.55</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Total customer growth</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1.05</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Real PC personal income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10.16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10.16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98120">
                <a:tc>
                  <a:txBody>
                    <a:bodyPr/>
                    <a:lstStyle/>
                    <a:p>
                      <a:pPr algn="l" fontAlgn="ctr"/>
                      <a:r>
                        <a:rPr lang="en-US" sz="1400" u="none" strike="noStrike">
                          <a:effectLst/>
                          <a:latin typeface="Cambria" panose="02040503050406030204" pitchFamily="18" charset="0"/>
                        </a:rPr>
                        <a:t>Real PC personal income growth</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Poverty</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17.11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14.21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share of manufacturing income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0.11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0.10</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b="0" u="none" strike="noStrike" dirty="0">
                          <a:effectLst/>
                          <a:latin typeface="Cambria" panose="02040503050406030204" pitchFamily="18" charset="0"/>
                        </a:rPr>
                        <a:t>Wind potential / 100 mi</a:t>
                      </a:r>
                      <a:r>
                        <a:rPr lang="en-US" sz="1400" b="0" u="none" strike="noStrike" baseline="30000" dirty="0">
                          <a:effectLst/>
                          <a:latin typeface="Cambria" panose="02040503050406030204" pitchFamily="18" charset="0"/>
                        </a:rPr>
                        <a:t>2</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b="0" u="none" strike="noStrike" dirty="0">
                          <a:effectLst/>
                          <a:latin typeface="Cambria" panose="02040503050406030204" pitchFamily="18" charset="0"/>
                        </a:rPr>
                        <a:t>726.34</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b="0" u="none" strike="noStrike" dirty="0">
                          <a:effectLst/>
                          <a:latin typeface="Cambria" panose="02040503050406030204" pitchFamily="18" charset="0"/>
                        </a:rPr>
                        <a:t>725.22</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Photovoltaic potential / 100 mi</a:t>
                      </a:r>
                      <a:r>
                        <a:rPr lang="en-US" sz="1400" u="none" strike="noStrike" baseline="30000">
                          <a:effectLst/>
                          <a:latin typeface="Cambria" panose="02040503050406030204" pitchFamily="18" charset="0"/>
                        </a:rPr>
                        <a:t>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7.86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6.55</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Bio-solid potential / 100 mi</a:t>
                      </a:r>
                      <a:r>
                        <a:rPr lang="en-US" sz="1400" u="none" strike="noStrike" baseline="30000">
                          <a:effectLst/>
                          <a:latin typeface="Cambria" panose="02040503050406030204" pitchFamily="18" charset="0"/>
                        </a:rPr>
                        <a:t>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0.00</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0.00</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it-IT" sz="1400" u="none" strike="noStrike">
                          <a:effectLst/>
                          <a:latin typeface="Cambria" panose="02040503050406030204" pitchFamily="18" charset="0"/>
                        </a:rPr>
                        <a:t>Geo-hydro thermal potential / 100 mi</a:t>
                      </a:r>
                      <a:r>
                        <a:rPr lang="it-IT" sz="1400" u="none" strike="noStrike" baseline="30000">
                          <a:effectLst/>
                          <a:latin typeface="Cambria" panose="02040503050406030204" pitchFamily="18" charset="0"/>
                        </a:rPr>
                        <a:t>2</a:t>
                      </a:r>
                      <a:endParaRPr lang="it-IT"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0.01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08C">
                        <a:alpha val="40000"/>
                      </a:srgbClr>
                    </a:solidFill>
                  </a:tcPr>
                </a:tc>
              </a:tr>
              <a:tr h="182880">
                <a:tc>
                  <a:txBody>
                    <a:bodyPr/>
                    <a:lstStyle/>
                    <a:p>
                      <a:pPr algn="l" fontAlgn="ctr"/>
                      <a:r>
                        <a:rPr lang="en-US" sz="1400" u="none" strike="noStrike">
                          <a:effectLst/>
                          <a:latin typeface="Cambria" panose="02040503050406030204" pitchFamily="18" charset="0"/>
                        </a:rPr>
                        <a:t>Land area (mi</a:t>
                      </a:r>
                      <a:r>
                        <a:rPr lang="en-US" sz="1400" u="none" strike="noStrike" baseline="30000">
                          <a:effectLst/>
                          <a:latin typeface="Cambria" panose="02040503050406030204" pitchFamily="18" charset="0"/>
                        </a:rPr>
                        <a:t>2</a:t>
                      </a:r>
                      <a:r>
                        <a:rPr lang="en-US" sz="1400" u="none" strike="noStrike">
                          <a:effectLst/>
                          <a:latin typeface="Cambria" panose="02040503050406030204" pitchFamily="18" charset="0"/>
                        </a:rPr>
                        <a:t>)</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a:effectLst/>
                          <a:latin typeface="Cambria" panose="02040503050406030204" pitchFamily="18" charset="0"/>
                        </a:rPr>
                        <a:t>12.48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c>
                  <a:txBody>
                    <a:bodyPr/>
                    <a:lstStyle/>
                    <a:p>
                      <a:pPr algn="r" fontAlgn="ctr"/>
                      <a:r>
                        <a:rPr lang="en-US" sz="1400" u="none" strike="noStrike" dirty="0">
                          <a:effectLst/>
                          <a:latin typeface="Cambria" panose="02040503050406030204" pitchFamily="18" charset="0"/>
                        </a:rPr>
                        <a:t>11.41</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D08C">
                        <a:alpha val="40000"/>
                      </a:srgbClr>
                    </a:solidFill>
                  </a:tcPr>
                </a:tc>
              </a:tr>
            </a:tbl>
          </a:graphicData>
        </a:graphic>
      </p:graphicFrame>
      <p:sp>
        <p:nvSpPr>
          <p:cNvPr id="10" name="TextBox 9"/>
          <p:cNvSpPr txBox="1"/>
          <p:nvPr/>
        </p:nvSpPr>
        <p:spPr>
          <a:xfrm>
            <a:off x="381000" y="1066800"/>
            <a:ext cx="7628931" cy="1200329"/>
          </a:xfrm>
          <a:prstGeom prst="rect">
            <a:avLst/>
          </a:prstGeom>
          <a:noFill/>
        </p:spPr>
        <p:txBody>
          <a:bodyPr wrap="square" rtlCol="0">
            <a:spAutoFit/>
          </a:bodyPr>
          <a:lstStyle/>
          <a:p>
            <a:pPr>
              <a:buClr>
                <a:schemeClr val="accent3">
                  <a:lumMod val="75000"/>
                </a:schemeClr>
              </a:buClr>
              <a:buSzPct val="150000"/>
            </a:pPr>
            <a:r>
              <a:rPr lang="en-US" dirty="0" smtClean="0">
                <a:latin typeface="Cambria" panose="02040503050406030204" pitchFamily="18" charset="0"/>
              </a:rPr>
              <a:t>Two issues</a:t>
            </a:r>
          </a:p>
          <a:p>
            <a:pPr marL="742950" lvl="1" indent="-285750">
              <a:buClr>
                <a:schemeClr val="accent3">
                  <a:lumMod val="75000"/>
                </a:schemeClr>
              </a:buClr>
              <a:buSzPct val="150000"/>
              <a:buFont typeface="Wingdings" panose="05000000000000000000" pitchFamily="2" charset="2"/>
              <a:buChar char="§"/>
            </a:pPr>
            <a:r>
              <a:rPr lang="en-US" dirty="0" smtClean="0">
                <a:latin typeface="Cambria" panose="02040503050406030204" pitchFamily="18" charset="0"/>
              </a:rPr>
              <a:t>Texas only early adopter with substantial renewable potential (1st in wind, also high in others)</a:t>
            </a:r>
          </a:p>
          <a:p>
            <a:pPr marL="742950" lvl="1" indent="-285750">
              <a:buClr>
                <a:schemeClr val="accent3">
                  <a:lumMod val="75000"/>
                </a:schemeClr>
              </a:buClr>
              <a:buSzPct val="150000"/>
              <a:buFont typeface="Wingdings" panose="05000000000000000000" pitchFamily="2" charset="2"/>
              <a:buChar char="§"/>
            </a:pPr>
            <a:r>
              <a:rPr lang="en-US" dirty="0" smtClean="0">
                <a:latin typeface="Cambria" panose="02040503050406030204" pitchFamily="18" charset="0"/>
              </a:rPr>
              <a:t>Texas is also very large in land area</a:t>
            </a:r>
            <a:endParaRPr lang="en-US" dirty="0">
              <a:latin typeface="Cambria" panose="02040503050406030204" pitchFamily="18" charset="0"/>
            </a:endParaRPr>
          </a:p>
        </p:txBody>
      </p:sp>
      <p:sp>
        <p:nvSpPr>
          <p:cNvPr id="13" name="TextBox 12"/>
          <p:cNvSpPr txBox="1"/>
          <p:nvPr/>
        </p:nvSpPr>
        <p:spPr>
          <a:xfrm>
            <a:off x="381000" y="2362200"/>
            <a:ext cx="3276600" cy="923330"/>
          </a:xfrm>
          <a:prstGeom prst="rect">
            <a:avLst/>
          </a:prstGeom>
          <a:noFill/>
        </p:spPr>
        <p:txBody>
          <a:bodyPr wrap="square" rtlCol="0">
            <a:spAutoFit/>
          </a:bodyPr>
          <a:lstStyle/>
          <a:p>
            <a:pPr>
              <a:buClr>
                <a:schemeClr val="accent3">
                  <a:lumMod val="75000"/>
                </a:schemeClr>
              </a:buClr>
              <a:buSzPct val="150000"/>
            </a:pPr>
            <a:r>
              <a:rPr lang="en-US" dirty="0" smtClean="0">
                <a:latin typeface="Cambria" panose="02040503050406030204" pitchFamily="18" charset="0"/>
              </a:rPr>
              <a:t>Normalize (with land area)</a:t>
            </a:r>
          </a:p>
          <a:p>
            <a:pPr marL="742950" lvl="1" indent="-285750">
              <a:buClr>
                <a:schemeClr val="accent3">
                  <a:lumMod val="75000"/>
                </a:schemeClr>
              </a:buClr>
              <a:buSzPct val="150000"/>
              <a:buFont typeface="Wingdings" panose="05000000000000000000" pitchFamily="2" charset="2"/>
              <a:buChar char="§"/>
            </a:pPr>
            <a:r>
              <a:rPr lang="en-US" dirty="0" smtClean="0">
                <a:latin typeface="Cambria" panose="02040503050406030204" pitchFamily="18" charset="0"/>
              </a:rPr>
              <a:t>Renewable potentials</a:t>
            </a:r>
          </a:p>
          <a:p>
            <a:pPr marL="742950" lvl="1" indent="-285750">
              <a:buClr>
                <a:schemeClr val="accent3">
                  <a:lumMod val="75000"/>
                </a:schemeClr>
              </a:buClr>
              <a:buSzPct val="150000"/>
              <a:buFont typeface="Wingdings" panose="05000000000000000000" pitchFamily="2" charset="2"/>
              <a:buChar char="§"/>
            </a:pPr>
            <a:r>
              <a:rPr lang="en-US" dirty="0" smtClean="0">
                <a:latin typeface="Cambria" panose="02040503050406030204" pitchFamily="18" charset="0"/>
              </a:rPr>
              <a:t>Renewable capacit</a:t>
            </a:r>
            <a:r>
              <a:rPr lang="en-US" dirty="0">
                <a:latin typeface="Cambria" panose="02040503050406030204" pitchFamily="18" charset="0"/>
              </a:rPr>
              <a:t>y</a:t>
            </a:r>
          </a:p>
        </p:txBody>
      </p:sp>
      <p:sp>
        <p:nvSpPr>
          <p:cNvPr id="8" name="Rounded Rectangle 7"/>
          <p:cNvSpPr/>
          <p:nvPr/>
        </p:nvSpPr>
        <p:spPr>
          <a:xfrm>
            <a:off x="3962400" y="5105400"/>
            <a:ext cx="4876800" cy="22860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19542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Robustness Checks</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3578"/>
            <a:ext cx="8001000" cy="5559622"/>
          </a:xfrm>
        </p:spPr>
        <p:txBody>
          <a:bodyPr>
            <a:normAutofit/>
          </a:bodyPr>
          <a:lstStyle/>
          <a:p>
            <a:pPr algn="l">
              <a:spcBef>
                <a:spcPts val="0"/>
              </a:spcBef>
            </a:pPr>
            <a:r>
              <a:rPr lang="en-US" sz="2400" dirty="0" smtClean="0">
                <a:solidFill>
                  <a:schemeClr val="tx1"/>
                </a:solidFill>
                <a:latin typeface="Cambria" panose="02040503050406030204" pitchFamily="18" charset="0"/>
              </a:rPr>
              <a:t>Alternative set of predictors</a:t>
            </a:r>
            <a:endParaRPr lang="en-US" sz="2400" dirty="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Weather-related variables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Alaska excluded</a:t>
            </a:r>
            <a:endParaRPr lang="en-US" sz="1800" dirty="0">
              <a:solidFill>
                <a:schemeClr val="tx1"/>
              </a:solidFill>
              <a:latin typeface="Cambria" panose="02040503050406030204" pitchFamily="18" charset="0"/>
            </a:endParaRPr>
          </a:p>
          <a:p>
            <a:pPr algn="l">
              <a:spcBef>
                <a:spcPts val="0"/>
              </a:spcBef>
            </a:pPr>
            <a:endParaRPr lang="en-US" sz="2400" dirty="0" smtClean="0">
              <a:solidFill>
                <a:schemeClr val="tx1"/>
              </a:solidFill>
              <a:latin typeface="Cambria" panose="02040503050406030204" pitchFamily="18" charset="0"/>
            </a:endParaRPr>
          </a:p>
          <a:p>
            <a:pPr algn="l">
              <a:spcBef>
                <a:spcPts val="0"/>
              </a:spcBef>
            </a:pPr>
            <a:r>
              <a:rPr lang="en-US" sz="2400" dirty="0">
                <a:solidFill>
                  <a:schemeClr val="tx1"/>
                </a:solidFill>
                <a:latin typeface="Cambria" panose="02040503050406030204" pitchFamily="18" charset="0"/>
              </a:rPr>
              <a:t>New England</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Separate SCM with New England as a single treatment unit</a:t>
            </a:r>
          </a:p>
          <a:p>
            <a:pPr algn="l">
              <a:spcBef>
                <a:spcPts val="0"/>
              </a:spcBef>
            </a:pPr>
            <a:endParaRPr lang="en-US" sz="2400" dirty="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Additional robustness checks for Texas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Exclude 5 states that did not have RPS over 1991-2008, but eventually passed RPS (21 states)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Donor </a:t>
            </a:r>
            <a:r>
              <a:rPr lang="en-US" sz="1800" dirty="0">
                <a:solidFill>
                  <a:schemeClr val="tx1"/>
                </a:solidFill>
                <a:latin typeface="Cambria" panose="02040503050406030204" pitchFamily="18" charset="0"/>
              </a:rPr>
              <a:t>pool includes states that are both non-RPS and non-deregulated states (14 states)</a:t>
            </a:r>
            <a:endParaRPr lang="en-US" sz="1800" dirty="0" smtClean="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Pre-intervention matching not based on pre-intervention outcomes far back</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Land area normalized version with weather variables (Alaska excluded</a:t>
            </a:r>
            <a:r>
              <a:rPr lang="en-US" sz="1800" dirty="0">
                <a:solidFill>
                  <a:schemeClr val="tx1"/>
                </a:solidFill>
                <a:latin typeface="Cambria" panose="02040503050406030204" pitchFamily="18" charset="0"/>
              </a:rPr>
              <a:t>)</a:t>
            </a:r>
          </a:p>
          <a:p>
            <a:pPr algn="l">
              <a:spcBef>
                <a:spcPts val="0"/>
              </a:spcBef>
              <a:buClr>
                <a:schemeClr val="accent3">
                  <a:lumMod val="50000"/>
                </a:schemeClr>
              </a:buClr>
              <a:buSzPct val="150000"/>
            </a:pPr>
            <a:endParaRPr lang="en-US" sz="1800" dirty="0">
              <a:solidFill>
                <a:schemeClr val="tx1"/>
              </a:solidFill>
              <a:latin typeface="Cambria" panose="02040503050406030204" pitchFamily="18" charset="0"/>
            </a:endParaRPr>
          </a:p>
          <a:p>
            <a:pPr algn="l">
              <a:spcBef>
                <a:spcPts val="0"/>
              </a:spcBef>
            </a:pP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7924800" y="6553200"/>
            <a:ext cx="1219200" cy="2286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8" name="TextBox 7"/>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504746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Discussion of the Findings</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3578"/>
            <a:ext cx="8001000" cy="5559622"/>
          </a:xfrm>
        </p:spPr>
        <p:txBody>
          <a:bodyPr>
            <a:normAutofit/>
          </a:bodyPr>
          <a:lstStyle/>
          <a:p>
            <a:pPr algn="l">
              <a:spcBef>
                <a:spcPts val="0"/>
              </a:spcBef>
            </a:pPr>
            <a:r>
              <a:rPr lang="en-US" sz="2400" dirty="0" smtClean="0">
                <a:solidFill>
                  <a:schemeClr val="tx1"/>
                </a:solidFill>
                <a:latin typeface="Cambria" panose="02040503050406030204" pitchFamily="18" charset="0"/>
              </a:rPr>
              <a:t>Of the 6 early adopters RPS had impact only in Texas</a:t>
            </a:r>
          </a:p>
          <a:p>
            <a:pPr algn="l">
              <a:spcBef>
                <a:spcPts val="0"/>
              </a:spcBef>
            </a:pPr>
            <a:endParaRPr lang="en-US" sz="2400" dirty="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Texas stands out among these states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Texas only mainland state with its own grid (ERCOT, REC)</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TX largest </a:t>
            </a:r>
            <a:r>
              <a:rPr lang="en-US" sz="1800" dirty="0">
                <a:solidFill>
                  <a:schemeClr val="tx1"/>
                </a:solidFill>
                <a:latin typeface="Cambria" panose="02040503050406030204" pitchFamily="18" charset="0"/>
              </a:rPr>
              <a:t>energy </a:t>
            </a:r>
            <a:r>
              <a:rPr lang="en-US" sz="1800" dirty="0" smtClean="0">
                <a:solidFill>
                  <a:schemeClr val="tx1"/>
                </a:solidFill>
                <a:latin typeface="Cambria" panose="02040503050406030204" pitchFamily="18" charset="0"/>
              </a:rPr>
              <a:t>producer 1990-2012 </a:t>
            </a:r>
            <a:r>
              <a:rPr lang="en-US" sz="1800" dirty="0">
                <a:solidFill>
                  <a:schemeClr val="tx1"/>
                </a:solidFill>
                <a:latin typeface="Cambria" panose="02040503050406030204" pitchFamily="18" charset="0"/>
              </a:rPr>
              <a:t>(</a:t>
            </a:r>
            <a:r>
              <a:rPr lang="en-US" sz="1800" dirty="0" smtClean="0">
                <a:solidFill>
                  <a:schemeClr val="tx1"/>
                </a:solidFill>
                <a:latin typeface="Cambria" panose="02040503050406030204" pitchFamily="18" charset="0"/>
              </a:rPr>
              <a:t>NJ </a:t>
            </a:r>
            <a:r>
              <a:rPr lang="en-US" sz="1800" dirty="0">
                <a:solidFill>
                  <a:schemeClr val="tx1"/>
                </a:solidFill>
                <a:latin typeface="Cambria" panose="02040503050406030204" pitchFamily="18" charset="0"/>
              </a:rPr>
              <a:t>is the largest producer of these five </a:t>
            </a:r>
            <a:r>
              <a:rPr lang="en-US" sz="1800" dirty="0" smtClean="0">
                <a:solidFill>
                  <a:schemeClr val="tx1"/>
                </a:solidFill>
                <a:latin typeface="Cambria" panose="02040503050406030204" pitchFamily="18" charset="0"/>
              </a:rPr>
              <a:t>states: 0.5 </a:t>
            </a:r>
            <a:r>
              <a:rPr lang="en-US" sz="1800" dirty="0">
                <a:solidFill>
                  <a:schemeClr val="tx1"/>
                </a:solidFill>
                <a:latin typeface="Cambria" panose="02040503050406030204" pitchFamily="18" charset="0"/>
              </a:rPr>
              <a:t>percent share of the total U.S. generation in </a:t>
            </a:r>
            <a:r>
              <a:rPr lang="en-US" sz="1800" dirty="0" smtClean="0">
                <a:solidFill>
                  <a:schemeClr val="tx1"/>
                </a:solidFill>
                <a:latin typeface="Cambria" panose="02040503050406030204" pitchFamily="18" charset="0"/>
              </a:rPr>
              <a:t>2012)</a:t>
            </a:r>
            <a:endParaRPr lang="en-US" sz="1800" dirty="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Texas only early adopter with substantial </a:t>
            </a:r>
            <a:r>
              <a:rPr lang="en-US" sz="1800" dirty="0">
                <a:solidFill>
                  <a:schemeClr val="tx1"/>
                </a:solidFill>
                <a:latin typeface="Cambria" panose="02040503050406030204" pitchFamily="18" charset="0"/>
              </a:rPr>
              <a:t>renewable </a:t>
            </a:r>
            <a:r>
              <a:rPr lang="en-US" sz="1800" dirty="0" smtClean="0">
                <a:solidFill>
                  <a:schemeClr val="tx1"/>
                </a:solidFill>
                <a:latin typeface="Cambria" panose="02040503050406030204" pitchFamily="18" charset="0"/>
              </a:rPr>
              <a:t>potential</a:t>
            </a:r>
            <a:endParaRPr lang="en-US" sz="1800" dirty="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Texas only state with the mandate specified in </a:t>
            </a:r>
            <a:r>
              <a:rPr lang="en-US" sz="1800" dirty="0" smtClean="0">
                <a:solidFill>
                  <a:schemeClr val="tx1"/>
                </a:solidFill>
                <a:latin typeface="Cambria" panose="02040503050406030204" pitchFamily="18" charset="0"/>
              </a:rPr>
              <a:t>terms </a:t>
            </a:r>
            <a:r>
              <a:rPr lang="en-US" sz="1800" dirty="0">
                <a:solidFill>
                  <a:schemeClr val="tx1"/>
                </a:solidFill>
                <a:latin typeface="Cambria" panose="02040503050406030204" pitchFamily="18" charset="0"/>
              </a:rPr>
              <a:t>of </a:t>
            </a:r>
            <a:r>
              <a:rPr lang="en-US" sz="1800" dirty="0" smtClean="0">
                <a:solidFill>
                  <a:schemeClr val="tx1"/>
                </a:solidFill>
                <a:latin typeface="Cambria" panose="02040503050406030204" pitchFamily="18" charset="0"/>
              </a:rPr>
              <a:t>capacity</a:t>
            </a:r>
          </a:p>
          <a:p>
            <a:pPr algn="l">
              <a:spcBef>
                <a:spcPts val="0"/>
              </a:spcBef>
            </a:pPr>
            <a:endParaRPr lang="en-US" sz="2400" dirty="0" smtClean="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The other early adopters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New England RTP (CT, ME) </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ME: Stringency of mandate, hydro</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NV: meeting the obligation</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NJ: low mandate of class 1 renewables, PJM RTO allowable</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WI: low mandate until 2006</a:t>
            </a:r>
          </a:p>
          <a:p>
            <a:pPr marL="800100" lvl="1" indent="-342900" algn="l">
              <a:spcBef>
                <a:spcPts val="0"/>
              </a:spcBef>
              <a:buClr>
                <a:schemeClr val="accent3">
                  <a:lumMod val="50000"/>
                </a:schemeClr>
              </a:buClr>
              <a:buSzPct val="150000"/>
              <a:buFont typeface="Arial" panose="020B0604020202020204" pitchFamily="34" charset="0"/>
              <a:buChar char="•"/>
            </a:pPr>
            <a:endParaRPr lang="en-US" sz="1800" dirty="0" smtClean="0">
              <a:solidFill>
                <a:schemeClr val="tx1"/>
              </a:solidFill>
              <a:latin typeface="Cambria" panose="02040503050406030204" pitchFamily="18" charset="0"/>
            </a:endParaRPr>
          </a:p>
          <a:p>
            <a:pPr algn="l">
              <a:spcBef>
                <a:spcPts val="0"/>
              </a:spcBef>
            </a:pPr>
            <a:endParaRPr lang="en-US" sz="2400" dirty="0" smtClean="0">
              <a:solidFill>
                <a:schemeClr val="tx1"/>
              </a:solidFill>
              <a:latin typeface="Cambria" panose="02040503050406030204" pitchFamily="18" charset="0"/>
            </a:endParaRPr>
          </a:p>
          <a:p>
            <a:pPr marL="342900" indent="-342900" algn="l">
              <a:spcBef>
                <a:spcPts val="0"/>
              </a:spcBef>
              <a:buFont typeface="Arial" panose="020B0604020202020204" pitchFamily="34" charset="0"/>
              <a:buChar char="•"/>
            </a:pP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8305800" y="6553200"/>
            <a:ext cx="838200" cy="2286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8" name="TextBox 7"/>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60300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Conclusion</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3578"/>
            <a:ext cx="8001000" cy="5559622"/>
          </a:xfrm>
        </p:spPr>
        <p:txBody>
          <a:bodyPr>
            <a:normAutofit/>
          </a:bodyPr>
          <a:lstStyle/>
          <a:p>
            <a:pPr algn="l">
              <a:spcBef>
                <a:spcPts val="0"/>
              </a:spcBef>
            </a:pPr>
            <a:r>
              <a:rPr lang="en-US" sz="2400" dirty="0" smtClean="0">
                <a:solidFill>
                  <a:schemeClr val="tx1"/>
                </a:solidFill>
                <a:latin typeface="Cambria" panose="02040503050406030204" pitchFamily="18" charset="0"/>
              </a:rPr>
              <a:t>Efforts to weaken/repeal RPS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Some studies showed no effects of RPS</a:t>
            </a:r>
            <a:endParaRPr lang="en-US" sz="1800" dirty="0">
              <a:solidFill>
                <a:schemeClr val="tx1"/>
              </a:solidFill>
              <a:latin typeface="Cambria" panose="02040503050406030204" pitchFamily="18" charset="0"/>
            </a:endParaRPr>
          </a:p>
          <a:p>
            <a:pPr algn="l">
              <a:spcBef>
                <a:spcPts val="0"/>
              </a:spcBef>
            </a:pPr>
            <a:endParaRPr lang="en-US" sz="2400" dirty="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Important to accurately determine RPS impact</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Accurate determination counterfactual</a:t>
            </a:r>
            <a:endParaRPr lang="en-US" sz="1800" dirty="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We use SCM to accommodate for heterogeneity</a:t>
            </a:r>
          </a:p>
          <a:p>
            <a:pPr algn="l">
              <a:spcBef>
                <a:spcPts val="0"/>
              </a:spcBef>
            </a:pPr>
            <a:endParaRPr lang="en-US" sz="2400" dirty="0" smtClean="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RPS impact may not be generalized</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A state such as Texas with large potential did have a positive effect</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States with not much potential did not have impact</a:t>
            </a:r>
          </a:p>
          <a:p>
            <a:pPr marL="800100" lvl="1" indent="-342900" algn="l">
              <a:spcBef>
                <a:spcPts val="0"/>
              </a:spcBef>
              <a:buClr>
                <a:schemeClr val="accent3">
                  <a:lumMod val="50000"/>
                </a:schemeClr>
              </a:buClr>
              <a:buSzPct val="150000"/>
              <a:buFont typeface="Arial" panose="020B0604020202020204" pitchFamily="34" charset="0"/>
              <a:buChar char="•"/>
            </a:pPr>
            <a:endParaRPr lang="en-US" sz="1800" dirty="0" smtClean="0">
              <a:solidFill>
                <a:schemeClr val="tx1"/>
              </a:solidFill>
              <a:latin typeface="Cambria" panose="02040503050406030204" pitchFamily="18" charset="0"/>
            </a:endParaRPr>
          </a:p>
          <a:p>
            <a:pPr algn="l">
              <a:spcBef>
                <a:spcPts val="0"/>
              </a:spcBef>
            </a:pPr>
            <a:endParaRPr lang="en-US" sz="2400" dirty="0" smtClean="0">
              <a:solidFill>
                <a:schemeClr val="tx1"/>
              </a:solidFill>
              <a:latin typeface="Cambria" panose="02040503050406030204" pitchFamily="18" charset="0"/>
            </a:endParaRPr>
          </a:p>
          <a:p>
            <a:pPr marL="342900" indent="-342900" algn="l">
              <a:spcBef>
                <a:spcPts val="0"/>
              </a:spcBef>
              <a:buFont typeface="Arial" panose="020B0604020202020204" pitchFamily="34" charset="0"/>
              <a:buChar char="•"/>
            </a:pP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8305800" y="6553200"/>
            <a:ext cx="838200" cy="2286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8" name="TextBox 7"/>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71666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The Context</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3578"/>
            <a:ext cx="8001000" cy="5559622"/>
          </a:xfrm>
        </p:spPr>
        <p:txBody>
          <a:bodyPr>
            <a:normAutofit/>
          </a:bodyPr>
          <a:lstStyle/>
          <a:p>
            <a:pPr algn="l">
              <a:spcBef>
                <a:spcPts val="0"/>
              </a:spcBef>
            </a:pPr>
            <a:r>
              <a:rPr lang="en-US" sz="2400" dirty="0" smtClean="0">
                <a:solidFill>
                  <a:schemeClr val="tx1"/>
                </a:solidFill>
                <a:latin typeface="Cambria" panose="02040503050406030204" pitchFamily="18" charset="0"/>
              </a:rPr>
              <a:t>Renewable Portfolio Standards (RPS)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State-level policies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Electricity producers supply a portion </a:t>
            </a:r>
            <a:r>
              <a:rPr lang="en-US" sz="1800" dirty="0" smtClean="0">
                <a:solidFill>
                  <a:schemeClr val="tx1"/>
                </a:solidFill>
                <a:latin typeface="Cambria" panose="02040503050406030204" pitchFamily="18" charset="0"/>
              </a:rPr>
              <a:t>of electricity generation from </a:t>
            </a:r>
            <a:r>
              <a:rPr lang="en-US" sz="1800" dirty="0" smtClean="0">
                <a:solidFill>
                  <a:schemeClr val="tx1"/>
                </a:solidFill>
                <a:latin typeface="Cambria" panose="02040503050406030204" pitchFamily="18" charset="0"/>
              </a:rPr>
              <a:t>renewable resources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Most frequently advanced policy to promote renewable energy (Fischer 2010): 29 states as of 2012</a:t>
            </a:r>
          </a:p>
          <a:p>
            <a:pPr algn="l">
              <a:spcBef>
                <a:spcPts val="0"/>
              </a:spcBef>
            </a:pPr>
            <a:endParaRPr lang="en-US" sz="2400" dirty="0" smtClean="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Do RPS have the intended effect of increasing renewable generation capacity?</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Existing evidence inconclusive</a:t>
            </a:r>
          </a:p>
          <a:p>
            <a:pPr lvl="2" algn="l">
              <a:spcBef>
                <a:spcPts val="600"/>
              </a:spcBef>
              <a:buClr>
                <a:schemeClr val="accent3">
                  <a:lumMod val="50000"/>
                </a:schemeClr>
              </a:buClr>
              <a:buSzPct val="150000"/>
            </a:pPr>
            <a:r>
              <a:rPr lang="en-US" sz="1600" dirty="0" smtClean="0">
                <a:solidFill>
                  <a:schemeClr val="tx1"/>
                </a:solidFill>
                <a:latin typeface="Cambria" panose="02040503050406030204" pitchFamily="18" charset="0"/>
              </a:rPr>
              <a:t>    Position:     Yin and Powers (2010) </a:t>
            </a:r>
          </a:p>
          <a:p>
            <a:pPr lvl="2" algn="l">
              <a:spcBef>
                <a:spcPts val="600"/>
              </a:spcBef>
              <a:buClr>
                <a:schemeClr val="accent3">
                  <a:lumMod val="50000"/>
                </a:schemeClr>
              </a:buClr>
              <a:buSzPct val="150000"/>
            </a:pPr>
            <a:r>
              <a:rPr lang="en-US" sz="1600" dirty="0" smtClean="0">
                <a:solidFill>
                  <a:schemeClr val="tx1"/>
                </a:solidFill>
                <a:latin typeface="Cambria" panose="02040503050406030204" pitchFamily="18" charset="0"/>
              </a:rPr>
              <a:t>    Negative:    </a:t>
            </a:r>
            <a:r>
              <a:rPr lang="en-US" sz="1600" dirty="0" err="1" smtClean="0">
                <a:solidFill>
                  <a:schemeClr val="tx1"/>
                </a:solidFill>
                <a:latin typeface="Cambria" panose="02040503050406030204" pitchFamily="18" charset="0"/>
              </a:rPr>
              <a:t>Shrimali</a:t>
            </a:r>
            <a:r>
              <a:rPr lang="en-US" sz="1600" dirty="0" smtClean="0">
                <a:solidFill>
                  <a:schemeClr val="tx1"/>
                </a:solidFill>
                <a:latin typeface="Cambria" panose="02040503050406030204" pitchFamily="18" charset="0"/>
              </a:rPr>
              <a:t> &amp; </a:t>
            </a:r>
            <a:r>
              <a:rPr lang="en-US" sz="1600" dirty="0" err="1" smtClean="0">
                <a:solidFill>
                  <a:schemeClr val="tx1"/>
                </a:solidFill>
                <a:latin typeface="Cambria" panose="02040503050406030204" pitchFamily="18" charset="0"/>
              </a:rPr>
              <a:t>Kniefel</a:t>
            </a:r>
            <a:r>
              <a:rPr lang="en-US" sz="1600" dirty="0" smtClean="0">
                <a:solidFill>
                  <a:schemeClr val="tx1"/>
                </a:solidFill>
                <a:latin typeface="Cambria" panose="02040503050406030204" pitchFamily="18" charset="0"/>
              </a:rPr>
              <a:t> (2011), </a:t>
            </a:r>
            <a:r>
              <a:rPr lang="en-US" sz="1600" dirty="0" err="1" smtClean="0">
                <a:solidFill>
                  <a:schemeClr val="tx1"/>
                </a:solidFill>
                <a:latin typeface="Cambria" panose="02040503050406030204" pitchFamily="18" charset="0"/>
              </a:rPr>
              <a:t>Delmas</a:t>
            </a:r>
            <a:r>
              <a:rPr lang="en-US" sz="1600" dirty="0" smtClean="0">
                <a:solidFill>
                  <a:schemeClr val="tx1"/>
                </a:solidFill>
                <a:latin typeface="Cambria" panose="02040503050406030204" pitchFamily="18" charset="0"/>
              </a:rPr>
              <a:t> &amp; Montes-Sancho (2011)</a:t>
            </a:r>
          </a:p>
          <a:p>
            <a:pPr lvl="2" algn="l">
              <a:spcBef>
                <a:spcPts val="600"/>
              </a:spcBef>
              <a:buClr>
                <a:schemeClr val="accent3">
                  <a:lumMod val="50000"/>
                </a:schemeClr>
              </a:buClr>
              <a:buSzPct val="150000"/>
            </a:pPr>
            <a:r>
              <a:rPr lang="en-US" sz="1600" dirty="0" smtClean="0">
                <a:solidFill>
                  <a:schemeClr val="tx1"/>
                </a:solidFill>
                <a:latin typeface="Cambria" panose="02040503050406030204" pitchFamily="18" charset="0"/>
              </a:rPr>
              <a:t>    No effect:    Carley (2009), </a:t>
            </a:r>
            <a:r>
              <a:rPr lang="en-US" sz="1600" dirty="0" err="1" smtClean="0">
                <a:solidFill>
                  <a:schemeClr val="tx1"/>
                </a:solidFill>
                <a:latin typeface="Cambria" panose="02040503050406030204" pitchFamily="18" charset="0"/>
              </a:rPr>
              <a:t>Hitaj</a:t>
            </a:r>
            <a:r>
              <a:rPr lang="en-US" sz="1600" dirty="0" smtClean="0">
                <a:solidFill>
                  <a:schemeClr val="tx1"/>
                </a:solidFill>
                <a:latin typeface="Cambria" panose="02040503050406030204" pitchFamily="18" charset="0"/>
              </a:rPr>
              <a:t> (2013), Maguire (2014)</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Panel-data analyses, attempting to estimates ATEs</a:t>
            </a:r>
          </a:p>
          <a:p>
            <a:pPr algn="l">
              <a:spcBef>
                <a:spcPts val="0"/>
              </a:spcBef>
            </a:pPr>
            <a:endParaRPr lang="en-US" sz="2400" dirty="0" smtClean="0">
              <a:solidFill>
                <a:schemeClr val="tx1"/>
              </a:solidFill>
              <a:latin typeface="Cambria" panose="02040503050406030204" pitchFamily="18" charset="0"/>
            </a:endParaRPr>
          </a:p>
          <a:p>
            <a:pPr marL="342900" indent="-342900" algn="l">
              <a:spcBef>
                <a:spcPts val="0"/>
              </a:spcBef>
              <a:buFont typeface="Arial" panose="020B0604020202020204" pitchFamily="34" charset="0"/>
              <a:buChar char="•"/>
            </a:pP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
        <p:nvSpPr>
          <p:cNvPr id="9" name="Rounded Rectangle 8"/>
          <p:cNvSpPr/>
          <p:nvPr/>
        </p:nvSpPr>
        <p:spPr>
          <a:xfrm>
            <a:off x="1600200" y="4267200"/>
            <a:ext cx="6477000" cy="990600"/>
          </a:xfrm>
          <a:prstGeom prst="roundRect">
            <a:avLst/>
          </a:prstGeom>
          <a:solidFill>
            <a:schemeClr val="accent3">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132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The Issue of Heterogeneities</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3578"/>
            <a:ext cx="8001000" cy="5559622"/>
          </a:xfrm>
        </p:spPr>
        <p:txBody>
          <a:bodyPr>
            <a:normAutofit/>
          </a:bodyPr>
          <a:lstStyle/>
          <a:p>
            <a:pPr algn="l">
              <a:spcBef>
                <a:spcPts val="0"/>
              </a:spcBef>
            </a:pPr>
            <a:r>
              <a:rPr lang="en-US" sz="2400" dirty="0">
                <a:solidFill>
                  <a:schemeClr val="tx1"/>
                </a:solidFill>
                <a:latin typeface="Cambria" panose="02040503050406030204" pitchFamily="18" charset="0"/>
              </a:rPr>
              <a:t>Treatment Heterogeneities </a:t>
            </a:r>
            <a:r>
              <a:rPr lang="en-US" sz="1400" dirty="0">
                <a:solidFill>
                  <a:schemeClr val="tx1"/>
                </a:solidFill>
                <a:latin typeface="Cambria" panose="02040503050406030204" pitchFamily="18" charset="0"/>
              </a:rPr>
              <a:t>(</a:t>
            </a:r>
            <a:r>
              <a:rPr lang="en-US" sz="1400" dirty="0" err="1">
                <a:solidFill>
                  <a:schemeClr val="tx1"/>
                </a:solidFill>
                <a:latin typeface="Cambria" panose="02040503050406030204" pitchFamily="18" charset="0"/>
              </a:rPr>
              <a:t>Keele</a:t>
            </a:r>
            <a:r>
              <a:rPr lang="en-US" sz="1400" dirty="0">
                <a:solidFill>
                  <a:schemeClr val="tx1"/>
                </a:solidFill>
                <a:latin typeface="Cambria" panose="02040503050406030204" pitchFamily="18" charset="0"/>
              </a:rPr>
              <a:t> et al. </a:t>
            </a:r>
            <a:r>
              <a:rPr lang="en-US" sz="1400" dirty="0" smtClean="0">
                <a:solidFill>
                  <a:schemeClr val="tx1"/>
                </a:solidFill>
                <a:latin typeface="Cambria" panose="02040503050406030204" pitchFamily="18" charset="0"/>
              </a:rPr>
              <a:t>2013)</a:t>
            </a:r>
          </a:p>
          <a:p>
            <a:pPr algn="l">
              <a:spcBef>
                <a:spcPts val="0"/>
              </a:spcBef>
            </a:pPr>
            <a:endParaRPr lang="en-US" sz="2400" dirty="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RPS unique state policies: disparate across states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Required mandatory generation</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Types of renewables allowed</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Year of required implementation</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Nature of Renewable Energy Credit (REC)</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Degree and scope of restructuring</a:t>
            </a:r>
            <a:endParaRPr lang="en-US" sz="1800" dirty="0">
              <a:solidFill>
                <a:schemeClr val="tx1"/>
              </a:solidFill>
              <a:latin typeface="Cambria" panose="02040503050406030204" pitchFamily="18" charset="0"/>
            </a:endParaRPr>
          </a:p>
          <a:p>
            <a:pPr algn="l">
              <a:spcBef>
                <a:spcPts val="0"/>
              </a:spcBef>
              <a:buClr>
                <a:schemeClr val="accent3">
                  <a:lumMod val="50000"/>
                </a:schemeClr>
              </a:buClr>
              <a:buSzPct val="150000"/>
            </a:pPr>
            <a:endParaRPr lang="en-US" sz="1800" dirty="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States differ</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Renewable resource potential</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Electricity market characteristics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Policy environment, implementation</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a:solidFill>
                  <a:schemeClr val="tx1"/>
                </a:solidFill>
                <a:latin typeface="Cambria" panose="02040503050406030204" pitchFamily="18" charset="0"/>
              </a:rPr>
              <a:t>Host of observed and unobserved characteristics</a:t>
            </a:r>
          </a:p>
          <a:p>
            <a:pPr algn="l">
              <a:spcBef>
                <a:spcPts val="0"/>
              </a:spcBef>
            </a:pP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7924800" y="6553200"/>
            <a:ext cx="1219200" cy="2286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8" name="TextBox 7"/>
          <p:cNvSpPr txBox="1"/>
          <p:nvPr/>
        </p:nvSpPr>
        <p:spPr>
          <a:xfrm>
            <a:off x="0" y="6553200"/>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55842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Research Question</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990600"/>
            <a:ext cx="8001000" cy="5559622"/>
          </a:xfrm>
        </p:spPr>
        <p:txBody>
          <a:bodyPr>
            <a:normAutofit lnSpcReduction="10000"/>
          </a:bodyPr>
          <a:lstStyle/>
          <a:p>
            <a:pPr algn="l">
              <a:spcBef>
                <a:spcPts val="0"/>
              </a:spcBef>
              <a:buClr>
                <a:schemeClr val="accent3">
                  <a:lumMod val="50000"/>
                </a:schemeClr>
              </a:buClr>
              <a:buSzPct val="150000"/>
            </a:pPr>
            <a:r>
              <a:rPr lang="en-US" sz="2400" dirty="0" smtClean="0">
                <a:solidFill>
                  <a:schemeClr val="tx1"/>
                </a:solidFill>
                <a:latin typeface="Cambria" panose="02040503050406030204" pitchFamily="18" charset="0"/>
              </a:rPr>
              <a:t>Case study approach to account for heterogeneities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We use Synthetic Control Method (SCM)</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Conduct individual case studies of the early adopter states (1991-2008)</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Focus on early RPS adopters (between 1997 and 2000): sufficient post-intervention follow-up</a:t>
            </a:r>
          </a:p>
          <a:p>
            <a:pPr algn="l">
              <a:spcBef>
                <a:spcPts val="0"/>
              </a:spcBef>
            </a:pPr>
            <a:endParaRPr lang="en-US" sz="2400" dirty="0" smtClean="0">
              <a:solidFill>
                <a:schemeClr val="tx1"/>
              </a:solidFill>
              <a:latin typeface="Cambria" panose="02040503050406030204" pitchFamily="18" charset="0"/>
            </a:endParaRPr>
          </a:p>
          <a:p>
            <a:pPr algn="l">
              <a:spcBef>
                <a:spcPts val="0"/>
              </a:spcBef>
            </a:pPr>
            <a:endParaRPr lang="en-US" sz="2400" dirty="0" smtClean="0">
              <a:solidFill>
                <a:schemeClr val="tx1"/>
              </a:solidFill>
              <a:latin typeface="Cambria" panose="02040503050406030204" pitchFamily="18" charset="0"/>
            </a:endParaRPr>
          </a:p>
          <a:p>
            <a:pPr algn="l">
              <a:spcBef>
                <a:spcPts val="0"/>
              </a:spcBef>
            </a:pPr>
            <a:endParaRPr lang="en-US" sz="2400" dirty="0" smtClean="0">
              <a:solidFill>
                <a:schemeClr val="tx1"/>
              </a:solidFill>
              <a:latin typeface="Cambria" panose="02040503050406030204" pitchFamily="18" charset="0"/>
            </a:endParaRPr>
          </a:p>
          <a:p>
            <a:pPr algn="l">
              <a:spcBef>
                <a:spcPts val="0"/>
              </a:spcBef>
            </a:pPr>
            <a:r>
              <a:rPr lang="en-US" sz="2400" dirty="0" smtClean="0">
                <a:solidFill>
                  <a:schemeClr val="tx1"/>
                </a:solidFill>
                <a:latin typeface="Cambria" panose="02040503050406030204" pitchFamily="18" charset="0"/>
              </a:rPr>
              <a:t>Outcome</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i="1" dirty="0" smtClean="0">
                <a:solidFill>
                  <a:schemeClr val="tx1"/>
                </a:solidFill>
                <a:latin typeface="Cambria" panose="02040503050406030204" pitchFamily="18" charset="0"/>
              </a:rPr>
              <a:t>Modern</a:t>
            </a:r>
            <a:r>
              <a:rPr lang="en-US" sz="1800" dirty="0" smtClean="0">
                <a:solidFill>
                  <a:schemeClr val="tx1"/>
                </a:solidFill>
                <a:latin typeface="Cambria" panose="02040503050406030204" pitchFamily="18" charset="0"/>
              </a:rPr>
              <a:t> renewables capacity: Wind, solar, geothermal, and biomass</a:t>
            </a:r>
          </a:p>
          <a:p>
            <a:pPr marL="342900" indent="-342900" algn="l">
              <a:spcBef>
                <a:spcPts val="0"/>
              </a:spcBef>
              <a:buClr>
                <a:schemeClr val="accent3">
                  <a:lumMod val="50000"/>
                </a:schemeClr>
              </a:buClr>
              <a:buSzPct val="150000"/>
              <a:buFont typeface="Arial" panose="020B0604020202020204" pitchFamily="34" charset="0"/>
              <a:buChar char="•"/>
            </a:pPr>
            <a:endParaRPr lang="en-US" sz="1800" dirty="0" smtClean="0">
              <a:solidFill>
                <a:schemeClr val="tx1"/>
              </a:solidFill>
              <a:latin typeface="Cambria" panose="02040503050406030204" pitchFamily="18" charset="0"/>
            </a:endParaRPr>
          </a:p>
          <a:p>
            <a:pPr algn="l">
              <a:spcBef>
                <a:spcPts val="0"/>
              </a:spcBef>
              <a:buClr>
                <a:schemeClr val="accent3">
                  <a:lumMod val="50000"/>
                </a:schemeClr>
              </a:buClr>
              <a:buSzPct val="150000"/>
            </a:pPr>
            <a:r>
              <a:rPr lang="en-US" sz="2400" dirty="0" smtClean="0">
                <a:solidFill>
                  <a:schemeClr val="tx1"/>
                </a:solidFill>
                <a:latin typeface="Cambria" panose="02040503050406030204" pitchFamily="18" charset="0"/>
              </a:rPr>
              <a:t>Finding</a:t>
            </a:r>
            <a:endParaRPr lang="en-US" sz="2400" dirty="0">
              <a:solidFill>
                <a:schemeClr val="tx1"/>
              </a:solidFill>
              <a:latin typeface="Cambria" panose="02040503050406030204" pitchFamily="18" charset="0"/>
            </a:endParaRP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RPS impacted renewables capacity only in Texas</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1999-2008: Texas’s renewables addition accounts for 30% of total US renewables capacity addition</a:t>
            </a:r>
          </a:p>
          <a:p>
            <a:pPr marL="800100" lvl="1" indent="-342900" algn="l">
              <a:spcBef>
                <a:spcPts val="600"/>
              </a:spcBef>
              <a:buClr>
                <a:schemeClr val="accent3">
                  <a:lumMod val="50000"/>
                </a:schemeClr>
              </a:buClr>
              <a:buSzPct val="150000"/>
              <a:buFont typeface="Arial" panose="020B0604020202020204" pitchFamily="34" charset="0"/>
              <a:buChar char="•"/>
            </a:pPr>
            <a:r>
              <a:rPr lang="en-US" sz="1800" dirty="0" smtClean="0">
                <a:solidFill>
                  <a:schemeClr val="tx1"/>
                </a:solidFill>
                <a:latin typeface="Cambria" panose="02040503050406030204" pitchFamily="18" charset="0"/>
              </a:rPr>
              <a:t>If Texas were a country, it would be 6th in the world in wind capacity</a:t>
            </a:r>
            <a:endParaRPr lang="en-US" sz="2400" dirty="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81534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60145758"/>
              </p:ext>
            </p:extLst>
          </p:nvPr>
        </p:nvGraphicFramePr>
        <p:xfrm>
          <a:off x="1752600" y="2667000"/>
          <a:ext cx="5715000" cy="741680"/>
        </p:xfrm>
        <a:graphic>
          <a:graphicData uri="http://schemas.openxmlformats.org/drawingml/2006/table">
            <a:tbl>
              <a:tblPr firstRow="1" bandRow="1">
                <a:tableStyleId>{5C22544A-7EE6-4342-B048-85BDC9FD1C3A}</a:tableStyleId>
              </a:tblPr>
              <a:tblGrid>
                <a:gridCol w="1752600"/>
                <a:gridCol w="2057400"/>
                <a:gridCol w="1905000"/>
              </a:tblGrid>
              <a:tr h="370840">
                <a:tc>
                  <a:txBody>
                    <a:bodyPr/>
                    <a:lstStyle/>
                    <a:p>
                      <a:r>
                        <a:rPr lang="en-US" sz="1600" b="0" dirty="0" smtClean="0">
                          <a:solidFill>
                            <a:schemeClr val="tx1"/>
                          </a:solidFill>
                          <a:latin typeface="Cambria" panose="02040503050406030204" pitchFamily="18" charset="0"/>
                        </a:rPr>
                        <a:t>Nevada (1997)</a:t>
                      </a:r>
                      <a:endParaRPr lang="en-US" sz="1600" b="0" dirty="0">
                        <a:solidFill>
                          <a:schemeClr val="tx1"/>
                        </a:solidFill>
                        <a:latin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99">
                        <a:alpha val="60000"/>
                      </a:srgbClr>
                    </a:solidFill>
                  </a:tcPr>
                </a:tc>
                <a:tc>
                  <a:txBody>
                    <a:bodyPr/>
                    <a:lstStyle/>
                    <a:p>
                      <a:r>
                        <a:rPr lang="en-US" sz="1600" b="0" dirty="0" smtClean="0">
                          <a:solidFill>
                            <a:schemeClr val="tx1"/>
                          </a:solidFill>
                          <a:latin typeface="Cambria" panose="02040503050406030204" pitchFamily="18" charset="0"/>
                        </a:rPr>
                        <a:t>Connecticut (1998)</a:t>
                      </a:r>
                      <a:endParaRPr lang="en-US" sz="1600" b="0" dirty="0">
                        <a:solidFill>
                          <a:schemeClr val="tx1"/>
                        </a:solidFill>
                        <a:latin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99">
                        <a:alpha val="60000"/>
                      </a:srgbClr>
                    </a:solidFill>
                  </a:tcPr>
                </a:tc>
                <a:tc>
                  <a:txBody>
                    <a:bodyPr/>
                    <a:lstStyle/>
                    <a:p>
                      <a:r>
                        <a:rPr lang="en-US" sz="1600" b="0" dirty="0" smtClean="0">
                          <a:solidFill>
                            <a:schemeClr val="tx1"/>
                          </a:solidFill>
                          <a:latin typeface="Cambria" panose="02040503050406030204" pitchFamily="18" charset="0"/>
                        </a:rPr>
                        <a:t>New Jersey (1999)</a:t>
                      </a:r>
                      <a:endParaRPr lang="en-US" sz="1600" b="0" dirty="0">
                        <a:solidFill>
                          <a:schemeClr val="tx1"/>
                        </a:solidFill>
                        <a:latin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99">
                        <a:alpha val="60000"/>
                      </a:srgbClr>
                    </a:solidFill>
                  </a:tcPr>
                </a:tc>
              </a:tr>
              <a:tr h="370840">
                <a:tc>
                  <a:txBody>
                    <a:bodyPr/>
                    <a:lstStyle/>
                    <a:p>
                      <a:r>
                        <a:rPr lang="en-US" sz="1600" b="0" dirty="0" smtClean="0">
                          <a:solidFill>
                            <a:schemeClr val="tx1"/>
                          </a:solidFill>
                          <a:latin typeface="Cambria" panose="02040503050406030204" pitchFamily="18" charset="0"/>
                        </a:rPr>
                        <a:t>Maine (1999)</a:t>
                      </a:r>
                      <a:endParaRPr lang="en-US" sz="1600" b="0" dirty="0">
                        <a:solidFill>
                          <a:schemeClr val="tx1"/>
                        </a:solidFill>
                        <a:latin typeface="Cambria" panose="02040503050406030204" pitchFamily="18"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alpha val="60000"/>
                      </a:srgbClr>
                    </a:solidFill>
                  </a:tcPr>
                </a:tc>
                <a:tc>
                  <a:txBody>
                    <a:bodyPr/>
                    <a:lstStyle/>
                    <a:p>
                      <a:r>
                        <a:rPr lang="en-US" sz="1600" b="0" dirty="0" smtClean="0">
                          <a:solidFill>
                            <a:schemeClr val="tx1"/>
                          </a:solidFill>
                          <a:latin typeface="Cambria" panose="02040503050406030204" pitchFamily="18" charset="0"/>
                        </a:rPr>
                        <a:t>Texas (1999)</a:t>
                      </a:r>
                      <a:endParaRPr lang="en-US" sz="1600" b="0" dirty="0">
                        <a:solidFill>
                          <a:schemeClr val="tx1"/>
                        </a:solidFill>
                        <a:latin typeface="Cambria" panose="02040503050406030204" pitchFamily="18"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alpha val="60000"/>
                      </a:srgbClr>
                    </a:solidFill>
                  </a:tcPr>
                </a:tc>
                <a:tc>
                  <a:txBody>
                    <a:bodyPr/>
                    <a:lstStyle/>
                    <a:p>
                      <a:r>
                        <a:rPr lang="en-US" sz="1600" b="0" dirty="0" smtClean="0">
                          <a:solidFill>
                            <a:schemeClr val="tx1"/>
                          </a:solidFill>
                          <a:latin typeface="Cambria" panose="02040503050406030204" pitchFamily="18" charset="0"/>
                        </a:rPr>
                        <a:t>Wisconsin (1999)</a:t>
                      </a:r>
                      <a:endParaRPr lang="en-US" sz="1600" b="0" dirty="0">
                        <a:solidFill>
                          <a:schemeClr val="tx1"/>
                        </a:solidFill>
                        <a:latin typeface="Cambria" panose="02040503050406030204" pitchFamily="18"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alpha val="60000"/>
                      </a:srgbClr>
                    </a:solidFill>
                  </a:tcPr>
                </a:tc>
              </a:tr>
            </a:tbl>
          </a:graphicData>
        </a:graphic>
      </p:graphicFrame>
      <p:sp>
        <p:nvSpPr>
          <p:cNvPr id="8" name="TextBox 7"/>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65128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Impact Evaluation</a:t>
            </a:r>
            <a:endParaRPr lang="en-US" sz="3600" b="1" dirty="0">
              <a:solidFill>
                <a:srgbClr val="F4740A"/>
              </a:solidFill>
              <a:latin typeface="Cambria" panose="02040503050406030204" pitchFamily="18" charset="0"/>
            </a:endParaRPr>
          </a:p>
        </p:txBody>
      </p:sp>
      <p:sp>
        <p:nvSpPr>
          <p:cNvPr id="3" name="Subtitle 2"/>
          <p:cNvSpPr>
            <a:spLocks noGrp="1"/>
          </p:cNvSpPr>
          <p:nvPr>
            <p:ph type="subTitle" idx="1"/>
          </p:nvPr>
        </p:nvSpPr>
        <p:spPr>
          <a:xfrm>
            <a:off x="609600" y="2057400"/>
            <a:ext cx="8001000" cy="4492822"/>
          </a:xfrm>
        </p:spPr>
        <p:txBody>
          <a:bodyPr>
            <a:normAutofit/>
          </a:bodyPr>
          <a:lstStyle/>
          <a:p>
            <a:pPr algn="l">
              <a:spcBef>
                <a:spcPts val="0"/>
              </a:spcBef>
            </a:pPr>
            <a:endParaRPr lang="en-US" sz="2000" dirty="0" smtClean="0">
              <a:solidFill>
                <a:schemeClr val="tx1"/>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81534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10" name="TextBox 9"/>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
        <p:nvSpPr>
          <p:cNvPr id="11" name="TextBox 1"/>
          <p:cNvSpPr txBox="1">
            <a:spLocks noChangeArrowheads="1"/>
          </p:cNvSpPr>
          <p:nvPr/>
        </p:nvSpPr>
        <p:spPr bwMode="auto">
          <a:xfrm>
            <a:off x="685800" y="990600"/>
            <a:ext cx="7620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latin typeface="Cambria" pitchFamily="18" charset="0"/>
              </a:rPr>
              <a:t>To </a:t>
            </a:r>
            <a:r>
              <a:rPr lang="en-US" altLang="en-US" sz="2000" dirty="0">
                <a:latin typeface="Cambria" pitchFamily="18" charset="0"/>
              </a:rPr>
              <a:t>asses the impact of </a:t>
            </a:r>
            <a:r>
              <a:rPr lang="en-US" altLang="en-US" sz="2000" dirty="0" smtClean="0">
                <a:latin typeface="Cambria" pitchFamily="18" charset="0"/>
              </a:rPr>
              <a:t>1997 RPS on Nevada’s renewables capacity</a:t>
            </a:r>
            <a:endParaRPr lang="en-US" altLang="en-US" sz="1800" dirty="0" smtClean="0">
              <a:latin typeface="Cambria" pitchFamily="18" charset="0"/>
            </a:endParaRPr>
          </a:p>
          <a:p>
            <a:pPr marL="285750" indent="-285750" eaLnBrk="1" hangingPunct="1">
              <a:spcBef>
                <a:spcPct val="0"/>
              </a:spcBef>
            </a:pPr>
            <a:r>
              <a:rPr lang="en-US" altLang="en-US" sz="1600" dirty="0" smtClean="0">
                <a:latin typeface="Cambria" pitchFamily="18" charset="0"/>
              </a:rPr>
              <a:t>Counterfactual unobserved</a:t>
            </a:r>
          </a:p>
          <a:p>
            <a:pPr marL="285750" indent="-285750" eaLnBrk="1" hangingPunct="1">
              <a:spcBef>
                <a:spcPct val="0"/>
              </a:spcBef>
            </a:pPr>
            <a:r>
              <a:rPr lang="en-US" altLang="en-US" sz="1600" dirty="0" smtClean="0">
                <a:latin typeface="Cambria" pitchFamily="18" charset="0"/>
              </a:rPr>
              <a:t>How to construct a counterfactual?</a:t>
            </a:r>
            <a:endParaRPr lang="en-US" altLang="en-US" sz="1600" dirty="0">
              <a:latin typeface="Cambria" pitchFamily="18" charset="0"/>
            </a:endParaRPr>
          </a:p>
        </p:txBody>
      </p:sp>
      <p:pic>
        <p:nvPicPr>
          <p:cNvPr id="1034" name="Picture 10" descr="C:\Gobeshona\Energy\RPS_RenewableCapacity\Presentations\Pictures\Ex_NVvsU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45"/>
          <a:stretch/>
        </p:blipFill>
        <p:spPr bwMode="auto">
          <a:xfrm>
            <a:off x="4495800" y="2133600"/>
            <a:ext cx="4519613" cy="35660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Gobeshona\Energy\RPS_RenewableCapacity\Presentations\Pictures\Ex_NVvsUS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46"/>
          <a:stretch/>
        </p:blipFill>
        <p:spPr bwMode="auto">
          <a:xfrm>
            <a:off x="76201" y="2133600"/>
            <a:ext cx="4495800" cy="356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0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Synthetic Control Method (SCM)</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pic>
        <p:nvPicPr>
          <p:cNvPr id="7171" name="Picture 3" descr="C:\Gobeshona\Energy\RPS_RenewableCapacity\Draft\JournalSubmissions\LandEconomics\Pictures\Fig2_panelA_lef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313" y="2453935"/>
            <a:ext cx="4754487" cy="35658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
        <p:nvSpPr>
          <p:cNvPr id="14" name="TextBox 1"/>
          <p:cNvSpPr txBox="1">
            <a:spLocks noChangeArrowheads="1"/>
          </p:cNvSpPr>
          <p:nvPr/>
        </p:nvSpPr>
        <p:spPr bwMode="auto">
          <a:xfrm>
            <a:off x="4648200" y="1294165"/>
            <a:ext cx="3962400" cy="915635"/>
          </a:xfrm>
          <a:prstGeom prst="rect">
            <a:avLst/>
          </a:prstGeom>
          <a:solidFill>
            <a:srgbClr val="17375D">
              <a:alpha val="75000"/>
            </a:srgbClr>
          </a:solidFill>
          <a:ln w="9525">
            <a:no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050" b="1" dirty="0" smtClean="0">
              <a:solidFill>
                <a:schemeClr val="bg1"/>
              </a:solidFill>
              <a:latin typeface="Cambria" pitchFamily="18" charset="0"/>
            </a:endParaRPr>
          </a:p>
          <a:p>
            <a:pPr eaLnBrk="1" hangingPunct="1">
              <a:spcBef>
                <a:spcPct val="0"/>
              </a:spcBef>
              <a:buFontTx/>
              <a:buNone/>
            </a:pPr>
            <a:r>
              <a:rPr lang="en-US" altLang="en-US" sz="1600" b="1" dirty="0" smtClean="0">
                <a:solidFill>
                  <a:schemeClr val="bg1"/>
                </a:solidFill>
                <a:latin typeface="Cambria" pitchFamily="18" charset="0"/>
              </a:rPr>
              <a:t> Synthetic NV </a:t>
            </a:r>
            <a:r>
              <a:rPr lang="en-US" altLang="en-US" sz="1600" b="1" dirty="0">
                <a:solidFill>
                  <a:schemeClr val="bg1"/>
                </a:solidFill>
                <a:latin typeface="Cambria" pitchFamily="18" charset="0"/>
              </a:rPr>
              <a:t>= Weighted average of the </a:t>
            </a:r>
            <a:r>
              <a:rPr lang="en-US" altLang="en-US" sz="1600" b="1" dirty="0" smtClean="0">
                <a:solidFill>
                  <a:schemeClr val="bg1"/>
                </a:solidFill>
                <a:latin typeface="Cambria" pitchFamily="18" charset="0"/>
              </a:rPr>
              <a:t>  </a:t>
            </a:r>
          </a:p>
          <a:p>
            <a:pPr eaLnBrk="1" hangingPunct="1">
              <a:spcBef>
                <a:spcPct val="0"/>
              </a:spcBef>
              <a:buFontTx/>
              <a:buNone/>
            </a:pPr>
            <a:r>
              <a:rPr lang="en-US" altLang="en-US" sz="1600" b="1" dirty="0">
                <a:solidFill>
                  <a:schemeClr val="bg1"/>
                </a:solidFill>
                <a:latin typeface="Cambria" pitchFamily="18" charset="0"/>
              </a:rPr>
              <a:t> </a:t>
            </a:r>
            <a:r>
              <a:rPr lang="en-US" altLang="en-US" sz="1600" b="1" dirty="0" smtClean="0">
                <a:solidFill>
                  <a:schemeClr val="bg1"/>
                </a:solidFill>
                <a:latin typeface="Cambria" pitchFamily="18" charset="0"/>
              </a:rPr>
              <a:t> donor </a:t>
            </a:r>
            <a:r>
              <a:rPr lang="en-US" altLang="en-US" sz="1600" b="1" dirty="0">
                <a:solidFill>
                  <a:schemeClr val="bg1"/>
                </a:solidFill>
                <a:latin typeface="Cambria" pitchFamily="18" charset="0"/>
              </a:rPr>
              <a:t>pool using the SCM </a:t>
            </a:r>
            <a:r>
              <a:rPr lang="en-US" altLang="en-US" sz="1600" b="1" dirty="0" smtClean="0">
                <a:solidFill>
                  <a:schemeClr val="bg1"/>
                </a:solidFill>
                <a:latin typeface="Cambria" pitchFamily="18" charset="0"/>
              </a:rPr>
              <a:t>weights</a:t>
            </a:r>
          </a:p>
          <a:p>
            <a:pPr eaLnBrk="1" hangingPunct="1">
              <a:spcBef>
                <a:spcPct val="0"/>
              </a:spcBef>
              <a:buFontTx/>
              <a:buNone/>
            </a:pPr>
            <a:endParaRPr lang="en-US" altLang="en-US" sz="1050" b="1" dirty="0">
              <a:solidFill>
                <a:schemeClr val="bg1"/>
              </a:solidFill>
              <a:latin typeface="Cambria" pitchFamily="18" charset="0"/>
            </a:endParaRPr>
          </a:p>
        </p:txBody>
      </p:sp>
      <p:sp>
        <p:nvSpPr>
          <p:cNvPr id="15" name="Rectangle 3"/>
          <p:cNvSpPr txBox="1">
            <a:spLocks noChangeArrowheads="1"/>
          </p:cNvSpPr>
          <p:nvPr/>
        </p:nvSpPr>
        <p:spPr bwMode="auto">
          <a:xfrm>
            <a:off x="533400" y="1219200"/>
            <a:ext cx="3733800" cy="3657600"/>
          </a:xfrm>
          <a:prstGeom prst="rect">
            <a:avLst/>
          </a:prstGeom>
          <a:solidFill>
            <a:schemeClr val="accent1">
              <a:alpha val="25000"/>
            </a:schemeClr>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1000"/>
              </a:spcBef>
              <a:buSzPct val="125000"/>
              <a:buFontTx/>
              <a:buNone/>
              <a:defRPr/>
            </a:pPr>
            <a:endParaRPr lang="en-US" sz="100" b="1" dirty="0" smtClean="0">
              <a:latin typeface="Cambria" panose="02040503050406030204" pitchFamily="18" charset="0"/>
            </a:endParaRPr>
          </a:p>
          <a:p>
            <a:pPr eaLnBrk="1" hangingPunct="1">
              <a:spcBef>
                <a:spcPts val="1000"/>
              </a:spcBef>
              <a:buSzPct val="125000"/>
              <a:buFont typeface="Arial" panose="020B0604020202020204" pitchFamily="34" charset="0"/>
              <a:buChar char="•"/>
              <a:defRPr/>
            </a:pPr>
            <a:r>
              <a:rPr lang="en-US" sz="1600" b="1" dirty="0" smtClean="0">
                <a:latin typeface="Cambria" panose="02040503050406030204" pitchFamily="18" charset="0"/>
              </a:rPr>
              <a:t>Donor pool: </a:t>
            </a:r>
            <a:r>
              <a:rPr lang="en-US" sz="1600" dirty="0" smtClean="0">
                <a:latin typeface="Cambria" panose="02040503050406030204" pitchFamily="18" charset="0"/>
              </a:rPr>
              <a:t>26 states that had no </a:t>
            </a:r>
            <a:r>
              <a:rPr lang="en-US" sz="1600" dirty="0" smtClean="0">
                <a:latin typeface="Cambria" panose="02040503050406030204" pitchFamily="18" charset="0"/>
              </a:rPr>
              <a:t>RPS in sample period</a:t>
            </a:r>
            <a:endParaRPr lang="en-US" sz="1600" dirty="0" smtClean="0">
              <a:latin typeface="Cambria" panose="02040503050406030204" pitchFamily="18" charset="0"/>
            </a:endParaRPr>
          </a:p>
          <a:p>
            <a:pPr eaLnBrk="1" hangingPunct="1">
              <a:spcBef>
                <a:spcPts val="1000"/>
              </a:spcBef>
              <a:buSzPct val="125000"/>
              <a:buFont typeface="Arial" panose="020B0604020202020204" pitchFamily="34" charset="0"/>
              <a:buChar char="•"/>
              <a:defRPr/>
            </a:pPr>
            <a:r>
              <a:rPr lang="en-US" sz="1600" b="1" dirty="0" smtClean="0">
                <a:latin typeface="Cambria" panose="02040503050406030204" pitchFamily="18" charset="0"/>
              </a:rPr>
              <a:t>Pre-intervention </a:t>
            </a:r>
            <a:r>
              <a:rPr lang="en-US" sz="1600" b="1" dirty="0">
                <a:latin typeface="Cambria" panose="02040503050406030204" pitchFamily="18" charset="0"/>
              </a:rPr>
              <a:t>matching (data-driven</a:t>
            </a:r>
            <a:r>
              <a:rPr lang="en-US" sz="1600" b="1" dirty="0" smtClean="0">
                <a:latin typeface="Cambria" panose="02040503050406030204" pitchFamily="18" charset="0"/>
              </a:rPr>
              <a:t>)</a:t>
            </a:r>
            <a:r>
              <a:rPr lang="en-US" sz="1600" dirty="0" smtClean="0">
                <a:latin typeface="Cambria" panose="02040503050406030204" pitchFamily="18" charset="0"/>
              </a:rPr>
              <a:t> </a:t>
            </a:r>
            <a:r>
              <a:rPr lang="en-US" sz="1600" dirty="0">
                <a:latin typeface="Cambria" panose="02040503050406030204" pitchFamily="18" charset="0"/>
                <a:sym typeface="Wingdings" pitchFamily="2" charset="2"/>
              </a:rPr>
              <a:t>:</a:t>
            </a:r>
            <a:r>
              <a:rPr lang="en-US" sz="1600" dirty="0" smtClean="0">
                <a:latin typeface="Cambria" panose="02040503050406030204" pitchFamily="18" charset="0"/>
                <a:sym typeface="Wingdings" pitchFamily="2" charset="2"/>
              </a:rPr>
              <a:t> ‘optimal’ </a:t>
            </a:r>
            <a:r>
              <a:rPr lang="en-US" sz="1600" dirty="0">
                <a:latin typeface="Cambria" panose="02040503050406030204" pitchFamily="18" charset="0"/>
                <a:sym typeface="Wingdings" pitchFamily="2" charset="2"/>
              </a:rPr>
              <a:t>weights for each </a:t>
            </a:r>
            <a:r>
              <a:rPr lang="en-US" sz="1600" dirty="0" smtClean="0">
                <a:latin typeface="Cambria" panose="02040503050406030204" pitchFamily="18" charset="0"/>
                <a:sym typeface="Wingdings" pitchFamily="2" charset="2"/>
              </a:rPr>
              <a:t>donor pool state</a:t>
            </a:r>
            <a:endParaRPr lang="en-US" sz="1600" dirty="0">
              <a:latin typeface="Cambria" panose="02040503050406030204" pitchFamily="18" charset="0"/>
              <a:sym typeface="Wingdings" pitchFamily="2" charset="2"/>
            </a:endParaRPr>
          </a:p>
          <a:p>
            <a:pPr eaLnBrk="1" hangingPunct="1">
              <a:spcBef>
                <a:spcPts val="1000"/>
              </a:spcBef>
              <a:buSzPct val="125000"/>
              <a:buFont typeface="Arial" panose="020B0604020202020204" pitchFamily="34" charset="0"/>
              <a:buChar char="•"/>
              <a:defRPr/>
            </a:pPr>
            <a:r>
              <a:rPr lang="en-US" sz="1600" b="1" dirty="0">
                <a:latin typeface="Cambria" panose="02040503050406030204" pitchFamily="18" charset="0"/>
              </a:rPr>
              <a:t>Synthetic control</a:t>
            </a:r>
            <a:r>
              <a:rPr lang="en-US" sz="1600" dirty="0">
                <a:latin typeface="Cambria" panose="02040503050406030204" pitchFamily="18" charset="0"/>
              </a:rPr>
              <a:t>: </a:t>
            </a:r>
            <a:r>
              <a:rPr lang="en-US" sz="1600" dirty="0" smtClean="0">
                <a:latin typeface="Cambria" panose="02040503050406030204" pitchFamily="18" charset="0"/>
              </a:rPr>
              <a:t>Weighted average of the donor pool is the synthetic Nevada </a:t>
            </a:r>
            <a:r>
              <a:rPr lang="en-US" sz="1600" dirty="0">
                <a:latin typeface="Cambria" panose="02040503050406030204" pitchFamily="18" charset="0"/>
              </a:rPr>
              <a:t>(or </a:t>
            </a:r>
            <a:r>
              <a:rPr lang="en-US" sz="1600" dirty="0" smtClean="0">
                <a:latin typeface="Cambria" panose="02040503050406030204" pitchFamily="18" charset="0"/>
              </a:rPr>
              <a:t>the counterfactual</a:t>
            </a:r>
            <a:r>
              <a:rPr lang="en-US" sz="1600" dirty="0">
                <a:latin typeface="Cambria" panose="02040503050406030204" pitchFamily="18" charset="0"/>
              </a:rPr>
              <a:t>)</a:t>
            </a:r>
          </a:p>
          <a:p>
            <a:pPr eaLnBrk="1" hangingPunct="1">
              <a:spcBef>
                <a:spcPts val="1000"/>
              </a:spcBef>
              <a:buSzPct val="125000"/>
              <a:buFont typeface="Arial" panose="020B0604020202020204" pitchFamily="34" charset="0"/>
              <a:buChar char="•"/>
              <a:defRPr/>
            </a:pPr>
            <a:r>
              <a:rPr lang="en-US" sz="1600" b="1" dirty="0" smtClean="0">
                <a:latin typeface="Cambria" panose="02040503050406030204" pitchFamily="18" charset="0"/>
              </a:rPr>
              <a:t>Estimated impact: </a:t>
            </a:r>
            <a:r>
              <a:rPr lang="en-US" sz="1600" dirty="0" smtClean="0">
                <a:latin typeface="Cambria" panose="02040503050406030204" pitchFamily="18" charset="0"/>
              </a:rPr>
              <a:t>post-intervention gap </a:t>
            </a:r>
            <a:r>
              <a:rPr lang="en-US" sz="1600" dirty="0">
                <a:latin typeface="Cambria" panose="02040503050406030204" pitchFamily="18" charset="0"/>
              </a:rPr>
              <a:t>between the synthetic and actual </a:t>
            </a:r>
            <a:r>
              <a:rPr lang="en-US" sz="1600" dirty="0" smtClean="0">
                <a:latin typeface="Cambria" panose="02040503050406030204" pitchFamily="18" charset="0"/>
              </a:rPr>
              <a:t>outcome</a:t>
            </a:r>
            <a:endParaRPr lang="en-US" sz="1600" dirty="0">
              <a:latin typeface="Cambria" panose="020405030504060302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69196186"/>
              </p:ext>
            </p:extLst>
          </p:nvPr>
        </p:nvGraphicFramePr>
        <p:xfrm>
          <a:off x="1828801" y="5106668"/>
          <a:ext cx="1752599" cy="913132"/>
        </p:xfrm>
        <a:graphic>
          <a:graphicData uri="http://schemas.openxmlformats.org/drawingml/2006/table">
            <a:tbl>
              <a:tblPr firstRow="1" firstCol="1" bandRow="1">
                <a:tableStyleId>{5C22544A-7EE6-4342-B048-85BDC9FD1C3A}</a:tableStyleId>
              </a:tblPr>
              <a:tblGrid>
                <a:gridCol w="162560"/>
                <a:gridCol w="904239"/>
                <a:gridCol w="685800"/>
              </a:tblGrid>
              <a:tr h="211438">
                <a:tc>
                  <a:txBody>
                    <a:bodyPr/>
                    <a:lstStyle/>
                    <a:p>
                      <a:pPr marL="0" marR="0">
                        <a:lnSpc>
                          <a:spcPct val="107000"/>
                        </a:lnSpc>
                        <a:spcBef>
                          <a:spcPts val="0"/>
                        </a:spcBef>
                        <a:spcAft>
                          <a:spcPts val="0"/>
                        </a:spcAft>
                      </a:pPr>
                      <a:endParaRPr lang="en-US" sz="1400" b="0" dirty="0">
                        <a:solidFill>
                          <a:schemeClr val="tx1"/>
                        </a:solidFill>
                        <a:effectLst/>
                        <a:latin typeface="Cambria" panose="02040503050406030204" pitchFamily="18" charset="0"/>
                        <a:ea typeface="Calibri"/>
                        <a:cs typeface="Times New Roman"/>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l" fontAlgn="ctr"/>
                      <a:r>
                        <a:rPr lang="en-US" sz="1400" b="0" i="0" u="none" strike="noStrike">
                          <a:solidFill>
                            <a:srgbClr val="000000"/>
                          </a:solidFill>
                          <a:effectLst/>
                          <a:latin typeface="Cambria"/>
                        </a:rPr>
                        <a:t>Florida</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r" fontAlgn="ctr"/>
                      <a:r>
                        <a:rPr lang="en-US" sz="1400" b="0" i="0" u="none" strike="noStrike">
                          <a:solidFill>
                            <a:srgbClr val="000000"/>
                          </a:solidFill>
                          <a:effectLst/>
                          <a:latin typeface="Cambria"/>
                        </a:rPr>
                        <a:t>0.25</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23000"/>
                      </a:srgbClr>
                    </a:solidFill>
                  </a:tcPr>
                </a:tc>
              </a:tr>
              <a:tr h="211438">
                <a:tc>
                  <a:txBody>
                    <a:bodyPr/>
                    <a:lstStyle/>
                    <a:p>
                      <a:pPr marL="0" marR="0">
                        <a:lnSpc>
                          <a:spcPct val="107000"/>
                        </a:lnSpc>
                        <a:spcBef>
                          <a:spcPts val="0"/>
                        </a:spcBef>
                        <a:spcAft>
                          <a:spcPts val="0"/>
                        </a:spcAft>
                      </a:pPr>
                      <a:endParaRPr lang="en-US" sz="1400" b="0" dirty="0">
                        <a:solidFill>
                          <a:schemeClr val="tx1"/>
                        </a:solidFill>
                        <a:effectLst/>
                        <a:latin typeface="Cambria" panose="02040503050406030204" pitchFamily="18"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l" fontAlgn="ctr"/>
                      <a:r>
                        <a:rPr lang="en-US" sz="1400" b="0" i="0" u="none" strike="noStrike">
                          <a:solidFill>
                            <a:srgbClr val="000000"/>
                          </a:solidFill>
                          <a:effectLst/>
                          <a:latin typeface="Cambria"/>
                        </a:rPr>
                        <a:t>Michigan</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r" fontAlgn="ctr"/>
                      <a:r>
                        <a:rPr lang="en-US" sz="1400" b="0" i="0" u="none" strike="noStrike">
                          <a:solidFill>
                            <a:srgbClr val="000000"/>
                          </a:solidFill>
                          <a:effectLst/>
                          <a:latin typeface="Cambria"/>
                        </a:rPr>
                        <a:t>0.45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r>
              <a:tr h="211438">
                <a:tc>
                  <a:txBody>
                    <a:bodyPr/>
                    <a:lstStyle/>
                    <a:p>
                      <a:pPr marL="0" marR="0">
                        <a:lnSpc>
                          <a:spcPct val="107000"/>
                        </a:lnSpc>
                        <a:spcBef>
                          <a:spcPts val="0"/>
                        </a:spcBef>
                        <a:spcAft>
                          <a:spcPts val="0"/>
                        </a:spcAft>
                      </a:pPr>
                      <a:endParaRPr lang="en-US" sz="1400" b="0" dirty="0">
                        <a:solidFill>
                          <a:schemeClr val="tx1"/>
                        </a:solidFill>
                        <a:effectLst/>
                        <a:latin typeface="Cambria" panose="02040503050406030204" pitchFamily="18"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l" fontAlgn="ctr"/>
                      <a:r>
                        <a:rPr lang="en-US" sz="1400" b="0" i="0" u="none" strike="noStrike">
                          <a:solidFill>
                            <a:srgbClr val="000000"/>
                          </a:solidFill>
                          <a:effectLst/>
                          <a:latin typeface="Cambria"/>
                        </a:rPr>
                        <a:t>Ohio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c>
                  <a:txBody>
                    <a:bodyPr/>
                    <a:lstStyle/>
                    <a:p>
                      <a:pPr algn="r" fontAlgn="ctr"/>
                      <a:r>
                        <a:rPr lang="en-US" sz="1400" b="0" i="0" u="none" strike="noStrike">
                          <a:solidFill>
                            <a:srgbClr val="000000"/>
                          </a:solidFill>
                          <a:effectLst/>
                          <a:latin typeface="Cambria"/>
                        </a:rPr>
                        <a:t>0.26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alpha val="23000"/>
                      </a:srgbClr>
                    </a:solidFill>
                  </a:tcPr>
                </a:tc>
              </a:tr>
              <a:tr h="211438">
                <a:tc>
                  <a:txBody>
                    <a:bodyPr/>
                    <a:lstStyle/>
                    <a:p>
                      <a:pPr marL="0" marR="0">
                        <a:lnSpc>
                          <a:spcPct val="107000"/>
                        </a:lnSpc>
                        <a:spcBef>
                          <a:spcPts val="0"/>
                        </a:spcBef>
                        <a:spcAft>
                          <a:spcPts val="0"/>
                        </a:spcAft>
                      </a:pPr>
                      <a:endParaRPr lang="en-US" sz="1400" b="0" dirty="0">
                        <a:solidFill>
                          <a:schemeClr val="tx1"/>
                        </a:solidFill>
                        <a:effectLst/>
                        <a:latin typeface="Cambria" panose="02040503050406030204" pitchFamily="18" charset="0"/>
                        <a:ea typeface="Calibri"/>
                        <a:cs typeface="Times New Roman"/>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23000"/>
                      </a:srgbClr>
                    </a:solidFill>
                  </a:tcPr>
                </a:tc>
                <a:tc>
                  <a:txBody>
                    <a:bodyPr/>
                    <a:lstStyle/>
                    <a:p>
                      <a:pPr algn="l" fontAlgn="ctr"/>
                      <a:r>
                        <a:rPr lang="en-US" sz="1400" b="0" i="0" u="none" strike="noStrike">
                          <a:solidFill>
                            <a:srgbClr val="000000"/>
                          </a:solidFill>
                          <a:effectLst/>
                          <a:latin typeface="Cambria"/>
                        </a:rPr>
                        <a:t>Utah</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23000"/>
                      </a:srgbClr>
                    </a:solidFill>
                  </a:tcPr>
                </a:tc>
                <a:tc>
                  <a:txBody>
                    <a:bodyPr/>
                    <a:lstStyle/>
                    <a:p>
                      <a:pPr algn="r" fontAlgn="ctr"/>
                      <a:r>
                        <a:rPr lang="en-US" sz="1400" b="0" i="0" u="none" strike="noStrike" dirty="0">
                          <a:solidFill>
                            <a:srgbClr val="000000"/>
                          </a:solidFill>
                          <a:effectLst/>
                          <a:latin typeface="Cambria"/>
                        </a:rPr>
                        <a:t>0.04</a:t>
                      </a:r>
                    </a:p>
                  </a:txBody>
                  <a:tcPr marL="7620" marR="7620" marT="762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23000"/>
                      </a:srgbClr>
                    </a:solidFill>
                  </a:tcPr>
                </a:tc>
              </a:tr>
            </a:tbl>
          </a:graphicData>
        </a:graphic>
      </p:graphicFrame>
    </p:spTree>
    <p:extLst>
      <p:ext uri="{BB962C8B-B14F-4D97-AF65-F5344CB8AC3E}">
        <p14:creationId xmlns:p14="http://schemas.microsoft.com/office/powerpoint/2010/main" val="406605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Inference: Nevada</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C:\Gobeshona\Energy\RPS_RenewableCapacity\November2014\Results\Pictures\Fig2_panelA_ri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843" y="1295400"/>
            <a:ext cx="4388757" cy="32915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48200" y="4800600"/>
            <a:ext cx="4191000" cy="1246495"/>
          </a:xfrm>
          <a:prstGeom prst="rect">
            <a:avLst/>
          </a:prstGeom>
          <a:solidFill>
            <a:srgbClr val="FFFF99">
              <a:alpha val="50000"/>
            </a:srgbClr>
          </a:solidFill>
          <a:ln>
            <a:noFill/>
          </a:ln>
        </p:spPr>
        <p:txBody>
          <a:bodyPr wrap="square">
            <a:spAutoFit/>
          </a:bodyPr>
          <a:lstStyle/>
          <a:p>
            <a:pPr>
              <a:defRPr/>
            </a:pPr>
            <a:r>
              <a:rPr lang="en-US" sz="1500" b="1" dirty="0" smtClean="0">
                <a:latin typeface="Cambria" panose="02040503050406030204" pitchFamily="18" charset="0"/>
              </a:rPr>
              <a:t>Findings</a:t>
            </a:r>
            <a:endParaRPr lang="en-US" sz="1500" dirty="0">
              <a:latin typeface="Cambria" panose="02040503050406030204" pitchFamily="18" charset="0"/>
            </a:endParaRPr>
          </a:p>
          <a:p>
            <a:pPr marL="285750" indent="-285750">
              <a:buBlip>
                <a:blip r:embed="rId3"/>
              </a:buBlip>
              <a:defRPr/>
            </a:pPr>
            <a:r>
              <a:rPr lang="en-US" sz="1500" dirty="0" smtClean="0">
                <a:latin typeface="Cambria" panose="02040503050406030204" pitchFamily="18" charset="0"/>
              </a:rPr>
              <a:t>RPS did not have any impact on the renewables generation capacity in Nevada</a:t>
            </a:r>
          </a:p>
          <a:p>
            <a:pPr marL="285750" indent="-285750">
              <a:buBlip>
                <a:blip r:embed="rId3"/>
              </a:buBlip>
              <a:defRPr/>
            </a:pPr>
            <a:r>
              <a:rPr lang="en-US" sz="1500" dirty="0" smtClean="0">
                <a:latin typeface="Cambria" panose="02040503050406030204" pitchFamily="18" charset="0"/>
              </a:rPr>
              <a:t>Same finding for Connecticut, Maine, New Jersey, and Wisconsin</a:t>
            </a:r>
          </a:p>
        </p:txBody>
      </p:sp>
      <p:pic>
        <p:nvPicPr>
          <p:cNvPr id="14" name="Picture 3" descr="C:\Gobeshona\Energy\RPS_RenewableCapacity\Draft\JournalSubmissions\LandEconomics\Pictures\Fig2_panelA_lef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43" y="1219200"/>
            <a:ext cx="4388757" cy="3291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62062825"/>
              </p:ext>
            </p:extLst>
          </p:nvPr>
        </p:nvGraphicFramePr>
        <p:xfrm>
          <a:off x="457200" y="4800600"/>
          <a:ext cx="3657600" cy="1066800"/>
        </p:xfrm>
        <a:graphic>
          <a:graphicData uri="http://schemas.openxmlformats.org/drawingml/2006/table">
            <a:tbl>
              <a:tblPr firstRow="1" firstCol="1" bandRow="1">
                <a:tableStyleId>{5C22544A-7EE6-4342-B048-85BDC9FD1C3A}</a:tableStyleId>
              </a:tblPr>
              <a:tblGrid>
                <a:gridCol w="2786743"/>
                <a:gridCol w="870857"/>
              </a:tblGrid>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Pre-intervention difference (D1)</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a:solidFill>
                            <a:schemeClr val="tx1"/>
                          </a:solidFill>
                          <a:effectLst/>
                          <a:latin typeface="Cambria" panose="02040503050406030204" pitchFamily="18" charset="0"/>
                        </a:rPr>
                        <a:t>0.34</a:t>
                      </a:r>
                      <a:endParaRPr lang="en-US" sz="1400" b="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Post-intervention difference (D2)</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a:solidFill>
                            <a:schemeClr val="tx1"/>
                          </a:solidFill>
                          <a:effectLst/>
                          <a:latin typeface="Cambria" panose="02040503050406030204" pitchFamily="18" charset="0"/>
                        </a:rPr>
                        <a:t>-4.52</a:t>
                      </a:r>
                      <a:endParaRPr lang="en-US" sz="1400" b="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DID = |D2|-|D1|</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a:solidFill>
                            <a:schemeClr val="tx1"/>
                          </a:solidFill>
                          <a:effectLst/>
                          <a:latin typeface="Cambria" panose="02040503050406030204" pitchFamily="18" charset="0"/>
                        </a:rPr>
                        <a:t>4.19</a:t>
                      </a:r>
                      <a:endParaRPr lang="en-US" sz="1400" b="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1" dirty="0">
                          <a:solidFill>
                            <a:schemeClr val="tx1"/>
                          </a:solidFill>
                          <a:effectLst/>
                          <a:latin typeface="Cambria" panose="02040503050406030204" pitchFamily="18" charset="0"/>
                        </a:rPr>
                        <a:t>P-value: DID</a:t>
                      </a:r>
                      <a:endParaRPr lang="en-US" sz="1400" b="1"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1" dirty="0">
                          <a:solidFill>
                            <a:schemeClr val="tx1"/>
                          </a:solidFill>
                          <a:effectLst/>
                          <a:latin typeface="Cambria" panose="02040503050406030204" pitchFamily="18" charset="0"/>
                        </a:rPr>
                        <a:t>0.89</a:t>
                      </a:r>
                      <a:endParaRPr lang="en-US" sz="1400" b="1"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1">
                          <a:solidFill>
                            <a:schemeClr val="tx1"/>
                          </a:solidFill>
                          <a:effectLst/>
                          <a:latin typeface="Cambria" panose="02040503050406030204" pitchFamily="18" charset="0"/>
                        </a:rPr>
                        <a:t>DID rank</a:t>
                      </a:r>
                      <a:endParaRPr lang="en-US" sz="1400" b="1">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1" dirty="0">
                          <a:solidFill>
                            <a:schemeClr val="tx1"/>
                          </a:solidFill>
                          <a:effectLst/>
                          <a:latin typeface="Cambria" panose="02040503050406030204" pitchFamily="18" charset="0"/>
                        </a:rPr>
                        <a:t>25</a:t>
                      </a:r>
                      <a:endParaRPr lang="en-US" sz="1400" b="1"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bl>
          </a:graphicData>
        </a:graphic>
      </p:graphicFrame>
      <p:sp>
        <p:nvSpPr>
          <p:cNvPr id="15"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10" name="TextBox 9"/>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304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Texas</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5002649"/>
            <a:ext cx="3569534" cy="1169551"/>
          </a:xfrm>
          <a:prstGeom prst="rect">
            <a:avLst/>
          </a:prstGeom>
          <a:solidFill>
            <a:srgbClr val="FFFF99">
              <a:alpha val="50000"/>
            </a:srgbClr>
          </a:solidFill>
          <a:ln>
            <a:noFill/>
          </a:ln>
        </p:spPr>
        <p:txBody>
          <a:bodyPr wrap="square">
            <a:spAutoFit/>
          </a:bodyPr>
          <a:lstStyle/>
          <a:p>
            <a:pPr>
              <a:defRPr/>
            </a:pPr>
            <a:r>
              <a:rPr lang="en-US" sz="1400" b="1" dirty="0" smtClean="0">
                <a:latin typeface="Cambria" panose="02040503050406030204" pitchFamily="18" charset="0"/>
              </a:rPr>
              <a:t>Findings</a:t>
            </a:r>
            <a:endParaRPr lang="en-US" sz="1400" dirty="0">
              <a:latin typeface="Cambria" panose="02040503050406030204" pitchFamily="18" charset="0"/>
            </a:endParaRPr>
          </a:p>
          <a:p>
            <a:pPr marL="285750" indent="-285750">
              <a:buClr>
                <a:schemeClr val="accent3">
                  <a:lumMod val="75000"/>
                </a:schemeClr>
              </a:buClr>
              <a:buSzPct val="150000"/>
              <a:buFont typeface="Wingdings" panose="05000000000000000000" pitchFamily="2" charset="2"/>
              <a:buChar char="§"/>
              <a:defRPr/>
            </a:pPr>
            <a:r>
              <a:rPr lang="en-US" sz="1400" dirty="0" smtClean="0">
                <a:latin typeface="Cambria" panose="02040503050406030204" pitchFamily="18" charset="0"/>
              </a:rPr>
              <a:t>RPS had a causal impact on renewables capacity in Texas</a:t>
            </a:r>
          </a:p>
          <a:p>
            <a:pPr marL="285750" indent="-285750">
              <a:buClr>
                <a:schemeClr val="accent3">
                  <a:lumMod val="75000"/>
                </a:schemeClr>
              </a:buClr>
              <a:buSzPct val="150000"/>
              <a:buFont typeface="Wingdings" panose="05000000000000000000" pitchFamily="2" charset="2"/>
              <a:buChar char="§"/>
              <a:defRPr/>
            </a:pPr>
            <a:r>
              <a:rPr lang="en-US" sz="1400" dirty="0" smtClean="0">
                <a:latin typeface="Cambria" panose="02040503050406030204" pitchFamily="18" charset="0"/>
              </a:rPr>
              <a:t>Due </a:t>
            </a:r>
            <a:r>
              <a:rPr lang="en-US" sz="1400" dirty="0">
                <a:latin typeface="Cambria" panose="02040503050406030204" pitchFamily="18" charset="0"/>
              </a:rPr>
              <a:t>to RPS, by 2008 renewables capacity in Texas increased by 7,228 MW</a:t>
            </a:r>
          </a:p>
        </p:txBody>
      </p:sp>
      <p:pic>
        <p:nvPicPr>
          <p:cNvPr id="10244" name="Picture 4" descr="C:\Gobeshona\Energy\RPS_RenewableCapacity\November2014\Results\Pictures\Fig2_panelE_lef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3" y="1234735"/>
            <a:ext cx="4754487" cy="356586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Gobeshona\Energy\RPS_RenewableCapacity\November2014\Results\Pictures\Fig2_panelE_r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513" y="1219200"/>
            <a:ext cx="4754487" cy="35658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596015266"/>
              </p:ext>
            </p:extLst>
          </p:nvPr>
        </p:nvGraphicFramePr>
        <p:xfrm>
          <a:off x="685800" y="5029200"/>
          <a:ext cx="3657600" cy="1066800"/>
        </p:xfrm>
        <a:graphic>
          <a:graphicData uri="http://schemas.openxmlformats.org/drawingml/2006/table">
            <a:tbl>
              <a:tblPr firstRow="1" firstCol="1" bandRow="1">
                <a:tableStyleId>{5C22544A-7EE6-4342-B048-85BDC9FD1C3A}</a:tableStyleId>
              </a:tblPr>
              <a:tblGrid>
                <a:gridCol w="2786743"/>
                <a:gridCol w="870857"/>
              </a:tblGrid>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Pre-intervention difference (D1)</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dirty="0">
                          <a:solidFill>
                            <a:srgbClr val="000000"/>
                          </a:solidFill>
                          <a:effectLst/>
                          <a:latin typeface="Cambria" panose="02040503050406030204" pitchFamily="18" charset="0"/>
                          <a:ea typeface="Times New Roman"/>
                          <a:cs typeface="Times New Roman"/>
                        </a:rPr>
                        <a:t>-0.54</a:t>
                      </a:r>
                      <a:endParaRPr lang="en-US" sz="1400" b="0" dirty="0">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Post-intervention difference (D2)</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dirty="0">
                          <a:solidFill>
                            <a:srgbClr val="000000"/>
                          </a:solidFill>
                          <a:effectLst/>
                          <a:latin typeface="Cambria" panose="02040503050406030204" pitchFamily="18" charset="0"/>
                          <a:ea typeface="Times New Roman"/>
                          <a:cs typeface="Times New Roman"/>
                        </a:rPr>
                        <a:t>2301.25</a:t>
                      </a:r>
                      <a:endParaRPr lang="en-US" sz="1400" b="0" dirty="0">
                        <a:effectLst/>
                        <a:latin typeface="Cambria" panose="02040503050406030204" pitchFamily="18" charset="0"/>
                        <a:ea typeface="Calibri"/>
                        <a:cs typeface="Times New Roman"/>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0" dirty="0">
                          <a:solidFill>
                            <a:schemeClr val="tx1"/>
                          </a:solidFill>
                          <a:effectLst/>
                          <a:latin typeface="Cambria" panose="02040503050406030204" pitchFamily="18" charset="0"/>
                        </a:rPr>
                        <a:t>DID = |D2|-|D1|</a:t>
                      </a:r>
                      <a:endParaRPr lang="en-US" sz="1400" b="0"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0" dirty="0">
                          <a:solidFill>
                            <a:srgbClr val="000000"/>
                          </a:solidFill>
                          <a:effectLst/>
                          <a:latin typeface="Cambria" panose="02040503050406030204" pitchFamily="18" charset="0"/>
                          <a:ea typeface="Times New Roman"/>
                          <a:cs typeface="Times New Roman"/>
                        </a:rPr>
                        <a:t>2300.71</a:t>
                      </a:r>
                      <a:endParaRPr lang="en-US" sz="1400" b="0" dirty="0">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1" dirty="0">
                          <a:solidFill>
                            <a:schemeClr val="tx1"/>
                          </a:solidFill>
                          <a:effectLst/>
                          <a:latin typeface="Cambria" panose="02040503050406030204" pitchFamily="18" charset="0"/>
                        </a:rPr>
                        <a:t>P-value: DID</a:t>
                      </a:r>
                      <a:endParaRPr lang="en-US" sz="1400" b="1"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1" dirty="0">
                          <a:solidFill>
                            <a:srgbClr val="000000"/>
                          </a:solidFill>
                          <a:effectLst/>
                          <a:latin typeface="Cambria" panose="02040503050406030204" pitchFamily="18" charset="0"/>
                          <a:ea typeface="Times New Roman"/>
                          <a:cs typeface="Times New Roman"/>
                        </a:rPr>
                        <a:t>0.00</a:t>
                      </a:r>
                      <a:endParaRPr lang="en-US" sz="1400" b="1" dirty="0">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r h="167640">
                <a:tc>
                  <a:txBody>
                    <a:bodyPr/>
                    <a:lstStyle/>
                    <a:p>
                      <a:pPr marL="0" marR="0">
                        <a:spcBef>
                          <a:spcPts val="0"/>
                        </a:spcBef>
                        <a:spcAft>
                          <a:spcPts val="0"/>
                        </a:spcAft>
                      </a:pPr>
                      <a:r>
                        <a:rPr lang="en-US" sz="1400" b="1" dirty="0">
                          <a:solidFill>
                            <a:schemeClr val="tx1"/>
                          </a:solidFill>
                          <a:effectLst/>
                          <a:latin typeface="Cambria" panose="02040503050406030204" pitchFamily="18" charset="0"/>
                        </a:rPr>
                        <a:t>DID rank</a:t>
                      </a:r>
                      <a:endParaRPr lang="en-US" sz="1400" b="1" dirty="0">
                        <a:solidFill>
                          <a:schemeClr val="tx1"/>
                        </a:solidFill>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c>
                  <a:txBody>
                    <a:bodyPr/>
                    <a:lstStyle/>
                    <a:p>
                      <a:pPr marL="0" marR="0" algn="r">
                        <a:spcBef>
                          <a:spcPts val="0"/>
                        </a:spcBef>
                        <a:spcAft>
                          <a:spcPts val="0"/>
                        </a:spcAft>
                      </a:pPr>
                      <a:r>
                        <a:rPr lang="en-US" sz="1400" b="1" dirty="0">
                          <a:solidFill>
                            <a:srgbClr val="000000"/>
                          </a:solidFill>
                          <a:effectLst/>
                          <a:latin typeface="Cambria" panose="02040503050406030204" pitchFamily="18" charset="0"/>
                          <a:ea typeface="Times New Roman"/>
                          <a:cs typeface="Times New Roman"/>
                        </a:rPr>
                        <a:t>1</a:t>
                      </a:r>
                      <a:endParaRPr lang="en-US" sz="1400" b="1" dirty="0">
                        <a:effectLst/>
                        <a:latin typeface="Cambria" panose="02040503050406030204" pitchFamily="18" charset="0"/>
                        <a:ea typeface="Calibri"/>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alpha val="40000"/>
                      </a:schemeClr>
                    </a:solidFill>
                  </a:tcPr>
                </a:tc>
              </a:tr>
            </a:tbl>
          </a:graphicData>
        </a:graphic>
      </p:graphicFrame>
      <p:sp>
        <p:nvSpPr>
          <p:cNvPr id="11"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sp>
        <p:nvSpPr>
          <p:cNvPr id="12" name="TextBox 11"/>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9607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8001000" cy="838200"/>
          </a:xfrm>
        </p:spPr>
        <p:txBody>
          <a:bodyPr>
            <a:normAutofit/>
          </a:bodyPr>
          <a:lstStyle/>
          <a:p>
            <a:pPr algn="l"/>
            <a:r>
              <a:rPr lang="en-US" sz="3600" b="1" dirty="0" smtClean="0">
                <a:solidFill>
                  <a:srgbClr val="F4740A"/>
                </a:solidFill>
                <a:latin typeface="Cambria" panose="02040503050406030204" pitchFamily="18" charset="0"/>
              </a:rPr>
              <a:t>Texas: Details</a:t>
            </a:r>
            <a:endParaRPr lang="en-US" sz="3600" b="1" dirty="0">
              <a:solidFill>
                <a:srgbClr val="F4740A"/>
              </a:solidFill>
              <a:latin typeface="Cambria" panose="02040503050406030204" pitchFamily="18" charset="0"/>
            </a:endParaRPr>
          </a:p>
        </p:txBody>
      </p:sp>
      <p:cxnSp>
        <p:nvCxnSpPr>
          <p:cNvPr id="5" name="Straight Connector 4"/>
          <p:cNvCxnSpPr/>
          <p:nvPr/>
        </p:nvCxnSpPr>
        <p:spPr>
          <a:xfrm>
            <a:off x="0" y="838200"/>
            <a:ext cx="9144000" cy="0"/>
          </a:xfrm>
          <a:prstGeom prst="line">
            <a:avLst/>
          </a:prstGeom>
          <a:ln w="635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5"/>
          <p:cNvSpPr txBox="1">
            <a:spLocks noGrp="1"/>
          </p:cNvSpPr>
          <p:nvPr/>
        </p:nvSpPr>
        <p:spPr bwMode="auto">
          <a:xfrm>
            <a:off x="8077200" y="6553200"/>
            <a:ext cx="1066800" cy="304800"/>
          </a:xfrm>
          <a:prstGeom prst="rect">
            <a:avLst/>
          </a:prstGeom>
          <a:noFill/>
          <a:ln>
            <a:miter lim="800000"/>
            <a:headEnd/>
            <a:tailEnd/>
          </a:ln>
        </p:spPr>
        <p:txBody>
          <a:bodyPr/>
          <a:lstStyle/>
          <a:p>
            <a:pPr>
              <a:defRPr/>
            </a:pPr>
            <a:fld id="{B5C77254-8BCE-4CA8-BE74-13096594FFCE}" type="datetime12">
              <a:rPr lang="en-US" sz="1200" b="1">
                <a:solidFill>
                  <a:schemeClr val="bg1"/>
                </a:solidFill>
                <a:latin typeface="Cambria" panose="02040503050406030204" pitchFamily="18" charset="0"/>
              </a:rPr>
              <a:pPr>
                <a:defRPr/>
              </a:pPr>
              <a:t>10:04 AM</a:t>
            </a:fld>
            <a:endParaRPr lang="en-US" sz="1200" b="1" dirty="0">
              <a:solidFill>
                <a:schemeClr val="bg1"/>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3871243"/>
              </p:ext>
            </p:extLst>
          </p:nvPr>
        </p:nvGraphicFramePr>
        <p:xfrm>
          <a:off x="685800" y="1592580"/>
          <a:ext cx="2133600" cy="883920"/>
        </p:xfrm>
        <a:graphic>
          <a:graphicData uri="http://schemas.openxmlformats.org/drawingml/2006/table">
            <a:tbl>
              <a:tblPr>
                <a:tableStyleId>{5C22544A-7EE6-4342-B048-85BDC9FD1C3A}</a:tableStyleId>
              </a:tblPr>
              <a:tblGrid>
                <a:gridCol w="976715"/>
                <a:gridCol w="1156885"/>
              </a:tblGrid>
              <a:tr h="198120">
                <a:tc gridSpan="2">
                  <a:txBody>
                    <a:bodyPr/>
                    <a:lstStyle/>
                    <a:p>
                      <a:pPr algn="l" fontAlgn="ctr"/>
                      <a:r>
                        <a:rPr lang="en-US" sz="1400" u="none" strike="noStrike" dirty="0">
                          <a:effectLst/>
                          <a:latin typeface="Cambria" panose="02040503050406030204" pitchFamily="18" charset="0"/>
                        </a:rPr>
                        <a:t>States with larger weights</a:t>
                      </a:r>
                      <a:endParaRPr lang="en-US" sz="1400" b="0" i="1"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190500">
                <a:tc>
                  <a:txBody>
                    <a:bodyPr/>
                    <a:lstStyle/>
                    <a:p>
                      <a:pPr algn="l" fontAlgn="ctr"/>
                      <a:r>
                        <a:rPr lang="en-US" sz="1400" u="none" strike="noStrike" dirty="0">
                          <a:effectLst/>
                          <a:latin typeface="Cambria" panose="02040503050406030204" pitchFamily="18" charset="0"/>
                        </a:rPr>
                        <a:t>Illinois</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400" u="none" strike="noStrike" dirty="0">
                          <a:effectLst/>
                          <a:latin typeface="Cambria" panose="02040503050406030204" pitchFamily="18" charset="0"/>
                        </a:rPr>
                        <a:t>0.13</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Indiana</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400" u="none" strike="noStrike" dirty="0">
                          <a:effectLst/>
                          <a:latin typeface="Cambria" panose="02040503050406030204" pitchFamily="18" charset="0"/>
                        </a:rPr>
                        <a:t>0.79</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Virginia</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Cambria" panose="02040503050406030204" pitchFamily="18" charset="0"/>
                        </a:rPr>
                        <a:t>0.08</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3926007"/>
              </p:ext>
            </p:extLst>
          </p:nvPr>
        </p:nvGraphicFramePr>
        <p:xfrm>
          <a:off x="685800" y="2933700"/>
          <a:ext cx="2743200" cy="2872740"/>
        </p:xfrm>
        <a:graphic>
          <a:graphicData uri="http://schemas.openxmlformats.org/drawingml/2006/table">
            <a:tbl>
              <a:tblPr>
                <a:tableStyleId>{5C22544A-7EE6-4342-B048-85BDC9FD1C3A}</a:tableStyleId>
              </a:tblPr>
              <a:tblGrid>
                <a:gridCol w="1371600"/>
                <a:gridCol w="1371600"/>
              </a:tblGrid>
              <a:tr h="190500">
                <a:tc gridSpan="2">
                  <a:txBody>
                    <a:bodyPr/>
                    <a:lstStyle/>
                    <a:p>
                      <a:pPr algn="l" fontAlgn="ctr"/>
                      <a:r>
                        <a:rPr lang="en-US" sz="1400" u="none" strike="noStrike" dirty="0">
                          <a:effectLst/>
                          <a:latin typeface="Cambria" panose="02040503050406030204" pitchFamily="18" charset="0"/>
                        </a:rPr>
                        <a:t>States with smaller/zero weights</a:t>
                      </a:r>
                      <a:endParaRPr lang="en-US" sz="1400" b="0" i="1"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r>
              <a:tr h="190500">
                <a:tc>
                  <a:txBody>
                    <a:bodyPr/>
                    <a:lstStyle/>
                    <a:p>
                      <a:pPr algn="l" fontAlgn="ctr"/>
                      <a:r>
                        <a:rPr lang="en-US" sz="1400" u="none" strike="noStrike" dirty="0">
                          <a:effectLst/>
                          <a:latin typeface="Cambria" panose="02040503050406030204" pitchFamily="18" charset="0"/>
                        </a:rPr>
                        <a:t>Alabama</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Nebraska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Alaska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North Dakota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Arkansas</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Ohio</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Florida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Oklahoma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Georgia</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South Carolina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Idaho</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South Dakota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Kansas</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Tennessee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Kentucky</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Utah</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Louisiana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dirty="0">
                          <a:effectLst/>
                          <a:latin typeface="Cambria" panose="02040503050406030204" pitchFamily="18" charset="0"/>
                        </a:rPr>
                        <a:t>Vermont</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Michigan</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West Virginia</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Mississippi</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400" u="none" strike="noStrike">
                          <a:effectLst/>
                          <a:latin typeface="Cambria" panose="02040503050406030204" pitchFamily="18" charset="0"/>
                        </a:rPr>
                        <a:t>Wyoming</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Missouri</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latin typeface="Cambria" panose="02040503050406030204" pitchFamily="18" charset="0"/>
                        </a:rPr>
                        <a:t> </a:t>
                      </a:r>
                      <a:endParaRPr lang="en-US" sz="1400" b="0" i="0" u="none" strike="noStrike" dirty="0">
                        <a:solidFill>
                          <a:srgbClr val="000000"/>
                        </a:solidFill>
                        <a:effectLst/>
                        <a:latin typeface="Cambria" panose="02040503050406030204" pitchFamily="18" charset="0"/>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25384293"/>
              </p:ext>
            </p:extLst>
          </p:nvPr>
        </p:nvGraphicFramePr>
        <p:xfrm>
          <a:off x="3911600" y="1676400"/>
          <a:ext cx="4546600" cy="3307080"/>
        </p:xfrm>
        <a:graphic>
          <a:graphicData uri="http://schemas.openxmlformats.org/drawingml/2006/table">
            <a:tbl>
              <a:tblPr>
                <a:tableStyleId>{5C22544A-7EE6-4342-B048-85BDC9FD1C3A}</a:tableStyleId>
              </a:tblPr>
              <a:tblGrid>
                <a:gridCol w="2870200"/>
                <a:gridCol w="635000"/>
                <a:gridCol w="1041400"/>
              </a:tblGrid>
              <a:tr h="403860">
                <a:tc>
                  <a:txBody>
                    <a:bodyPr/>
                    <a:lstStyle/>
                    <a:p>
                      <a:pPr algn="l" fontAlgn="ct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Texas</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400" u="none" strike="noStrike" dirty="0">
                          <a:effectLst/>
                          <a:latin typeface="Cambria" panose="02040503050406030204" pitchFamily="18" charset="0"/>
                        </a:rPr>
                        <a:t>Synthetic </a:t>
                      </a:r>
                      <a:endParaRPr lang="en-US" sz="1400" u="none" strike="noStrike" dirty="0" smtClean="0">
                        <a:effectLst/>
                        <a:latin typeface="Cambria" panose="02040503050406030204" pitchFamily="18" charset="0"/>
                      </a:endParaRPr>
                    </a:p>
                    <a:p>
                      <a:pPr algn="r" fontAlgn="ctr"/>
                      <a:r>
                        <a:rPr lang="en-US" sz="1400" u="none" strike="noStrike" dirty="0" smtClean="0">
                          <a:effectLst/>
                          <a:latin typeface="Cambria" panose="02040503050406030204" pitchFamily="18" charset="0"/>
                        </a:rPr>
                        <a:t>Texas</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Total nameplate growth</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dirty="0">
                          <a:effectLst/>
                          <a:latin typeface="Cambria" panose="02040503050406030204" pitchFamily="18" charset="0"/>
                        </a:rPr>
                        <a:t>29.23</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n-US" sz="1400" u="none" strike="noStrike" dirty="0">
                          <a:effectLst/>
                          <a:latin typeface="Cambria" panose="02040503050406030204" pitchFamily="18" charset="0"/>
                        </a:rPr>
                        <a:t>65.17</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Coal generation share</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dirty="0">
                          <a:effectLst/>
                          <a:latin typeface="Cambria" panose="02040503050406030204" pitchFamily="18" charset="0"/>
                        </a:rPr>
                        <a:t>0.41</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0.86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Natural gas generation share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0.47</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0.02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Electricity price ($)</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7.73</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7.11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Total customer growth</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dirty="0">
                          <a:effectLst/>
                          <a:latin typeface="Cambria" panose="02040503050406030204" pitchFamily="18" charset="0"/>
                        </a:rPr>
                        <a:t>Real PC personal income ($)</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10.16</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Real PC personal income growth</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1.08</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Poverty</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17.11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11.43</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Share of manufacturing income</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0.11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b="0" u="none" strike="noStrike" dirty="0">
                          <a:effectLst/>
                          <a:latin typeface="Cambria" panose="02040503050406030204" pitchFamily="18" charset="0"/>
                        </a:rPr>
                        <a:t>Wind potential (GW)</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b="0" u="none" strike="noStrike" dirty="0">
                          <a:effectLst/>
                          <a:latin typeface="Cambria" panose="02040503050406030204" pitchFamily="18" charset="0"/>
                        </a:rPr>
                        <a:t>14.46</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b="0" u="none" strike="noStrike" dirty="0">
                          <a:effectLst/>
                          <a:latin typeface="Cambria" panose="02040503050406030204" pitchFamily="18" charset="0"/>
                        </a:rPr>
                        <a:t>11.64</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Photovoltaic potential (GW)</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9.93</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8.02</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Bio-solid potential (GW)</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0.71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0.67</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500">
                <a:tc>
                  <a:txBody>
                    <a:bodyPr/>
                    <a:lstStyle/>
                    <a:p>
                      <a:pPr algn="l" fontAlgn="ctr"/>
                      <a:r>
                        <a:rPr lang="en-US" sz="1400" u="none" strike="noStrike">
                          <a:effectLst/>
                          <a:latin typeface="Cambria" panose="02040503050406030204" pitchFamily="18" charset="0"/>
                        </a:rPr>
                        <a:t>Geo-hydro thermal potential (GW)</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400" u="none" strike="noStrike">
                          <a:effectLst/>
                          <a:latin typeface="Cambria" panose="02040503050406030204" pitchFamily="18" charset="0"/>
                        </a:rPr>
                        <a:t>-4.61</a:t>
                      </a:r>
                      <a:endParaRPr lang="en-US" sz="1400" b="0" i="0" u="none" strike="noStrike">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400" u="none" strike="noStrike" dirty="0">
                          <a:effectLst/>
                          <a:latin typeface="Cambria" panose="02040503050406030204" pitchFamily="18" charset="0"/>
                        </a:rPr>
                        <a:t>-4.61</a:t>
                      </a:r>
                      <a:endParaRPr lang="en-US" sz="1400" b="0" i="0" u="none" strike="noStrike" dirty="0">
                        <a:solidFill>
                          <a:srgbClr val="000000"/>
                        </a:solidFill>
                        <a:effectLst/>
                        <a:latin typeface="Cambria" panose="02040503050406030204" pitchFamily="18"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753069" y="1066800"/>
            <a:ext cx="1304331" cy="369332"/>
          </a:xfrm>
          <a:prstGeom prst="rect">
            <a:avLst/>
          </a:prstGeom>
          <a:noFill/>
        </p:spPr>
        <p:txBody>
          <a:bodyPr wrap="none" rtlCol="0">
            <a:spAutoFit/>
          </a:bodyPr>
          <a:lstStyle/>
          <a:p>
            <a:r>
              <a:rPr lang="en-US" b="1" dirty="0" smtClean="0">
                <a:latin typeface="Cambria" panose="02040503050406030204" pitchFamily="18" charset="0"/>
              </a:rPr>
              <a:t>W-weights</a:t>
            </a:r>
            <a:endParaRPr lang="en-US" b="1" dirty="0">
              <a:latin typeface="Cambria" panose="02040503050406030204" pitchFamily="18" charset="0"/>
            </a:endParaRPr>
          </a:p>
        </p:txBody>
      </p:sp>
      <p:sp>
        <p:nvSpPr>
          <p:cNvPr id="14" name="TextBox 13"/>
          <p:cNvSpPr txBox="1"/>
          <p:nvPr/>
        </p:nvSpPr>
        <p:spPr>
          <a:xfrm>
            <a:off x="3810000" y="1066800"/>
            <a:ext cx="4292265" cy="369332"/>
          </a:xfrm>
          <a:prstGeom prst="rect">
            <a:avLst/>
          </a:prstGeom>
          <a:noFill/>
        </p:spPr>
        <p:txBody>
          <a:bodyPr wrap="none" rtlCol="0">
            <a:spAutoFit/>
          </a:bodyPr>
          <a:lstStyle/>
          <a:p>
            <a:r>
              <a:rPr lang="en-US" b="1" dirty="0" smtClean="0">
                <a:latin typeface="Cambria" panose="02040503050406030204" pitchFamily="18" charset="0"/>
              </a:rPr>
              <a:t>Pre-intervention Characteristics Match</a:t>
            </a:r>
            <a:endParaRPr lang="en-US" b="1" dirty="0">
              <a:latin typeface="Cambria" panose="02040503050406030204" pitchFamily="18" charset="0"/>
            </a:endParaRPr>
          </a:p>
        </p:txBody>
      </p:sp>
      <p:sp>
        <p:nvSpPr>
          <p:cNvPr id="9" name="Rounded Rectangle 8"/>
          <p:cNvSpPr/>
          <p:nvPr/>
        </p:nvSpPr>
        <p:spPr>
          <a:xfrm>
            <a:off x="3810000" y="4114800"/>
            <a:ext cx="4800600" cy="22860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550223"/>
            <a:ext cx="9144000" cy="307777"/>
          </a:xfrm>
          <a:prstGeom prst="rect">
            <a:avLst/>
          </a:prstGeom>
          <a:solidFill>
            <a:srgbClr val="A0BF61"/>
          </a:solidFill>
        </p:spPr>
        <p:txBody>
          <a:bodyPr wrap="square" rtlCol="0">
            <a:spAutoFit/>
          </a:bodyPr>
          <a:lstStyle/>
          <a:p>
            <a:pPr algn="ctr"/>
            <a:r>
              <a:rPr lang="en-US" sz="1400" b="1" dirty="0" smtClean="0">
                <a:solidFill>
                  <a:schemeClr val="bg1"/>
                </a:solidFill>
                <a:latin typeface="Cambria" panose="02040503050406030204" pitchFamily="18" charset="0"/>
              </a:rPr>
              <a:t>Abdul  Munasib   ¤   University of Georgia                                        </a:t>
            </a:r>
            <a:endParaRPr lang="en-US" sz="1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87279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TotalTime>
  <Words>1967</Words>
  <Application>Microsoft Office PowerPoint</Application>
  <PresentationFormat>On-screen Show (4:3)</PresentationFormat>
  <Paragraphs>344</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Office Theme</vt:lpstr>
      <vt:lpstr>       The  Disparate  Influence  of          State  Renewable  Portfolio  Standards  (RPS)          on  Renewable  Electricity  Generation  Capacity</vt:lpstr>
      <vt:lpstr>The Context</vt:lpstr>
      <vt:lpstr>The Issue of Heterogeneities</vt:lpstr>
      <vt:lpstr>Research Question</vt:lpstr>
      <vt:lpstr>Impact Evaluation</vt:lpstr>
      <vt:lpstr>Synthetic Control Method (SCM)</vt:lpstr>
      <vt:lpstr>Inference: Nevada</vt:lpstr>
      <vt:lpstr>Texas</vt:lpstr>
      <vt:lpstr>Texas: Details</vt:lpstr>
      <vt:lpstr>Wind Potentials</vt:lpstr>
      <vt:lpstr>The Size of Texas!</vt:lpstr>
      <vt:lpstr>Robustness Checks</vt:lpstr>
      <vt:lpstr>Discussion of the Findings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Munasib</dc:creator>
  <cp:lastModifiedBy>Maguire, Karen</cp:lastModifiedBy>
  <cp:revision>95</cp:revision>
  <dcterms:created xsi:type="dcterms:W3CDTF">2015-07-18T18:33:31Z</dcterms:created>
  <dcterms:modified xsi:type="dcterms:W3CDTF">2015-12-17T16:27:32Z</dcterms:modified>
</cp:coreProperties>
</file>