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72" r:id="rId2"/>
    <p:sldId id="256" r:id="rId3"/>
    <p:sldId id="265" r:id="rId4"/>
    <p:sldId id="263" r:id="rId5"/>
    <p:sldId id="259" r:id="rId6"/>
    <p:sldId id="260" r:id="rId7"/>
    <p:sldId id="262" r:id="rId8"/>
    <p:sldId id="264" r:id="rId9"/>
    <p:sldId id="266" r:id="rId10"/>
    <p:sldId id="267" r:id="rId11"/>
    <p:sldId id="268" r:id="rId12"/>
    <p:sldId id="269" r:id="rId13"/>
    <p:sldId id="270" r:id="rId14"/>
    <p:sldId id="271"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AA06"/>
    <a:srgbClr val="285EA0"/>
    <a:srgbClr val="B94613"/>
    <a:srgbClr val="2E6CB8"/>
    <a:srgbClr val="F4740A"/>
    <a:srgbClr val="FFFF99"/>
    <a:srgbClr val="B9D08C"/>
    <a:srgbClr val="A9C571"/>
    <a:srgbClr val="A0BF61"/>
    <a:srgbClr val="F57E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83" autoAdjust="0"/>
    <p:restoredTop sz="87621" autoAdjust="0"/>
  </p:normalViewPr>
  <p:slideViewPr>
    <p:cSldViewPr>
      <p:cViewPr varScale="1">
        <p:scale>
          <a:sx n="86" d="100"/>
          <a:sy n="86" d="100"/>
        </p:scale>
        <p:origin x="48" y="6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4F75520-3D99-4859-9BEB-E820503804C1}" type="datetimeFigureOut">
              <a:rPr lang="en-US" smtClean="0"/>
              <a:t>12/17/2015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CF39C0D-1A6D-46A4-B4E8-0E7F8437E6F6}" type="slidenum">
              <a:rPr lang="en-US" smtClean="0"/>
              <a:t>‹#›</a:t>
            </a:fld>
            <a:endParaRPr lang="en-US"/>
          </a:p>
        </p:txBody>
      </p:sp>
    </p:spTree>
    <p:extLst>
      <p:ext uri="{BB962C8B-B14F-4D97-AF65-F5344CB8AC3E}">
        <p14:creationId xmlns:p14="http://schemas.microsoft.com/office/powerpoint/2010/main" val="19198238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Unlike other policies such as changes in gun laws or driving restrictions, RPS does not become immediately binding on its effective date. The renewable mandates are implemented years after the RPS effective date through a series of intermediate goals and mandates leading up to the final mandate.</a:t>
            </a:r>
            <a:endParaRPr lang="en-US" dirty="0"/>
          </a:p>
        </p:txBody>
      </p:sp>
      <p:sp>
        <p:nvSpPr>
          <p:cNvPr id="4" name="Slide Number Placeholder 3"/>
          <p:cNvSpPr>
            <a:spLocks noGrp="1"/>
          </p:cNvSpPr>
          <p:nvPr>
            <p:ph type="sldNum" sz="quarter" idx="10"/>
          </p:nvPr>
        </p:nvSpPr>
        <p:spPr/>
        <p:txBody>
          <a:bodyPr/>
          <a:lstStyle/>
          <a:p>
            <a:fld id="{ACF39C0D-1A6D-46A4-B4E8-0E7F8437E6F6}" type="slidenum">
              <a:rPr lang="en-US" smtClean="0"/>
              <a:t>4</a:t>
            </a:fld>
            <a:endParaRPr lang="en-US"/>
          </a:p>
        </p:txBody>
      </p:sp>
    </p:spTree>
    <p:extLst>
      <p:ext uri="{BB962C8B-B14F-4D97-AF65-F5344CB8AC3E}">
        <p14:creationId xmlns:p14="http://schemas.microsoft.com/office/powerpoint/2010/main" val="38973619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a robustness check, we conducted an SCM analysis where the New England region is considered the treated unit. The year of intervention was the first year in which a state in New England passed RPS, 1999. The finding was consistent with the state level results. There was not a significant influence of RPS on renewable capacity. </a:t>
            </a:r>
            <a:endParaRPr lang="en-US" dirty="0"/>
          </a:p>
        </p:txBody>
      </p:sp>
      <p:sp>
        <p:nvSpPr>
          <p:cNvPr id="4" name="Slide Number Placeholder 3"/>
          <p:cNvSpPr>
            <a:spLocks noGrp="1"/>
          </p:cNvSpPr>
          <p:nvPr>
            <p:ph type="sldNum" sz="quarter" idx="10"/>
          </p:nvPr>
        </p:nvSpPr>
        <p:spPr/>
        <p:txBody>
          <a:bodyPr/>
          <a:lstStyle/>
          <a:p>
            <a:fld id="{ACF39C0D-1A6D-46A4-B4E8-0E7F8437E6F6}" type="slidenum">
              <a:rPr lang="en-US" smtClean="0"/>
              <a:t>12</a:t>
            </a:fld>
            <a:endParaRPr lang="en-US"/>
          </a:p>
        </p:txBody>
      </p:sp>
    </p:spTree>
    <p:extLst>
      <p:ext uri="{BB962C8B-B14F-4D97-AF65-F5344CB8AC3E}">
        <p14:creationId xmlns:p14="http://schemas.microsoft.com/office/powerpoint/2010/main" val="20998665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In New England, the ISO New England RTO coordinates the trading of renewable generated electricity across states using REC. This may have influenced the pace of within state renewable capacity additions in Connecticut and Maine, both in the ISO New England region. </a:t>
            </a:r>
          </a:p>
          <a:p>
            <a:pPr marL="171450" indent="-171450">
              <a:buFont typeface="Arial" panose="020B0604020202020204" pitchFamily="34" charset="0"/>
              <a:buChar char="•"/>
            </a:pPr>
            <a:r>
              <a:rPr lang="en-US" dirty="0" smtClean="0"/>
              <a:t>In Maine, at the time of the passage of RPS, the generation constraint was not binding. Maine has significant hydroelectric generation capacity, and generation from these resources exceeded the initial mandate. The Maine RPS was subsequently updated to require that a portion of the renewable capacity be installed after 2005. The mandate was small, however, requiring 1 percent of electricity be produced from new renewable capacity in 2008. </a:t>
            </a:r>
          </a:p>
          <a:p>
            <a:pPr marL="171450" indent="-171450">
              <a:buFont typeface="Arial" panose="020B0604020202020204" pitchFamily="34" charset="0"/>
              <a:buChar char="•"/>
            </a:pPr>
            <a:r>
              <a:rPr lang="en-US" dirty="0" smtClean="0"/>
              <a:t>In Nevada, only NV Energy was initially required to meet a low minimum renewables mandate that increased by 2 percent every 2 years beginning in 2001 reaching a maximum of 15 percent in 2013. Nevada did not meet 100 percent of their RPS obligation until 2008.</a:t>
            </a:r>
          </a:p>
          <a:p>
            <a:pPr marL="171450" indent="-171450">
              <a:buFont typeface="Arial" panose="020B0604020202020204" pitchFamily="34" charset="0"/>
              <a:buChar char="•"/>
            </a:pPr>
            <a:r>
              <a:rPr lang="en-US" dirty="0" smtClean="0"/>
              <a:t>In New Jersey, in 2005, the mandate was revised whereby the share that must come from Class 1 renewables was set to be 17 percent by 2021. Until 2005, however, the share that must come from Class 1 renewables was 0.74 percent. This may explain why there was no capacity expansion through 2008. </a:t>
            </a:r>
          </a:p>
          <a:p>
            <a:pPr marL="171450" indent="-171450">
              <a:buFont typeface="Arial" panose="020B0604020202020204" pitchFamily="34" charset="0"/>
              <a:buChar char="•"/>
            </a:pPr>
            <a:r>
              <a:rPr lang="en-US" dirty="0" smtClean="0"/>
              <a:t>New Jersey, which is in the PJM RTO, promotes within state development, particularly for solar generation. However, if approved by the New Jersey Board of Public Utilities, renewable generation can also be generated from regional capacity (Daniel et al, 2014, p. 7).</a:t>
            </a:r>
          </a:p>
          <a:p>
            <a:pPr marL="171450" indent="-171450">
              <a:buFont typeface="Arial" panose="020B0604020202020204" pitchFamily="34" charset="0"/>
              <a:buChar char="•"/>
            </a:pPr>
            <a:r>
              <a:rPr lang="en-US" dirty="0" smtClean="0"/>
              <a:t>In Wisconsin, the initial RPS mandate applied only to Investor Owned Utilities (IOUs) and Rural Electric Cooperatives (Coops), requiring them to obtain 2.2 percent of their electricity from renewable sources by 2012. The policy was strengthened in 2006, with a utility-wide requirement of 10 percent by 2015.</a:t>
            </a:r>
          </a:p>
        </p:txBody>
      </p:sp>
      <p:sp>
        <p:nvSpPr>
          <p:cNvPr id="4" name="Slide Number Placeholder 3"/>
          <p:cNvSpPr>
            <a:spLocks noGrp="1"/>
          </p:cNvSpPr>
          <p:nvPr>
            <p:ph type="sldNum" sz="quarter" idx="10"/>
          </p:nvPr>
        </p:nvSpPr>
        <p:spPr/>
        <p:txBody>
          <a:bodyPr/>
          <a:lstStyle/>
          <a:p>
            <a:fld id="{ACF39C0D-1A6D-46A4-B4E8-0E7F8437E6F6}" type="slidenum">
              <a:rPr lang="en-US" smtClean="0"/>
              <a:t>13</a:t>
            </a:fld>
            <a:endParaRPr lang="en-US"/>
          </a:p>
        </p:txBody>
      </p:sp>
    </p:spTree>
    <p:extLst>
      <p:ext uri="{BB962C8B-B14F-4D97-AF65-F5344CB8AC3E}">
        <p14:creationId xmlns:p14="http://schemas.microsoft.com/office/powerpoint/2010/main" val="932165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In New England, the ISO New England RTO coordinates the trading of renewable generated electricity across states using REC. This may have influenced the pace of within state renewable capacity additions in Connecticut and Maine, both in the ISO New England region. </a:t>
            </a:r>
          </a:p>
          <a:p>
            <a:pPr marL="171450" indent="-171450">
              <a:buFont typeface="Arial" panose="020B0604020202020204" pitchFamily="34" charset="0"/>
              <a:buChar char="•"/>
            </a:pPr>
            <a:r>
              <a:rPr lang="en-US" dirty="0" smtClean="0"/>
              <a:t>In Maine, at the time of the passage of RPS, the generation constraint was not binding. Maine has significant hydroelectric generation capacity, and generation from these resources exceeded the initial mandate. The Maine RPS was subsequently updated to require that a portion of the renewable capacity be installed after 2005. The mandate was small, however, requiring 1 percent of electricity be produced from new renewable capacity in 2008. </a:t>
            </a:r>
          </a:p>
          <a:p>
            <a:pPr marL="171450" indent="-171450">
              <a:buFont typeface="Arial" panose="020B0604020202020204" pitchFamily="34" charset="0"/>
              <a:buChar char="•"/>
            </a:pPr>
            <a:r>
              <a:rPr lang="en-US" dirty="0" smtClean="0"/>
              <a:t>In Nevada, only NV Energy was initially required to meet a low minimum renewables mandate that increased by 2 percent every 2 years beginning in 2001 reaching a maximum of 15 percent in 2013. Nevada did not meet 100 percent of their RPS obligation until 2008.</a:t>
            </a:r>
          </a:p>
          <a:p>
            <a:pPr marL="171450" indent="-171450">
              <a:buFont typeface="Arial" panose="020B0604020202020204" pitchFamily="34" charset="0"/>
              <a:buChar char="•"/>
            </a:pPr>
            <a:r>
              <a:rPr lang="en-US" dirty="0" smtClean="0"/>
              <a:t>In New Jersey, in 2005, the mandate was revised whereby the share that must come from Class 1 renewables was set to be 17 percent by 2021. Until 2005, however, the share that must come from Class 1 renewables was 0.74 percent. This may explain why there was no capacity expansion through 2008. </a:t>
            </a:r>
          </a:p>
          <a:p>
            <a:pPr marL="171450" indent="-171450">
              <a:buFont typeface="Arial" panose="020B0604020202020204" pitchFamily="34" charset="0"/>
              <a:buChar char="•"/>
            </a:pPr>
            <a:r>
              <a:rPr lang="en-US" dirty="0" smtClean="0"/>
              <a:t>New Jersey, which is in the PJM RTO, promotes within state development, particularly for solar generation. However, if approved by the New Jersey Board of Public Utilities, renewable generation can also be generated from regional capacity (Daniel et al, 2014, p. 7).</a:t>
            </a:r>
          </a:p>
          <a:p>
            <a:pPr marL="171450" indent="-171450">
              <a:buFont typeface="Arial" panose="020B0604020202020204" pitchFamily="34" charset="0"/>
              <a:buChar char="•"/>
            </a:pPr>
            <a:r>
              <a:rPr lang="en-US" dirty="0" smtClean="0"/>
              <a:t>In Wisconsin, the initial RPS mandate applied only to Investor Owned Utilities (IOUs) and Rural Electric Cooperatives (Coops), requiring them to obtain 2.2 percent of their electricity from renewable sources by 2012. The policy was strengthened in 2006, with a utility-wide requirement of 10 percent by 2015.</a:t>
            </a:r>
          </a:p>
        </p:txBody>
      </p:sp>
      <p:sp>
        <p:nvSpPr>
          <p:cNvPr id="4" name="Slide Number Placeholder 3"/>
          <p:cNvSpPr>
            <a:spLocks noGrp="1"/>
          </p:cNvSpPr>
          <p:nvPr>
            <p:ph type="sldNum" sz="quarter" idx="10"/>
          </p:nvPr>
        </p:nvSpPr>
        <p:spPr/>
        <p:txBody>
          <a:bodyPr/>
          <a:lstStyle/>
          <a:p>
            <a:fld id="{ACF39C0D-1A6D-46A4-B4E8-0E7F8437E6F6}" type="slidenum">
              <a:rPr lang="en-US" smtClean="0"/>
              <a:t>14</a:t>
            </a:fld>
            <a:endParaRPr lang="en-US"/>
          </a:p>
        </p:txBody>
      </p:sp>
    </p:spTree>
    <p:extLst>
      <p:ext uri="{BB962C8B-B14F-4D97-AF65-F5344CB8AC3E}">
        <p14:creationId xmlns:p14="http://schemas.microsoft.com/office/powerpoint/2010/main" val="9321651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EF8BDCD-7845-43E0-93ED-AA8D61F3D5E8}" type="datetimeFigureOut">
              <a:rPr lang="en-US" smtClean="0"/>
              <a:t>12/17/2015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7EE6D8-E150-49A0-9421-E90D5D6FDF05}" type="slidenum">
              <a:rPr lang="en-US" smtClean="0"/>
              <a:t>‹#›</a:t>
            </a:fld>
            <a:endParaRPr lang="en-US"/>
          </a:p>
        </p:txBody>
      </p:sp>
    </p:spTree>
    <p:extLst>
      <p:ext uri="{BB962C8B-B14F-4D97-AF65-F5344CB8AC3E}">
        <p14:creationId xmlns:p14="http://schemas.microsoft.com/office/powerpoint/2010/main" val="12718235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F8BDCD-7845-43E0-93ED-AA8D61F3D5E8}" type="datetimeFigureOut">
              <a:rPr lang="en-US" smtClean="0"/>
              <a:t>12/17/2015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7EE6D8-E150-49A0-9421-E90D5D6FDF05}" type="slidenum">
              <a:rPr lang="en-US" smtClean="0"/>
              <a:t>‹#›</a:t>
            </a:fld>
            <a:endParaRPr lang="en-US"/>
          </a:p>
        </p:txBody>
      </p:sp>
    </p:spTree>
    <p:extLst>
      <p:ext uri="{BB962C8B-B14F-4D97-AF65-F5344CB8AC3E}">
        <p14:creationId xmlns:p14="http://schemas.microsoft.com/office/powerpoint/2010/main" val="2223812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F8BDCD-7845-43E0-93ED-AA8D61F3D5E8}" type="datetimeFigureOut">
              <a:rPr lang="en-US" smtClean="0"/>
              <a:t>12/17/2015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7EE6D8-E150-49A0-9421-E90D5D6FDF05}" type="slidenum">
              <a:rPr lang="en-US" smtClean="0"/>
              <a:t>‹#›</a:t>
            </a:fld>
            <a:endParaRPr lang="en-US"/>
          </a:p>
        </p:txBody>
      </p:sp>
    </p:spTree>
    <p:extLst>
      <p:ext uri="{BB962C8B-B14F-4D97-AF65-F5344CB8AC3E}">
        <p14:creationId xmlns:p14="http://schemas.microsoft.com/office/powerpoint/2010/main" val="88138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F8BDCD-7845-43E0-93ED-AA8D61F3D5E8}" type="datetimeFigureOut">
              <a:rPr lang="en-US" smtClean="0"/>
              <a:t>12/17/2015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7EE6D8-E150-49A0-9421-E90D5D6FDF05}" type="slidenum">
              <a:rPr lang="en-US" smtClean="0"/>
              <a:t>‹#›</a:t>
            </a:fld>
            <a:endParaRPr lang="en-US"/>
          </a:p>
        </p:txBody>
      </p:sp>
    </p:spTree>
    <p:extLst>
      <p:ext uri="{BB962C8B-B14F-4D97-AF65-F5344CB8AC3E}">
        <p14:creationId xmlns:p14="http://schemas.microsoft.com/office/powerpoint/2010/main" val="25851338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EF8BDCD-7845-43E0-93ED-AA8D61F3D5E8}" type="datetimeFigureOut">
              <a:rPr lang="en-US" smtClean="0"/>
              <a:t>12/17/2015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7EE6D8-E150-49A0-9421-E90D5D6FDF05}" type="slidenum">
              <a:rPr lang="en-US" smtClean="0"/>
              <a:t>‹#›</a:t>
            </a:fld>
            <a:endParaRPr lang="en-US"/>
          </a:p>
        </p:txBody>
      </p:sp>
    </p:spTree>
    <p:extLst>
      <p:ext uri="{BB962C8B-B14F-4D97-AF65-F5344CB8AC3E}">
        <p14:creationId xmlns:p14="http://schemas.microsoft.com/office/powerpoint/2010/main" val="38479972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EF8BDCD-7845-43E0-93ED-AA8D61F3D5E8}" type="datetimeFigureOut">
              <a:rPr lang="en-US" smtClean="0"/>
              <a:t>12/17/2015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7EE6D8-E150-49A0-9421-E90D5D6FDF05}" type="slidenum">
              <a:rPr lang="en-US" smtClean="0"/>
              <a:t>‹#›</a:t>
            </a:fld>
            <a:endParaRPr lang="en-US"/>
          </a:p>
        </p:txBody>
      </p:sp>
    </p:spTree>
    <p:extLst>
      <p:ext uri="{BB962C8B-B14F-4D97-AF65-F5344CB8AC3E}">
        <p14:creationId xmlns:p14="http://schemas.microsoft.com/office/powerpoint/2010/main" val="5000028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EF8BDCD-7845-43E0-93ED-AA8D61F3D5E8}" type="datetimeFigureOut">
              <a:rPr lang="en-US" smtClean="0"/>
              <a:t>12/17/2015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B7EE6D8-E150-49A0-9421-E90D5D6FDF05}" type="slidenum">
              <a:rPr lang="en-US" smtClean="0"/>
              <a:t>‹#›</a:t>
            </a:fld>
            <a:endParaRPr lang="en-US"/>
          </a:p>
        </p:txBody>
      </p:sp>
    </p:spTree>
    <p:extLst>
      <p:ext uri="{BB962C8B-B14F-4D97-AF65-F5344CB8AC3E}">
        <p14:creationId xmlns:p14="http://schemas.microsoft.com/office/powerpoint/2010/main" val="33147683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EF8BDCD-7845-43E0-93ED-AA8D61F3D5E8}" type="datetimeFigureOut">
              <a:rPr lang="en-US" smtClean="0"/>
              <a:t>12/17/2015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B7EE6D8-E150-49A0-9421-E90D5D6FDF05}" type="slidenum">
              <a:rPr lang="en-US" smtClean="0"/>
              <a:t>‹#›</a:t>
            </a:fld>
            <a:endParaRPr lang="en-US"/>
          </a:p>
        </p:txBody>
      </p:sp>
    </p:spTree>
    <p:extLst>
      <p:ext uri="{BB962C8B-B14F-4D97-AF65-F5344CB8AC3E}">
        <p14:creationId xmlns:p14="http://schemas.microsoft.com/office/powerpoint/2010/main" val="31481041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F8BDCD-7845-43E0-93ED-AA8D61F3D5E8}" type="datetimeFigureOut">
              <a:rPr lang="en-US" smtClean="0"/>
              <a:t>12/17/2015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B7EE6D8-E150-49A0-9421-E90D5D6FDF05}" type="slidenum">
              <a:rPr lang="en-US" smtClean="0"/>
              <a:t>‹#›</a:t>
            </a:fld>
            <a:endParaRPr lang="en-US"/>
          </a:p>
        </p:txBody>
      </p:sp>
    </p:spTree>
    <p:extLst>
      <p:ext uri="{BB962C8B-B14F-4D97-AF65-F5344CB8AC3E}">
        <p14:creationId xmlns:p14="http://schemas.microsoft.com/office/powerpoint/2010/main" val="7271062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F8BDCD-7845-43E0-93ED-AA8D61F3D5E8}" type="datetimeFigureOut">
              <a:rPr lang="en-US" smtClean="0"/>
              <a:t>12/17/2015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7EE6D8-E150-49A0-9421-E90D5D6FDF05}" type="slidenum">
              <a:rPr lang="en-US" smtClean="0"/>
              <a:t>‹#›</a:t>
            </a:fld>
            <a:endParaRPr lang="en-US"/>
          </a:p>
        </p:txBody>
      </p:sp>
    </p:spTree>
    <p:extLst>
      <p:ext uri="{BB962C8B-B14F-4D97-AF65-F5344CB8AC3E}">
        <p14:creationId xmlns:p14="http://schemas.microsoft.com/office/powerpoint/2010/main" val="7578672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F8BDCD-7845-43E0-93ED-AA8D61F3D5E8}" type="datetimeFigureOut">
              <a:rPr lang="en-US" smtClean="0"/>
              <a:t>12/17/2015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7EE6D8-E150-49A0-9421-E90D5D6FDF05}" type="slidenum">
              <a:rPr lang="en-US" smtClean="0"/>
              <a:t>‹#›</a:t>
            </a:fld>
            <a:endParaRPr lang="en-US"/>
          </a:p>
        </p:txBody>
      </p:sp>
    </p:spTree>
    <p:extLst>
      <p:ext uri="{BB962C8B-B14F-4D97-AF65-F5344CB8AC3E}">
        <p14:creationId xmlns:p14="http://schemas.microsoft.com/office/powerpoint/2010/main" val="5583741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F8BDCD-7845-43E0-93ED-AA8D61F3D5E8}" type="datetimeFigureOut">
              <a:rPr lang="en-US" smtClean="0"/>
              <a:t>12/17/2015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7EE6D8-E150-49A0-9421-E90D5D6FDF05}" type="slidenum">
              <a:rPr lang="en-US" smtClean="0"/>
              <a:t>‹#›</a:t>
            </a:fld>
            <a:endParaRPr lang="en-US"/>
          </a:p>
        </p:txBody>
      </p:sp>
    </p:spTree>
    <p:extLst>
      <p:ext uri="{BB962C8B-B14F-4D97-AF65-F5344CB8AC3E}">
        <p14:creationId xmlns:p14="http://schemas.microsoft.com/office/powerpoint/2010/main" val="9199636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alpha val="1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981200"/>
          </a:xfrm>
          <a:solidFill>
            <a:srgbClr val="41AA06"/>
          </a:solidFill>
        </p:spPr>
        <p:txBody>
          <a:bodyPr>
            <a:noAutofit/>
          </a:bodyPr>
          <a:lstStyle/>
          <a:p>
            <a:pPr algn="l"/>
            <a:r>
              <a:rPr lang="en-US" sz="2600" b="1" dirty="0">
                <a:solidFill>
                  <a:schemeClr val="bg1"/>
                </a:solidFill>
                <a:latin typeface="Cambria" panose="02040503050406030204" pitchFamily="18" charset="0"/>
              </a:rPr>
              <a:t>       </a:t>
            </a:r>
            <a:r>
              <a:rPr lang="en-US" sz="2800" b="1" dirty="0">
                <a:solidFill>
                  <a:schemeClr val="bg1"/>
                </a:solidFill>
                <a:latin typeface="Cambria" panose="02040503050406030204" pitchFamily="18" charset="0"/>
              </a:rPr>
              <a:t>The  Disparate  Influence  of  </a:t>
            </a:r>
            <a:r>
              <a:rPr lang="en-US" sz="2800" b="1" dirty="0" smtClean="0">
                <a:solidFill>
                  <a:schemeClr val="bg1"/>
                </a:solidFill>
                <a:latin typeface="Cambria" panose="02040503050406030204" pitchFamily="18" charset="0"/>
              </a:rPr>
              <a:t/>
            </a:r>
            <a:br>
              <a:rPr lang="en-US" sz="2800" b="1" dirty="0" smtClean="0">
                <a:solidFill>
                  <a:schemeClr val="bg1"/>
                </a:solidFill>
                <a:latin typeface="Cambria" panose="02040503050406030204" pitchFamily="18" charset="0"/>
              </a:rPr>
            </a:br>
            <a:r>
              <a:rPr lang="en-US" sz="2800" b="1" dirty="0">
                <a:solidFill>
                  <a:schemeClr val="bg1"/>
                </a:solidFill>
                <a:latin typeface="Cambria" panose="02040503050406030204" pitchFamily="18" charset="0"/>
              </a:rPr>
              <a:t> </a:t>
            </a:r>
            <a:r>
              <a:rPr lang="en-US" sz="2800" b="1" dirty="0" smtClean="0">
                <a:solidFill>
                  <a:schemeClr val="bg1"/>
                </a:solidFill>
                <a:latin typeface="Cambria" panose="02040503050406030204" pitchFamily="18" charset="0"/>
              </a:rPr>
              <a:t>      State  </a:t>
            </a:r>
            <a:r>
              <a:rPr lang="en-US" sz="2800" b="1" dirty="0">
                <a:solidFill>
                  <a:schemeClr val="bg1"/>
                </a:solidFill>
                <a:latin typeface="Cambria" panose="02040503050406030204" pitchFamily="18" charset="0"/>
              </a:rPr>
              <a:t>Renewable  Portfolio  Standards  (RPS)  </a:t>
            </a:r>
            <a:r>
              <a:rPr lang="en-US" sz="2800" b="1" dirty="0" smtClean="0">
                <a:solidFill>
                  <a:schemeClr val="bg1"/>
                </a:solidFill>
                <a:latin typeface="Cambria" panose="02040503050406030204" pitchFamily="18" charset="0"/>
              </a:rPr>
              <a:t/>
            </a:r>
            <a:br>
              <a:rPr lang="en-US" sz="2800" b="1" dirty="0" smtClean="0">
                <a:solidFill>
                  <a:schemeClr val="bg1"/>
                </a:solidFill>
                <a:latin typeface="Cambria" panose="02040503050406030204" pitchFamily="18" charset="0"/>
              </a:rPr>
            </a:br>
            <a:r>
              <a:rPr lang="en-US" sz="2800" b="1" dirty="0">
                <a:solidFill>
                  <a:schemeClr val="bg1"/>
                </a:solidFill>
                <a:latin typeface="Cambria" panose="02040503050406030204" pitchFamily="18" charset="0"/>
              </a:rPr>
              <a:t> </a:t>
            </a:r>
            <a:r>
              <a:rPr lang="en-US" sz="2800" b="1" dirty="0" smtClean="0">
                <a:solidFill>
                  <a:schemeClr val="bg1"/>
                </a:solidFill>
                <a:latin typeface="Cambria" panose="02040503050406030204" pitchFamily="18" charset="0"/>
              </a:rPr>
              <a:t>      on  </a:t>
            </a:r>
            <a:r>
              <a:rPr lang="en-US" sz="2800" b="1" dirty="0">
                <a:solidFill>
                  <a:schemeClr val="bg1"/>
                </a:solidFill>
                <a:latin typeface="Cambria" panose="02040503050406030204" pitchFamily="18" charset="0"/>
              </a:rPr>
              <a:t>Renewable  Electricity  Generation  Capacity</a:t>
            </a:r>
            <a:endParaRPr lang="en-US" sz="2800" dirty="0">
              <a:solidFill>
                <a:schemeClr val="bg1"/>
              </a:solidFill>
              <a:latin typeface="Cambria" panose="02040503050406030204" pitchFamily="18" charset="0"/>
            </a:endParaRPr>
          </a:p>
        </p:txBody>
      </p:sp>
      <p:sp>
        <p:nvSpPr>
          <p:cNvPr id="3" name="Subtitle 2"/>
          <p:cNvSpPr>
            <a:spLocks noGrp="1"/>
          </p:cNvSpPr>
          <p:nvPr>
            <p:ph type="subTitle" idx="1"/>
          </p:nvPr>
        </p:nvSpPr>
        <p:spPr>
          <a:xfrm>
            <a:off x="609600" y="2819400"/>
            <a:ext cx="8077200" cy="2667000"/>
          </a:xfrm>
        </p:spPr>
        <p:txBody>
          <a:bodyPr>
            <a:noAutofit/>
          </a:bodyPr>
          <a:lstStyle/>
          <a:p>
            <a:pPr lvl="1" algn="l">
              <a:spcBef>
                <a:spcPts val="0"/>
              </a:spcBef>
            </a:pPr>
            <a:r>
              <a:rPr lang="en-US" sz="2000" b="1" dirty="0">
                <a:solidFill>
                  <a:schemeClr val="tx1"/>
                </a:solidFill>
                <a:latin typeface="Cambria" panose="02040503050406030204" pitchFamily="18" charset="0"/>
              </a:rPr>
              <a:t>Karen Maguire</a:t>
            </a:r>
          </a:p>
          <a:p>
            <a:pPr lvl="1" algn="l">
              <a:spcBef>
                <a:spcPts val="0"/>
              </a:spcBef>
            </a:pPr>
            <a:r>
              <a:rPr lang="en-US" sz="2000" dirty="0">
                <a:solidFill>
                  <a:schemeClr val="tx1"/>
                </a:solidFill>
                <a:latin typeface="Cambria" panose="02040503050406030204" pitchFamily="18" charset="0"/>
              </a:rPr>
              <a:t>Oklahoma State University</a:t>
            </a:r>
          </a:p>
          <a:p>
            <a:pPr lvl="1" algn="l">
              <a:spcBef>
                <a:spcPts val="0"/>
              </a:spcBef>
            </a:pPr>
            <a:endParaRPr lang="en-US" sz="2000" b="1" dirty="0">
              <a:solidFill>
                <a:schemeClr val="tx1"/>
              </a:solidFill>
              <a:latin typeface="Cambria" panose="02040503050406030204" pitchFamily="18" charset="0"/>
            </a:endParaRPr>
          </a:p>
          <a:p>
            <a:pPr lvl="1" algn="l">
              <a:spcBef>
                <a:spcPts val="0"/>
              </a:spcBef>
            </a:pPr>
            <a:r>
              <a:rPr lang="en-US" sz="2000" b="1" dirty="0">
                <a:solidFill>
                  <a:schemeClr val="tx1"/>
                </a:solidFill>
                <a:latin typeface="Cambria" panose="02040503050406030204" pitchFamily="18" charset="0"/>
              </a:rPr>
              <a:t>Abdul Munasib</a:t>
            </a:r>
          </a:p>
          <a:p>
            <a:pPr lvl="1" algn="l">
              <a:spcBef>
                <a:spcPts val="0"/>
              </a:spcBef>
            </a:pPr>
            <a:r>
              <a:rPr lang="en-US" sz="2000" dirty="0">
                <a:solidFill>
                  <a:schemeClr val="tx1"/>
                </a:solidFill>
                <a:latin typeface="Cambria" panose="02040503050406030204" pitchFamily="18" charset="0"/>
              </a:rPr>
              <a:t>University of Georgia</a:t>
            </a:r>
          </a:p>
        </p:txBody>
      </p:sp>
      <p:sp>
        <p:nvSpPr>
          <p:cNvPr id="7" name="Date Placeholder 5"/>
          <p:cNvSpPr txBox="1">
            <a:spLocks noGrp="1"/>
          </p:cNvSpPr>
          <p:nvPr/>
        </p:nvSpPr>
        <p:spPr bwMode="auto">
          <a:xfrm>
            <a:off x="8077200" y="6553200"/>
            <a:ext cx="1066800" cy="304800"/>
          </a:xfrm>
          <a:prstGeom prst="rect">
            <a:avLst/>
          </a:prstGeom>
          <a:noFill/>
          <a:ln>
            <a:miter lim="800000"/>
            <a:headEnd/>
            <a:tailEnd/>
          </a:ln>
        </p:spPr>
        <p:txBody>
          <a:bodyPr/>
          <a:lstStyle/>
          <a:p>
            <a:pPr>
              <a:defRPr/>
            </a:pPr>
            <a:fld id="{B5C77254-8BCE-4CA8-BE74-13096594FFCE}" type="datetime12">
              <a:rPr lang="en-US" sz="1200" b="1" smtClean="0">
                <a:solidFill>
                  <a:schemeClr val="bg1"/>
                </a:solidFill>
                <a:latin typeface="Cambria" panose="02040503050406030204" pitchFamily="18" charset="0"/>
              </a:rPr>
              <a:pPr>
                <a:defRPr/>
              </a:pPr>
              <a:t>10:04 AM</a:t>
            </a:fld>
            <a:endParaRPr lang="en-US" sz="1200" b="1" dirty="0">
              <a:solidFill>
                <a:schemeClr val="bg1"/>
              </a:solidFill>
              <a:latin typeface="Cambria" panose="02040503050406030204" pitchFamily="18" charset="0"/>
            </a:endParaRPr>
          </a:p>
        </p:txBody>
      </p:sp>
      <p:sp>
        <p:nvSpPr>
          <p:cNvPr id="9" name="TextBox 8"/>
          <p:cNvSpPr txBox="1"/>
          <p:nvPr/>
        </p:nvSpPr>
        <p:spPr>
          <a:xfrm>
            <a:off x="0" y="5562600"/>
            <a:ext cx="9144000" cy="1354217"/>
          </a:xfrm>
          <a:prstGeom prst="rect">
            <a:avLst/>
          </a:prstGeom>
          <a:solidFill>
            <a:srgbClr val="285EA0"/>
          </a:solidFill>
          <a:ln>
            <a:noFill/>
          </a:ln>
        </p:spPr>
        <p:txBody>
          <a:bodyPr wrap="square" rtlCol="0">
            <a:spAutoFit/>
          </a:bodyPr>
          <a:lstStyle/>
          <a:p>
            <a:pPr lvl="1"/>
            <a:endParaRPr lang="en-US" sz="1400" b="1" dirty="0" smtClean="0">
              <a:solidFill>
                <a:schemeClr val="accent3">
                  <a:lumMod val="50000"/>
                </a:schemeClr>
              </a:solidFill>
              <a:latin typeface="Cambria" panose="02040503050406030204" pitchFamily="18" charset="0"/>
            </a:endParaRPr>
          </a:p>
          <a:p>
            <a:pPr lvl="1"/>
            <a:endParaRPr lang="en-US" sz="2000" b="1" dirty="0" smtClean="0">
              <a:solidFill>
                <a:srgbClr val="F4740A"/>
              </a:solidFill>
              <a:latin typeface="Cambria" panose="02040503050406030204" pitchFamily="18" charset="0"/>
            </a:endParaRPr>
          </a:p>
          <a:p>
            <a:pPr lvl="1"/>
            <a:r>
              <a:rPr lang="en-US" sz="2000" b="1" dirty="0" smtClean="0">
                <a:solidFill>
                  <a:srgbClr val="F4740A"/>
                </a:solidFill>
                <a:latin typeface="Cambria" panose="02040503050406030204" pitchFamily="18" charset="0"/>
              </a:rPr>
              <a:t>                                     </a:t>
            </a:r>
            <a:endParaRPr lang="en-US" sz="2000" b="1" dirty="0">
              <a:solidFill>
                <a:srgbClr val="F4740A"/>
              </a:solidFill>
              <a:latin typeface="Cambria" panose="02040503050406030204" pitchFamily="18" charset="0"/>
            </a:endParaRPr>
          </a:p>
          <a:p>
            <a:endParaRPr lang="en-US" sz="1400" b="1" dirty="0" smtClean="0">
              <a:solidFill>
                <a:schemeClr val="accent3">
                  <a:lumMod val="50000"/>
                </a:schemeClr>
              </a:solidFill>
              <a:latin typeface="Cambria" panose="02040503050406030204" pitchFamily="18" charset="0"/>
            </a:endParaRPr>
          </a:p>
          <a:p>
            <a:endParaRPr lang="en-US" sz="1400" b="1" dirty="0">
              <a:solidFill>
                <a:schemeClr val="accent3">
                  <a:lumMod val="50000"/>
                </a:schemeClr>
              </a:solidFill>
              <a:latin typeface="Cambria" panose="020405030504060302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910302598"/>
              </p:ext>
            </p:extLst>
          </p:nvPr>
        </p:nvGraphicFramePr>
        <p:xfrm>
          <a:off x="5791200" y="5919668"/>
          <a:ext cx="2895600" cy="579120"/>
        </p:xfrm>
        <a:graphic>
          <a:graphicData uri="http://schemas.openxmlformats.org/drawingml/2006/table">
            <a:tbl>
              <a:tblPr firstRow="1" bandRow="1">
                <a:tableStyleId>{5C22544A-7EE6-4342-B048-85BDC9FD1C3A}</a:tableStyleId>
              </a:tblPr>
              <a:tblGrid>
                <a:gridCol w="2895600"/>
              </a:tblGrid>
              <a:tr h="370840">
                <a:tc>
                  <a:txBody>
                    <a:bodyPr/>
                    <a:lstStyle/>
                    <a:p>
                      <a:pPr algn="r"/>
                      <a:r>
                        <a:rPr lang="en-US" sz="1600" b="1" dirty="0" smtClean="0">
                          <a:solidFill>
                            <a:schemeClr val="bg1"/>
                          </a:solidFill>
                          <a:latin typeface="Cambria" panose="02040503050406030204" pitchFamily="18" charset="0"/>
                        </a:rPr>
                        <a:t>Annual Meetings</a:t>
                      </a:r>
                    </a:p>
                    <a:p>
                      <a:pPr algn="r"/>
                      <a:r>
                        <a:rPr lang="en-US" sz="1600" b="1" dirty="0" smtClean="0">
                          <a:solidFill>
                            <a:schemeClr val="bg1"/>
                          </a:solidFill>
                          <a:latin typeface="Cambria" panose="02040503050406030204" pitchFamily="18" charset="0"/>
                        </a:rPr>
                        <a:t>San Francisco, 2016</a:t>
                      </a:r>
                      <a:endParaRPr lang="en-US" sz="1600" dirty="0">
                        <a:solidFill>
                          <a:schemeClr val="bg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bl>
          </a:graphicData>
        </a:graphic>
      </p:graphicFrame>
      <p:pic>
        <p:nvPicPr>
          <p:cNvPr id="10" name="Picture 2" descr="C:\Users\Abdul\Desktop\Untitled.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5845440"/>
            <a:ext cx="2819400" cy="6498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49711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
            <a:ext cx="8001000" cy="838200"/>
          </a:xfrm>
        </p:spPr>
        <p:txBody>
          <a:bodyPr>
            <a:normAutofit/>
          </a:bodyPr>
          <a:lstStyle/>
          <a:p>
            <a:pPr algn="l"/>
            <a:r>
              <a:rPr lang="en-US" sz="3600" b="1" dirty="0" smtClean="0">
                <a:solidFill>
                  <a:srgbClr val="F4740A"/>
                </a:solidFill>
                <a:latin typeface="Cambria" panose="02040503050406030204" pitchFamily="18" charset="0"/>
              </a:rPr>
              <a:t>Wind Potentials</a:t>
            </a:r>
            <a:endParaRPr lang="en-US" sz="3600" b="1" dirty="0">
              <a:solidFill>
                <a:srgbClr val="F4740A"/>
              </a:solidFill>
              <a:latin typeface="Cambria" panose="02040503050406030204" pitchFamily="18" charset="0"/>
            </a:endParaRPr>
          </a:p>
        </p:txBody>
      </p:sp>
      <p:cxnSp>
        <p:nvCxnSpPr>
          <p:cNvPr id="5" name="Straight Connector 4"/>
          <p:cNvCxnSpPr/>
          <p:nvPr/>
        </p:nvCxnSpPr>
        <p:spPr>
          <a:xfrm>
            <a:off x="0" y="838200"/>
            <a:ext cx="9144000" cy="0"/>
          </a:xfrm>
          <a:prstGeom prst="line">
            <a:avLst/>
          </a:prstGeom>
          <a:ln w="63500">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1" name="Date Placeholder 5"/>
          <p:cNvSpPr txBox="1">
            <a:spLocks noGrp="1"/>
          </p:cNvSpPr>
          <p:nvPr/>
        </p:nvSpPr>
        <p:spPr bwMode="auto">
          <a:xfrm>
            <a:off x="8077200" y="6553200"/>
            <a:ext cx="1066800" cy="304800"/>
          </a:xfrm>
          <a:prstGeom prst="rect">
            <a:avLst/>
          </a:prstGeom>
          <a:noFill/>
          <a:ln>
            <a:miter lim="800000"/>
            <a:headEnd/>
            <a:tailEnd/>
          </a:ln>
        </p:spPr>
        <p:txBody>
          <a:bodyPr/>
          <a:lstStyle/>
          <a:p>
            <a:pPr>
              <a:defRPr/>
            </a:pPr>
            <a:fld id="{B5C77254-8BCE-4CA8-BE74-13096594FFCE}" type="datetime12">
              <a:rPr lang="en-US" sz="1200" b="1">
                <a:solidFill>
                  <a:schemeClr val="bg1"/>
                </a:solidFill>
                <a:latin typeface="Cambria" panose="02040503050406030204" pitchFamily="18" charset="0"/>
              </a:rPr>
              <a:pPr>
                <a:defRPr/>
              </a:pPr>
              <a:t>10:04 AM</a:t>
            </a:fld>
            <a:endParaRPr lang="en-US" sz="1200" b="1" dirty="0">
              <a:solidFill>
                <a:schemeClr val="bg1"/>
              </a:solidFill>
              <a:latin typeface="Cambria" panose="02040503050406030204" pitchFamily="18" charset="0"/>
            </a:endParaRPr>
          </a:p>
        </p:txBody>
      </p:sp>
      <p:pic>
        <p:nvPicPr>
          <p:cNvPr id="12" name="Picture 2" descr="G:\projects\country\usa\arcgis\plots\jpegs\awstwspd80onoff3-1dpi300.jpg"/>
          <p:cNvPicPr>
            <a:picLocks noChangeAspect="1" noChangeArrowheads="1"/>
          </p:cNvPicPr>
          <p:nvPr/>
        </p:nvPicPr>
        <p:blipFill rotWithShape="1">
          <a:blip r:embed="rId2" cstate="print"/>
          <a:srcRect l="5000" t="10588" r="5000" b="8221"/>
          <a:stretch/>
        </p:blipFill>
        <p:spPr bwMode="auto">
          <a:xfrm>
            <a:off x="609600" y="914401"/>
            <a:ext cx="8025407" cy="5635822"/>
          </a:xfrm>
          <a:prstGeom prst="rect">
            <a:avLst/>
          </a:prstGeom>
          <a:noFill/>
        </p:spPr>
      </p:pic>
    </p:spTree>
    <p:extLst>
      <p:ext uri="{BB962C8B-B14F-4D97-AF65-F5344CB8AC3E}">
        <p14:creationId xmlns:p14="http://schemas.microsoft.com/office/powerpoint/2010/main" val="66794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
            <a:ext cx="8001000" cy="838200"/>
          </a:xfrm>
        </p:spPr>
        <p:txBody>
          <a:bodyPr>
            <a:normAutofit/>
          </a:bodyPr>
          <a:lstStyle/>
          <a:p>
            <a:pPr algn="l"/>
            <a:r>
              <a:rPr lang="en-US" sz="3600" b="1" dirty="0" smtClean="0">
                <a:solidFill>
                  <a:srgbClr val="F4740A"/>
                </a:solidFill>
                <a:latin typeface="Cambria" panose="02040503050406030204" pitchFamily="18" charset="0"/>
              </a:rPr>
              <a:t>The Size of Texas!</a:t>
            </a:r>
            <a:endParaRPr lang="en-US" sz="3600" b="1" dirty="0">
              <a:solidFill>
                <a:srgbClr val="F4740A"/>
              </a:solidFill>
              <a:latin typeface="Cambria" panose="02040503050406030204" pitchFamily="18" charset="0"/>
            </a:endParaRPr>
          </a:p>
        </p:txBody>
      </p:sp>
      <p:cxnSp>
        <p:nvCxnSpPr>
          <p:cNvPr id="5" name="Straight Connector 4"/>
          <p:cNvCxnSpPr/>
          <p:nvPr/>
        </p:nvCxnSpPr>
        <p:spPr>
          <a:xfrm>
            <a:off x="0" y="838200"/>
            <a:ext cx="9144000" cy="0"/>
          </a:xfrm>
          <a:prstGeom prst="line">
            <a:avLst/>
          </a:prstGeom>
          <a:ln w="63500">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1" name="Date Placeholder 5"/>
          <p:cNvSpPr txBox="1">
            <a:spLocks noGrp="1"/>
          </p:cNvSpPr>
          <p:nvPr/>
        </p:nvSpPr>
        <p:spPr bwMode="auto">
          <a:xfrm>
            <a:off x="8077200" y="6553200"/>
            <a:ext cx="1066800" cy="304800"/>
          </a:xfrm>
          <a:prstGeom prst="rect">
            <a:avLst/>
          </a:prstGeom>
          <a:noFill/>
          <a:ln>
            <a:miter lim="800000"/>
            <a:headEnd/>
            <a:tailEnd/>
          </a:ln>
        </p:spPr>
        <p:txBody>
          <a:bodyPr/>
          <a:lstStyle/>
          <a:p>
            <a:pPr>
              <a:defRPr/>
            </a:pPr>
            <a:fld id="{B5C77254-8BCE-4CA8-BE74-13096594FFCE}" type="datetime12">
              <a:rPr lang="en-US" sz="1200" b="1">
                <a:solidFill>
                  <a:schemeClr val="bg1"/>
                </a:solidFill>
                <a:latin typeface="Cambria" panose="02040503050406030204" pitchFamily="18" charset="0"/>
              </a:rPr>
              <a:pPr>
                <a:defRPr/>
              </a:pPr>
              <a:t>10:04 AM</a:t>
            </a:fld>
            <a:endParaRPr lang="en-US" sz="1200" b="1" dirty="0">
              <a:solidFill>
                <a:schemeClr val="bg1"/>
              </a:solidFill>
              <a:latin typeface="Cambria" panose="020405030504060302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956191765"/>
              </p:ext>
            </p:extLst>
          </p:nvPr>
        </p:nvGraphicFramePr>
        <p:xfrm>
          <a:off x="457200" y="3688080"/>
          <a:ext cx="3276600" cy="2491740"/>
        </p:xfrm>
        <a:graphic>
          <a:graphicData uri="http://schemas.openxmlformats.org/drawingml/2006/table">
            <a:tbl>
              <a:tblPr>
                <a:tableStyleId>{5C22544A-7EE6-4342-B048-85BDC9FD1C3A}</a:tableStyleId>
              </a:tblPr>
              <a:tblGrid>
                <a:gridCol w="2667000"/>
                <a:gridCol w="609600"/>
              </a:tblGrid>
              <a:tr h="182880">
                <a:tc>
                  <a:txBody>
                    <a:bodyPr/>
                    <a:lstStyle/>
                    <a:p>
                      <a:pPr algn="l" fontAlgn="ctr"/>
                      <a:r>
                        <a:rPr lang="en-US" sz="1600" b="1" u="none" strike="noStrike" dirty="0" smtClean="0">
                          <a:effectLst/>
                          <a:latin typeface="Cambria" panose="02040503050406030204" pitchFamily="18" charset="0"/>
                        </a:rPr>
                        <a:t>Estimation </a:t>
                      </a:r>
                      <a:r>
                        <a:rPr lang="en-US" sz="1600" b="1" u="none" strike="noStrike" dirty="0">
                          <a:effectLst/>
                          <a:latin typeface="Cambria" panose="02040503050406030204" pitchFamily="18" charset="0"/>
                        </a:rPr>
                        <a:t>statistics</a:t>
                      </a:r>
                      <a:endParaRPr lang="en-US" sz="1600" b="1" i="0" u="none" strike="noStrike" dirty="0">
                        <a:solidFill>
                          <a:srgbClr val="000000"/>
                        </a:solidFill>
                        <a:effectLst/>
                        <a:latin typeface="Cambria" panose="02040503050406030204" pitchFamily="18"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B9D08C">
                        <a:alpha val="40000"/>
                      </a:srgbClr>
                    </a:solidFill>
                  </a:tcPr>
                </a:tc>
                <a:tc>
                  <a:txBody>
                    <a:bodyPr/>
                    <a:lstStyle/>
                    <a:p>
                      <a:pPr algn="l" fontAlgn="ctr"/>
                      <a:r>
                        <a:rPr lang="en-US" sz="1400" u="none" strike="noStrike">
                          <a:effectLst/>
                          <a:latin typeface="Cambria" panose="02040503050406030204" pitchFamily="18" charset="0"/>
                        </a:rPr>
                        <a:t> </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B9D08C">
                        <a:alpha val="40000"/>
                      </a:srgbClr>
                    </a:solidFill>
                  </a:tcPr>
                </a:tc>
              </a:tr>
              <a:tr h="182880">
                <a:tc>
                  <a:txBody>
                    <a:bodyPr/>
                    <a:lstStyle/>
                    <a:p>
                      <a:pPr algn="l" fontAlgn="ctr"/>
                      <a:r>
                        <a:rPr lang="en-US" sz="1400" u="none" strike="noStrike" dirty="0">
                          <a:effectLst/>
                          <a:latin typeface="Cambria" panose="02040503050406030204" pitchFamily="18" charset="0"/>
                        </a:rPr>
                        <a:t>Pre-intervention difference (D1)</a:t>
                      </a:r>
                      <a:endParaRPr lang="en-US" sz="1400" b="0" i="0" u="none" strike="noStrike" dirty="0">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c>
                  <a:txBody>
                    <a:bodyPr/>
                    <a:lstStyle/>
                    <a:p>
                      <a:pPr algn="r" fontAlgn="ctr"/>
                      <a:r>
                        <a:rPr lang="en-US" sz="1400" u="none" strike="noStrike">
                          <a:effectLst/>
                          <a:latin typeface="Cambria" panose="02040503050406030204" pitchFamily="18" charset="0"/>
                        </a:rPr>
                        <a:t>0.01</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r>
              <a:tr h="182880">
                <a:tc>
                  <a:txBody>
                    <a:bodyPr/>
                    <a:lstStyle/>
                    <a:p>
                      <a:pPr algn="l" fontAlgn="ctr"/>
                      <a:r>
                        <a:rPr lang="en-US" sz="1400" u="none" strike="noStrike" dirty="0">
                          <a:effectLst/>
                          <a:latin typeface="Cambria" panose="02040503050406030204" pitchFamily="18" charset="0"/>
                        </a:rPr>
                        <a:t>Post-intervention difference (D2)</a:t>
                      </a:r>
                      <a:endParaRPr lang="en-US" sz="1400" b="0" i="0" u="none" strike="noStrike" dirty="0">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c>
                  <a:txBody>
                    <a:bodyPr/>
                    <a:lstStyle/>
                    <a:p>
                      <a:pPr algn="r" fontAlgn="ctr"/>
                      <a:r>
                        <a:rPr lang="en-US" sz="1400" u="none" strike="noStrike">
                          <a:effectLst/>
                          <a:latin typeface="Cambria" panose="02040503050406030204" pitchFamily="18" charset="0"/>
                        </a:rPr>
                        <a:t>7.68</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r>
              <a:tr h="182880">
                <a:tc>
                  <a:txBody>
                    <a:bodyPr/>
                    <a:lstStyle/>
                    <a:p>
                      <a:pPr algn="l" fontAlgn="ctr"/>
                      <a:r>
                        <a:rPr lang="en-US" sz="1400" u="none" strike="noStrike" dirty="0">
                          <a:effectLst/>
                          <a:latin typeface="Cambria" panose="02040503050406030204" pitchFamily="18" charset="0"/>
                        </a:rPr>
                        <a:t>DID = |D2|-|D1|</a:t>
                      </a:r>
                      <a:endParaRPr lang="en-US" sz="1400" b="0" i="0" u="none" strike="noStrike" dirty="0">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c>
                  <a:txBody>
                    <a:bodyPr/>
                    <a:lstStyle/>
                    <a:p>
                      <a:pPr algn="r" fontAlgn="ctr"/>
                      <a:r>
                        <a:rPr lang="en-US" sz="1400" u="none" strike="noStrike">
                          <a:effectLst/>
                          <a:latin typeface="Cambria" panose="02040503050406030204" pitchFamily="18" charset="0"/>
                        </a:rPr>
                        <a:t>7.66</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r>
              <a:tr h="182880">
                <a:tc>
                  <a:txBody>
                    <a:bodyPr/>
                    <a:lstStyle/>
                    <a:p>
                      <a:pPr algn="l" fontAlgn="ctr"/>
                      <a:r>
                        <a:rPr lang="en-US" sz="1400" u="none" strike="noStrike" dirty="0">
                          <a:effectLst/>
                          <a:latin typeface="Cambria" panose="02040503050406030204" pitchFamily="18" charset="0"/>
                        </a:rPr>
                        <a:t>P-value: DID</a:t>
                      </a:r>
                      <a:endParaRPr lang="en-US" sz="1400" b="0" i="0" u="none" strike="noStrike" dirty="0">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c>
                  <a:txBody>
                    <a:bodyPr/>
                    <a:lstStyle/>
                    <a:p>
                      <a:pPr algn="r" fontAlgn="ctr"/>
                      <a:r>
                        <a:rPr lang="en-US" sz="1400" u="none" strike="noStrike">
                          <a:effectLst/>
                          <a:latin typeface="Cambria" panose="02040503050406030204" pitchFamily="18" charset="0"/>
                        </a:rPr>
                        <a:t>0.00</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r>
              <a:tr h="182880">
                <a:tc>
                  <a:txBody>
                    <a:bodyPr/>
                    <a:lstStyle/>
                    <a:p>
                      <a:pPr algn="l" fontAlgn="ctr"/>
                      <a:r>
                        <a:rPr lang="en-US" sz="1400" u="none" strike="noStrike" dirty="0">
                          <a:effectLst/>
                          <a:latin typeface="Cambria" panose="02040503050406030204" pitchFamily="18" charset="0"/>
                        </a:rPr>
                        <a:t>DID rank</a:t>
                      </a:r>
                      <a:endParaRPr lang="en-US" sz="1400" b="0" i="0" u="none" strike="noStrike" dirty="0">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c>
                  <a:txBody>
                    <a:bodyPr/>
                    <a:lstStyle/>
                    <a:p>
                      <a:pPr algn="r" fontAlgn="ctr"/>
                      <a:r>
                        <a:rPr lang="en-US" sz="1400" u="none" strike="noStrike">
                          <a:effectLst/>
                          <a:latin typeface="Cambria" panose="02040503050406030204" pitchFamily="18" charset="0"/>
                        </a:rPr>
                        <a:t>1</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r>
              <a:tr h="198120">
                <a:tc>
                  <a:txBody>
                    <a:bodyPr/>
                    <a:lstStyle/>
                    <a:p>
                      <a:pPr algn="l" fontAlgn="ctr"/>
                      <a:r>
                        <a:rPr lang="en-US" sz="1600" b="1" u="none" strike="noStrike" dirty="0" smtClean="0">
                          <a:effectLst/>
                          <a:latin typeface="Cambria" panose="02040503050406030204" pitchFamily="18" charset="0"/>
                        </a:rPr>
                        <a:t>W-weights</a:t>
                      </a:r>
                      <a:endParaRPr lang="en-US" sz="1600" b="1" i="0" u="none" strike="noStrike" dirty="0">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c>
                  <a:txBody>
                    <a:bodyPr/>
                    <a:lstStyle/>
                    <a:p>
                      <a:pPr algn="l" fontAlgn="ctr"/>
                      <a:r>
                        <a:rPr lang="en-US" sz="1400" u="none" strike="noStrike">
                          <a:effectLst/>
                          <a:latin typeface="Cambria" panose="02040503050406030204" pitchFamily="18" charset="0"/>
                        </a:rPr>
                        <a:t> </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r>
              <a:tr h="182880">
                <a:tc>
                  <a:txBody>
                    <a:bodyPr/>
                    <a:lstStyle/>
                    <a:p>
                      <a:pPr algn="l" fontAlgn="ctr"/>
                      <a:r>
                        <a:rPr lang="en-US" sz="1400" u="none" strike="noStrike">
                          <a:effectLst/>
                          <a:latin typeface="Cambria" panose="02040503050406030204" pitchFamily="18" charset="0"/>
                        </a:rPr>
                        <a:t>Alaska</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c>
                  <a:txBody>
                    <a:bodyPr/>
                    <a:lstStyle/>
                    <a:p>
                      <a:pPr algn="r" fontAlgn="ctr"/>
                      <a:r>
                        <a:rPr lang="en-US" sz="1400" u="none" strike="noStrike">
                          <a:effectLst/>
                          <a:latin typeface="Cambria" panose="02040503050406030204" pitchFamily="18" charset="0"/>
                        </a:rPr>
                        <a:t>0.14</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r>
              <a:tr h="182880">
                <a:tc>
                  <a:txBody>
                    <a:bodyPr/>
                    <a:lstStyle/>
                    <a:p>
                      <a:pPr algn="l" fontAlgn="ctr"/>
                      <a:r>
                        <a:rPr lang="en-US" sz="1400" u="none" strike="noStrike">
                          <a:effectLst/>
                          <a:latin typeface="Cambria" panose="02040503050406030204" pitchFamily="18" charset="0"/>
                        </a:rPr>
                        <a:t>Kansas</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c>
                  <a:txBody>
                    <a:bodyPr/>
                    <a:lstStyle/>
                    <a:p>
                      <a:pPr algn="r" fontAlgn="ctr"/>
                      <a:r>
                        <a:rPr lang="en-US" sz="1400" u="none" strike="noStrike" dirty="0">
                          <a:effectLst/>
                          <a:latin typeface="Cambria" panose="02040503050406030204" pitchFamily="18" charset="0"/>
                        </a:rPr>
                        <a:t>0.42</a:t>
                      </a:r>
                      <a:endParaRPr lang="en-US" sz="1400" b="0" i="0" u="none" strike="noStrike" dirty="0">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r>
              <a:tr h="182880">
                <a:tc>
                  <a:txBody>
                    <a:bodyPr/>
                    <a:lstStyle/>
                    <a:p>
                      <a:pPr algn="l" fontAlgn="ctr"/>
                      <a:r>
                        <a:rPr lang="en-US" sz="1400" u="none" strike="noStrike">
                          <a:effectLst/>
                          <a:latin typeface="Cambria" panose="02040503050406030204" pitchFamily="18" charset="0"/>
                        </a:rPr>
                        <a:t>Louisiana</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c>
                  <a:txBody>
                    <a:bodyPr/>
                    <a:lstStyle/>
                    <a:p>
                      <a:pPr algn="r" fontAlgn="ctr"/>
                      <a:r>
                        <a:rPr lang="en-US" sz="1400" u="none" strike="noStrike">
                          <a:effectLst/>
                          <a:latin typeface="Cambria" panose="02040503050406030204" pitchFamily="18" charset="0"/>
                        </a:rPr>
                        <a:t>0.25</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r>
              <a:tr h="182880">
                <a:tc>
                  <a:txBody>
                    <a:bodyPr/>
                    <a:lstStyle/>
                    <a:p>
                      <a:pPr algn="l" fontAlgn="ctr"/>
                      <a:r>
                        <a:rPr lang="en-US" sz="1400" u="none" strike="noStrike">
                          <a:effectLst/>
                          <a:latin typeface="Cambria" panose="02040503050406030204" pitchFamily="18" charset="0"/>
                        </a:rPr>
                        <a:t>South Dakota</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9D08C">
                        <a:alpha val="40000"/>
                      </a:srgbClr>
                    </a:solidFill>
                  </a:tcPr>
                </a:tc>
                <a:tc>
                  <a:txBody>
                    <a:bodyPr/>
                    <a:lstStyle/>
                    <a:p>
                      <a:pPr algn="r" fontAlgn="ctr"/>
                      <a:r>
                        <a:rPr lang="en-US" sz="1400" u="none" strike="noStrike" dirty="0">
                          <a:effectLst/>
                          <a:latin typeface="Cambria" panose="02040503050406030204" pitchFamily="18" charset="0"/>
                        </a:rPr>
                        <a:t>0.19</a:t>
                      </a:r>
                      <a:endParaRPr lang="en-US" sz="1400" b="0" i="0" u="none" strike="noStrike" dirty="0">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9D08C">
                        <a:alpha val="40000"/>
                      </a:srgbClr>
                    </a:solidFill>
                  </a:tcPr>
                </a:tc>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4183679095"/>
              </p:ext>
            </p:extLst>
          </p:nvPr>
        </p:nvGraphicFramePr>
        <p:xfrm>
          <a:off x="4114800" y="2667000"/>
          <a:ext cx="4648200" cy="3528060"/>
        </p:xfrm>
        <a:graphic>
          <a:graphicData uri="http://schemas.openxmlformats.org/drawingml/2006/table">
            <a:tbl>
              <a:tblPr>
                <a:tableStyleId>{5C22544A-7EE6-4342-B048-85BDC9FD1C3A}</a:tableStyleId>
              </a:tblPr>
              <a:tblGrid>
                <a:gridCol w="3124200"/>
                <a:gridCol w="685800"/>
                <a:gridCol w="838200"/>
              </a:tblGrid>
              <a:tr h="335280">
                <a:tc>
                  <a:txBody>
                    <a:bodyPr/>
                    <a:lstStyle/>
                    <a:p>
                      <a:pPr algn="l" fontAlgn="ctr"/>
                      <a:r>
                        <a:rPr lang="en-US" sz="1600" b="1" u="none" strike="noStrike" dirty="0" smtClean="0">
                          <a:effectLst/>
                          <a:latin typeface="Cambria" panose="02040503050406030204" pitchFamily="18" charset="0"/>
                        </a:rPr>
                        <a:t>Pre-intervention </a:t>
                      </a:r>
                      <a:r>
                        <a:rPr lang="en-US" sz="1600" b="1" u="none" strike="noStrike" dirty="0">
                          <a:effectLst/>
                          <a:latin typeface="Cambria" panose="02040503050406030204" pitchFamily="18" charset="0"/>
                        </a:rPr>
                        <a:t>characteristics</a:t>
                      </a:r>
                      <a:endParaRPr lang="en-US" sz="1400" b="1" i="0" u="none" strike="noStrike" dirty="0">
                        <a:solidFill>
                          <a:srgbClr val="000000"/>
                        </a:solidFill>
                        <a:effectLst/>
                        <a:latin typeface="Cambria" panose="02040503050406030204" pitchFamily="18"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B9D08C">
                        <a:alpha val="40000"/>
                      </a:srgbClr>
                    </a:solidFill>
                  </a:tcPr>
                </a:tc>
                <a:tc>
                  <a:txBody>
                    <a:bodyPr/>
                    <a:lstStyle/>
                    <a:p>
                      <a:pPr algn="r" fontAlgn="ctr"/>
                      <a:r>
                        <a:rPr lang="en-US" sz="1400" u="none" strike="noStrike" dirty="0">
                          <a:effectLst/>
                          <a:latin typeface="Cambria" panose="02040503050406030204" pitchFamily="18" charset="0"/>
                        </a:rPr>
                        <a:t>Texas</a:t>
                      </a:r>
                      <a:endParaRPr lang="en-US" sz="1400" b="0" i="0" u="none" strike="noStrike" dirty="0">
                        <a:solidFill>
                          <a:srgbClr val="000000"/>
                        </a:solidFill>
                        <a:effectLst/>
                        <a:latin typeface="Cambria" panose="02040503050406030204" pitchFamily="18"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9D08C">
                        <a:alpha val="40000"/>
                      </a:srgbClr>
                    </a:solidFill>
                  </a:tcPr>
                </a:tc>
                <a:tc>
                  <a:txBody>
                    <a:bodyPr/>
                    <a:lstStyle/>
                    <a:p>
                      <a:pPr algn="r" fontAlgn="ctr"/>
                      <a:r>
                        <a:rPr lang="en-US" sz="1400" u="none" strike="noStrike">
                          <a:effectLst/>
                          <a:latin typeface="Cambria" panose="02040503050406030204" pitchFamily="18" charset="0"/>
                        </a:rPr>
                        <a:t>Synthetic Texas</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9D08C">
                        <a:alpha val="40000"/>
                      </a:srgbClr>
                    </a:solidFill>
                  </a:tcPr>
                </a:tc>
              </a:tr>
              <a:tr h="182880">
                <a:tc>
                  <a:txBody>
                    <a:bodyPr/>
                    <a:lstStyle/>
                    <a:p>
                      <a:pPr algn="l" fontAlgn="ctr"/>
                      <a:r>
                        <a:rPr lang="en-US" sz="1400" u="none" strike="noStrike" dirty="0">
                          <a:effectLst/>
                          <a:latin typeface="Cambria" panose="02040503050406030204" pitchFamily="18" charset="0"/>
                        </a:rPr>
                        <a:t>Total nameplate growth</a:t>
                      </a:r>
                      <a:endParaRPr lang="en-US" sz="1400" b="0" i="0" u="none" strike="noStrike" dirty="0">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c>
                  <a:txBody>
                    <a:bodyPr/>
                    <a:lstStyle/>
                    <a:p>
                      <a:pPr algn="r" fontAlgn="ctr"/>
                      <a:r>
                        <a:rPr lang="en-US" sz="1400" u="none" strike="noStrike" dirty="0">
                          <a:effectLst/>
                          <a:latin typeface="Cambria" panose="02040503050406030204" pitchFamily="18" charset="0"/>
                        </a:rPr>
                        <a:t>29.23</a:t>
                      </a:r>
                      <a:endParaRPr lang="en-US" sz="1400" b="0" i="0" u="none" strike="noStrike" dirty="0">
                        <a:solidFill>
                          <a:srgbClr val="000000"/>
                        </a:solidFill>
                        <a:effectLst/>
                        <a:latin typeface="Cambria" panose="02040503050406030204" pitchFamily="18"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B9D08C">
                        <a:alpha val="40000"/>
                      </a:srgbClr>
                    </a:solidFill>
                  </a:tcPr>
                </a:tc>
                <a:tc>
                  <a:txBody>
                    <a:bodyPr/>
                    <a:lstStyle/>
                    <a:p>
                      <a:pPr algn="r" fontAlgn="ctr"/>
                      <a:r>
                        <a:rPr lang="en-US" sz="1400" u="none" strike="noStrike" dirty="0">
                          <a:effectLst/>
                          <a:latin typeface="Cambria" panose="02040503050406030204" pitchFamily="18" charset="0"/>
                        </a:rPr>
                        <a:t>18.60</a:t>
                      </a:r>
                      <a:endParaRPr lang="en-US" sz="1400" b="0" i="0" u="none" strike="noStrike" dirty="0">
                        <a:solidFill>
                          <a:srgbClr val="000000"/>
                        </a:solidFill>
                        <a:effectLst/>
                        <a:latin typeface="Cambria" panose="02040503050406030204" pitchFamily="18"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B9D08C">
                        <a:alpha val="40000"/>
                      </a:srgbClr>
                    </a:solidFill>
                  </a:tcPr>
                </a:tc>
              </a:tr>
              <a:tr h="182880">
                <a:tc>
                  <a:txBody>
                    <a:bodyPr/>
                    <a:lstStyle/>
                    <a:p>
                      <a:pPr algn="l" fontAlgn="ctr"/>
                      <a:r>
                        <a:rPr lang="en-US" sz="1400" u="none" strike="noStrike">
                          <a:effectLst/>
                          <a:latin typeface="Cambria" panose="02040503050406030204" pitchFamily="18" charset="0"/>
                        </a:rPr>
                        <a:t>Coal generation share</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c>
                  <a:txBody>
                    <a:bodyPr/>
                    <a:lstStyle/>
                    <a:p>
                      <a:pPr algn="r" fontAlgn="ctr"/>
                      <a:r>
                        <a:rPr lang="en-US" sz="1400" u="none" strike="noStrike">
                          <a:effectLst/>
                          <a:latin typeface="Cambria" panose="02040503050406030204" pitchFamily="18" charset="0"/>
                        </a:rPr>
                        <a:t>0.41</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c>
                  <a:txBody>
                    <a:bodyPr/>
                    <a:lstStyle/>
                    <a:p>
                      <a:pPr algn="r" fontAlgn="ctr"/>
                      <a:r>
                        <a:rPr lang="en-US" sz="1400" u="none" strike="noStrike">
                          <a:effectLst/>
                          <a:latin typeface="Cambria" panose="02040503050406030204" pitchFamily="18" charset="0"/>
                        </a:rPr>
                        <a:t>0.44</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r>
              <a:tr h="182880">
                <a:tc>
                  <a:txBody>
                    <a:bodyPr/>
                    <a:lstStyle/>
                    <a:p>
                      <a:pPr algn="l" fontAlgn="ctr"/>
                      <a:r>
                        <a:rPr lang="en-US" sz="1400" u="none" strike="noStrike" dirty="0">
                          <a:effectLst/>
                          <a:latin typeface="Cambria" panose="02040503050406030204" pitchFamily="18" charset="0"/>
                        </a:rPr>
                        <a:t>Natural gas generation share</a:t>
                      </a:r>
                      <a:endParaRPr lang="en-US" sz="1400" b="0" i="0" u="none" strike="noStrike" dirty="0">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c>
                  <a:txBody>
                    <a:bodyPr/>
                    <a:lstStyle/>
                    <a:p>
                      <a:pPr algn="r" fontAlgn="ctr"/>
                      <a:r>
                        <a:rPr lang="en-US" sz="1400" u="none" strike="noStrike">
                          <a:effectLst/>
                          <a:latin typeface="Cambria" panose="02040503050406030204" pitchFamily="18" charset="0"/>
                        </a:rPr>
                        <a:t>0.47</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c>
                  <a:txBody>
                    <a:bodyPr/>
                    <a:lstStyle/>
                    <a:p>
                      <a:pPr algn="r" fontAlgn="ctr"/>
                      <a:r>
                        <a:rPr lang="en-US" sz="1400" u="none" strike="noStrike">
                          <a:effectLst/>
                          <a:latin typeface="Cambria" panose="02040503050406030204" pitchFamily="18" charset="0"/>
                        </a:rPr>
                        <a:t>0.23</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r>
              <a:tr h="182880">
                <a:tc>
                  <a:txBody>
                    <a:bodyPr/>
                    <a:lstStyle/>
                    <a:p>
                      <a:pPr algn="l" fontAlgn="ctr"/>
                      <a:r>
                        <a:rPr lang="en-US" sz="1400" u="none" strike="noStrike" dirty="0">
                          <a:effectLst/>
                          <a:latin typeface="Cambria" panose="02040503050406030204" pitchFamily="18" charset="0"/>
                        </a:rPr>
                        <a:t>Electricity price</a:t>
                      </a:r>
                      <a:endParaRPr lang="en-US" sz="1400" b="0" i="0" u="none" strike="noStrike" dirty="0">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c>
                  <a:txBody>
                    <a:bodyPr/>
                    <a:lstStyle/>
                    <a:p>
                      <a:pPr algn="r" fontAlgn="ctr"/>
                      <a:r>
                        <a:rPr lang="en-US" sz="1400" u="none" strike="noStrike">
                          <a:effectLst/>
                          <a:latin typeface="Cambria" panose="02040503050406030204" pitchFamily="18" charset="0"/>
                        </a:rPr>
                        <a:t>7.73</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c>
                  <a:txBody>
                    <a:bodyPr/>
                    <a:lstStyle/>
                    <a:p>
                      <a:pPr algn="r" fontAlgn="ctr"/>
                      <a:r>
                        <a:rPr lang="en-US" sz="1400" u="none" strike="noStrike">
                          <a:effectLst/>
                          <a:latin typeface="Cambria" panose="02040503050406030204" pitchFamily="18" charset="0"/>
                        </a:rPr>
                        <a:t>8.55</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r>
              <a:tr h="182880">
                <a:tc>
                  <a:txBody>
                    <a:bodyPr/>
                    <a:lstStyle/>
                    <a:p>
                      <a:pPr algn="l" fontAlgn="ctr"/>
                      <a:r>
                        <a:rPr lang="en-US" sz="1400" u="none" strike="noStrike">
                          <a:effectLst/>
                          <a:latin typeface="Cambria" panose="02040503050406030204" pitchFamily="18" charset="0"/>
                        </a:rPr>
                        <a:t>Total customer growth</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c>
                  <a:txBody>
                    <a:bodyPr/>
                    <a:lstStyle/>
                    <a:p>
                      <a:pPr algn="r" fontAlgn="ctr"/>
                      <a:r>
                        <a:rPr lang="en-US" sz="1400" u="none" strike="noStrike">
                          <a:effectLst/>
                          <a:latin typeface="Cambria" panose="02040503050406030204" pitchFamily="18" charset="0"/>
                        </a:rPr>
                        <a:t>1.08</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c>
                  <a:txBody>
                    <a:bodyPr/>
                    <a:lstStyle/>
                    <a:p>
                      <a:pPr algn="r" fontAlgn="ctr"/>
                      <a:r>
                        <a:rPr lang="en-US" sz="1400" u="none" strike="noStrike" dirty="0">
                          <a:effectLst/>
                          <a:latin typeface="Cambria" panose="02040503050406030204" pitchFamily="18" charset="0"/>
                        </a:rPr>
                        <a:t>1.05</a:t>
                      </a:r>
                      <a:endParaRPr lang="en-US" sz="1400" b="0" i="0" u="none" strike="noStrike" dirty="0">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r>
              <a:tr h="182880">
                <a:tc>
                  <a:txBody>
                    <a:bodyPr/>
                    <a:lstStyle/>
                    <a:p>
                      <a:pPr algn="l" fontAlgn="ctr"/>
                      <a:r>
                        <a:rPr lang="en-US" sz="1400" u="none" strike="noStrike">
                          <a:effectLst/>
                          <a:latin typeface="Cambria" panose="02040503050406030204" pitchFamily="18" charset="0"/>
                        </a:rPr>
                        <a:t>Real PC personal income</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c>
                  <a:txBody>
                    <a:bodyPr/>
                    <a:lstStyle/>
                    <a:p>
                      <a:pPr algn="r" fontAlgn="ctr"/>
                      <a:r>
                        <a:rPr lang="en-US" sz="1400" u="none" strike="noStrike">
                          <a:effectLst/>
                          <a:latin typeface="Cambria" panose="02040503050406030204" pitchFamily="18" charset="0"/>
                        </a:rPr>
                        <a:t>10.16</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c>
                  <a:txBody>
                    <a:bodyPr/>
                    <a:lstStyle/>
                    <a:p>
                      <a:pPr algn="r" fontAlgn="ctr"/>
                      <a:r>
                        <a:rPr lang="en-US" sz="1400" u="none" strike="noStrike">
                          <a:effectLst/>
                          <a:latin typeface="Cambria" panose="02040503050406030204" pitchFamily="18" charset="0"/>
                        </a:rPr>
                        <a:t>10.16</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r>
              <a:tr h="198120">
                <a:tc>
                  <a:txBody>
                    <a:bodyPr/>
                    <a:lstStyle/>
                    <a:p>
                      <a:pPr algn="l" fontAlgn="ctr"/>
                      <a:r>
                        <a:rPr lang="en-US" sz="1400" u="none" strike="noStrike">
                          <a:effectLst/>
                          <a:latin typeface="Cambria" panose="02040503050406030204" pitchFamily="18" charset="0"/>
                        </a:rPr>
                        <a:t>Real PC personal income growth</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c>
                  <a:txBody>
                    <a:bodyPr/>
                    <a:lstStyle/>
                    <a:p>
                      <a:pPr algn="r" fontAlgn="ctr"/>
                      <a:r>
                        <a:rPr lang="en-US" sz="1400" u="none" strike="noStrike">
                          <a:effectLst/>
                          <a:latin typeface="Cambria" panose="02040503050406030204" pitchFamily="18" charset="0"/>
                        </a:rPr>
                        <a:t>1.08</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c>
                  <a:txBody>
                    <a:bodyPr/>
                    <a:lstStyle/>
                    <a:p>
                      <a:pPr algn="r" fontAlgn="ctr"/>
                      <a:r>
                        <a:rPr lang="en-US" sz="1400" u="none" strike="noStrike">
                          <a:effectLst/>
                          <a:latin typeface="Cambria" panose="02040503050406030204" pitchFamily="18" charset="0"/>
                        </a:rPr>
                        <a:t>1.08</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r>
              <a:tr h="182880">
                <a:tc>
                  <a:txBody>
                    <a:bodyPr/>
                    <a:lstStyle/>
                    <a:p>
                      <a:pPr algn="l" fontAlgn="ctr"/>
                      <a:r>
                        <a:rPr lang="en-US" sz="1400" u="none" strike="noStrike">
                          <a:effectLst/>
                          <a:latin typeface="Cambria" panose="02040503050406030204" pitchFamily="18" charset="0"/>
                        </a:rPr>
                        <a:t>Poverty</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c>
                  <a:txBody>
                    <a:bodyPr/>
                    <a:lstStyle/>
                    <a:p>
                      <a:pPr algn="r" fontAlgn="ctr"/>
                      <a:r>
                        <a:rPr lang="en-US" sz="1400" u="none" strike="noStrike">
                          <a:effectLst/>
                          <a:latin typeface="Cambria" panose="02040503050406030204" pitchFamily="18" charset="0"/>
                        </a:rPr>
                        <a:t>17.11</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c>
                  <a:txBody>
                    <a:bodyPr/>
                    <a:lstStyle/>
                    <a:p>
                      <a:pPr algn="r" fontAlgn="ctr"/>
                      <a:r>
                        <a:rPr lang="en-US" sz="1400" u="none" strike="noStrike">
                          <a:effectLst/>
                          <a:latin typeface="Cambria" panose="02040503050406030204" pitchFamily="18" charset="0"/>
                        </a:rPr>
                        <a:t>14.21</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r>
              <a:tr h="182880">
                <a:tc>
                  <a:txBody>
                    <a:bodyPr/>
                    <a:lstStyle/>
                    <a:p>
                      <a:pPr algn="l" fontAlgn="ctr"/>
                      <a:r>
                        <a:rPr lang="en-US" sz="1400" u="none" strike="noStrike">
                          <a:effectLst/>
                          <a:latin typeface="Cambria" panose="02040503050406030204" pitchFamily="18" charset="0"/>
                        </a:rPr>
                        <a:t>share of manufacturing income</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c>
                  <a:txBody>
                    <a:bodyPr/>
                    <a:lstStyle/>
                    <a:p>
                      <a:pPr algn="r" fontAlgn="ctr"/>
                      <a:r>
                        <a:rPr lang="en-US" sz="1400" u="none" strike="noStrike">
                          <a:effectLst/>
                          <a:latin typeface="Cambria" panose="02040503050406030204" pitchFamily="18" charset="0"/>
                        </a:rPr>
                        <a:t>0.11</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c>
                  <a:txBody>
                    <a:bodyPr/>
                    <a:lstStyle/>
                    <a:p>
                      <a:pPr algn="r" fontAlgn="ctr"/>
                      <a:r>
                        <a:rPr lang="en-US" sz="1400" u="none" strike="noStrike">
                          <a:effectLst/>
                          <a:latin typeface="Cambria" panose="02040503050406030204" pitchFamily="18" charset="0"/>
                        </a:rPr>
                        <a:t>0.10</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r>
              <a:tr h="182880">
                <a:tc>
                  <a:txBody>
                    <a:bodyPr/>
                    <a:lstStyle/>
                    <a:p>
                      <a:pPr algn="l" fontAlgn="ctr"/>
                      <a:r>
                        <a:rPr lang="en-US" sz="1400" b="0" u="none" strike="noStrike" dirty="0">
                          <a:effectLst/>
                          <a:latin typeface="Cambria" panose="02040503050406030204" pitchFamily="18" charset="0"/>
                        </a:rPr>
                        <a:t>Wind potential / 100 mi</a:t>
                      </a:r>
                      <a:r>
                        <a:rPr lang="en-US" sz="1400" b="0" u="none" strike="noStrike" baseline="30000" dirty="0">
                          <a:effectLst/>
                          <a:latin typeface="Cambria" panose="02040503050406030204" pitchFamily="18" charset="0"/>
                        </a:rPr>
                        <a:t>2</a:t>
                      </a:r>
                      <a:endParaRPr lang="en-US" sz="1400" b="0" i="0" u="none" strike="noStrike" dirty="0">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c>
                  <a:txBody>
                    <a:bodyPr/>
                    <a:lstStyle/>
                    <a:p>
                      <a:pPr algn="r" fontAlgn="ctr"/>
                      <a:r>
                        <a:rPr lang="en-US" sz="1400" b="0" u="none" strike="noStrike" dirty="0">
                          <a:effectLst/>
                          <a:latin typeface="Cambria" panose="02040503050406030204" pitchFamily="18" charset="0"/>
                        </a:rPr>
                        <a:t>726.34</a:t>
                      </a:r>
                      <a:endParaRPr lang="en-US" sz="1400" b="0" i="0" u="none" strike="noStrike" dirty="0">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c>
                  <a:txBody>
                    <a:bodyPr/>
                    <a:lstStyle/>
                    <a:p>
                      <a:pPr algn="r" fontAlgn="ctr"/>
                      <a:r>
                        <a:rPr lang="en-US" sz="1400" b="0" u="none" strike="noStrike" dirty="0">
                          <a:effectLst/>
                          <a:latin typeface="Cambria" panose="02040503050406030204" pitchFamily="18" charset="0"/>
                        </a:rPr>
                        <a:t>725.22</a:t>
                      </a:r>
                      <a:endParaRPr lang="en-US" sz="1400" b="0" i="0" u="none" strike="noStrike" dirty="0">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r>
              <a:tr h="182880">
                <a:tc>
                  <a:txBody>
                    <a:bodyPr/>
                    <a:lstStyle/>
                    <a:p>
                      <a:pPr algn="l" fontAlgn="ctr"/>
                      <a:r>
                        <a:rPr lang="en-US" sz="1400" u="none" strike="noStrike">
                          <a:effectLst/>
                          <a:latin typeface="Cambria" panose="02040503050406030204" pitchFamily="18" charset="0"/>
                        </a:rPr>
                        <a:t>Photovoltaic potential / 100 mi</a:t>
                      </a:r>
                      <a:r>
                        <a:rPr lang="en-US" sz="1400" u="none" strike="noStrike" baseline="30000">
                          <a:effectLst/>
                          <a:latin typeface="Cambria" panose="02040503050406030204" pitchFamily="18" charset="0"/>
                        </a:rPr>
                        <a:t>2</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c>
                  <a:txBody>
                    <a:bodyPr/>
                    <a:lstStyle/>
                    <a:p>
                      <a:pPr algn="r" fontAlgn="ctr"/>
                      <a:r>
                        <a:rPr lang="en-US" sz="1400" u="none" strike="noStrike">
                          <a:effectLst/>
                          <a:latin typeface="Cambria" panose="02040503050406030204" pitchFamily="18" charset="0"/>
                        </a:rPr>
                        <a:t>7.86</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c>
                  <a:txBody>
                    <a:bodyPr/>
                    <a:lstStyle/>
                    <a:p>
                      <a:pPr algn="r" fontAlgn="ctr"/>
                      <a:r>
                        <a:rPr lang="en-US" sz="1400" u="none" strike="noStrike">
                          <a:effectLst/>
                          <a:latin typeface="Cambria" panose="02040503050406030204" pitchFamily="18" charset="0"/>
                        </a:rPr>
                        <a:t>6.55</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r>
              <a:tr h="182880">
                <a:tc>
                  <a:txBody>
                    <a:bodyPr/>
                    <a:lstStyle/>
                    <a:p>
                      <a:pPr algn="l" fontAlgn="ctr"/>
                      <a:r>
                        <a:rPr lang="en-US" sz="1400" u="none" strike="noStrike">
                          <a:effectLst/>
                          <a:latin typeface="Cambria" panose="02040503050406030204" pitchFamily="18" charset="0"/>
                        </a:rPr>
                        <a:t>Bio-solid potential / 100 mi</a:t>
                      </a:r>
                      <a:r>
                        <a:rPr lang="en-US" sz="1400" u="none" strike="noStrike" baseline="30000">
                          <a:effectLst/>
                          <a:latin typeface="Cambria" panose="02040503050406030204" pitchFamily="18" charset="0"/>
                        </a:rPr>
                        <a:t>2</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c>
                  <a:txBody>
                    <a:bodyPr/>
                    <a:lstStyle/>
                    <a:p>
                      <a:pPr algn="r" fontAlgn="ctr"/>
                      <a:r>
                        <a:rPr lang="en-US" sz="1400" u="none" strike="noStrike">
                          <a:effectLst/>
                          <a:latin typeface="Cambria" panose="02040503050406030204" pitchFamily="18" charset="0"/>
                        </a:rPr>
                        <a:t>0.00</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c>
                  <a:txBody>
                    <a:bodyPr/>
                    <a:lstStyle/>
                    <a:p>
                      <a:pPr algn="r" fontAlgn="ctr"/>
                      <a:r>
                        <a:rPr lang="en-US" sz="1400" u="none" strike="noStrike">
                          <a:effectLst/>
                          <a:latin typeface="Cambria" panose="02040503050406030204" pitchFamily="18" charset="0"/>
                        </a:rPr>
                        <a:t>0.00</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r>
              <a:tr h="182880">
                <a:tc>
                  <a:txBody>
                    <a:bodyPr/>
                    <a:lstStyle/>
                    <a:p>
                      <a:pPr algn="l" fontAlgn="ctr"/>
                      <a:r>
                        <a:rPr lang="it-IT" sz="1400" u="none" strike="noStrike">
                          <a:effectLst/>
                          <a:latin typeface="Cambria" panose="02040503050406030204" pitchFamily="18" charset="0"/>
                        </a:rPr>
                        <a:t>Geo-hydro thermal potential / 100 mi</a:t>
                      </a:r>
                      <a:r>
                        <a:rPr lang="it-IT" sz="1400" u="none" strike="noStrike" baseline="30000">
                          <a:effectLst/>
                          <a:latin typeface="Cambria" panose="02040503050406030204" pitchFamily="18" charset="0"/>
                        </a:rPr>
                        <a:t>2</a:t>
                      </a:r>
                      <a:endParaRPr lang="it-IT"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c>
                  <a:txBody>
                    <a:bodyPr/>
                    <a:lstStyle/>
                    <a:p>
                      <a:pPr algn="r" fontAlgn="ctr"/>
                      <a:r>
                        <a:rPr lang="en-US" sz="1400" u="none" strike="noStrike">
                          <a:effectLst/>
                          <a:latin typeface="Cambria" panose="02040503050406030204" pitchFamily="18" charset="0"/>
                        </a:rPr>
                        <a:t>0.01</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c>
                  <a:txBody>
                    <a:bodyPr/>
                    <a:lstStyle/>
                    <a:p>
                      <a:pPr algn="r" fontAlgn="ctr"/>
                      <a:r>
                        <a:rPr lang="en-US" sz="1400" u="none" strike="noStrike">
                          <a:effectLst/>
                          <a:latin typeface="Cambria" panose="02040503050406030204" pitchFamily="18" charset="0"/>
                        </a:rPr>
                        <a:t>0.01</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9D08C">
                        <a:alpha val="40000"/>
                      </a:srgbClr>
                    </a:solidFill>
                  </a:tcPr>
                </a:tc>
              </a:tr>
              <a:tr h="182880">
                <a:tc>
                  <a:txBody>
                    <a:bodyPr/>
                    <a:lstStyle/>
                    <a:p>
                      <a:pPr algn="l" fontAlgn="ctr"/>
                      <a:r>
                        <a:rPr lang="en-US" sz="1400" u="none" strike="noStrike">
                          <a:effectLst/>
                          <a:latin typeface="Cambria" panose="02040503050406030204" pitchFamily="18" charset="0"/>
                        </a:rPr>
                        <a:t>Land area (mi</a:t>
                      </a:r>
                      <a:r>
                        <a:rPr lang="en-US" sz="1400" u="none" strike="noStrike" baseline="30000">
                          <a:effectLst/>
                          <a:latin typeface="Cambria" panose="02040503050406030204" pitchFamily="18" charset="0"/>
                        </a:rPr>
                        <a:t>2</a:t>
                      </a:r>
                      <a:r>
                        <a:rPr lang="en-US" sz="1400" u="none" strike="noStrike">
                          <a:effectLst/>
                          <a:latin typeface="Cambria" panose="02040503050406030204" pitchFamily="18" charset="0"/>
                        </a:rPr>
                        <a:t>)</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9D08C">
                        <a:alpha val="40000"/>
                      </a:srgbClr>
                    </a:solidFill>
                  </a:tcPr>
                </a:tc>
                <a:tc>
                  <a:txBody>
                    <a:bodyPr/>
                    <a:lstStyle/>
                    <a:p>
                      <a:pPr algn="r" fontAlgn="ctr"/>
                      <a:r>
                        <a:rPr lang="en-US" sz="1400" u="none" strike="noStrike">
                          <a:effectLst/>
                          <a:latin typeface="Cambria" panose="02040503050406030204" pitchFamily="18" charset="0"/>
                        </a:rPr>
                        <a:t>12.48</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9D08C">
                        <a:alpha val="40000"/>
                      </a:srgbClr>
                    </a:solidFill>
                  </a:tcPr>
                </a:tc>
                <a:tc>
                  <a:txBody>
                    <a:bodyPr/>
                    <a:lstStyle/>
                    <a:p>
                      <a:pPr algn="r" fontAlgn="ctr"/>
                      <a:r>
                        <a:rPr lang="en-US" sz="1400" u="none" strike="noStrike" dirty="0">
                          <a:effectLst/>
                          <a:latin typeface="Cambria" panose="02040503050406030204" pitchFamily="18" charset="0"/>
                        </a:rPr>
                        <a:t>11.41</a:t>
                      </a:r>
                      <a:endParaRPr lang="en-US" sz="1400" b="0" i="0" u="none" strike="noStrike" dirty="0">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9D08C">
                        <a:alpha val="40000"/>
                      </a:srgbClr>
                    </a:solidFill>
                  </a:tcPr>
                </a:tc>
              </a:tr>
            </a:tbl>
          </a:graphicData>
        </a:graphic>
      </p:graphicFrame>
      <p:sp>
        <p:nvSpPr>
          <p:cNvPr id="10" name="TextBox 9"/>
          <p:cNvSpPr txBox="1"/>
          <p:nvPr/>
        </p:nvSpPr>
        <p:spPr>
          <a:xfrm>
            <a:off x="381000" y="1066800"/>
            <a:ext cx="7628931" cy="1200329"/>
          </a:xfrm>
          <a:prstGeom prst="rect">
            <a:avLst/>
          </a:prstGeom>
          <a:noFill/>
        </p:spPr>
        <p:txBody>
          <a:bodyPr wrap="square" rtlCol="0">
            <a:spAutoFit/>
          </a:bodyPr>
          <a:lstStyle/>
          <a:p>
            <a:pPr>
              <a:buClr>
                <a:schemeClr val="accent3">
                  <a:lumMod val="75000"/>
                </a:schemeClr>
              </a:buClr>
              <a:buSzPct val="150000"/>
            </a:pPr>
            <a:r>
              <a:rPr lang="en-US" dirty="0" smtClean="0">
                <a:latin typeface="Cambria" panose="02040503050406030204" pitchFamily="18" charset="0"/>
              </a:rPr>
              <a:t>Two issues</a:t>
            </a:r>
          </a:p>
          <a:p>
            <a:pPr marL="742950" lvl="1" indent="-285750">
              <a:buClr>
                <a:schemeClr val="accent3">
                  <a:lumMod val="75000"/>
                </a:schemeClr>
              </a:buClr>
              <a:buSzPct val="150000"/>
              <a:buFont typeface="Wingdings" panose="05000000000000000000" pitchFamily="2" charset="2"/>
              <a:buChar char="§"/>
            </a:pPr>
            <a:r>
              <a:rPr lang="en-US" dirty="0" smtClean="0">
                <a:latin typeface="Cambria" panose="02040503050406030204" pitchFamily="18" charset="0"/>
              </a:rPr>
              <a:t>Texas only early adopter with substantial renewable potential (1st in wind, also high in others)</a:t>
            </a:r>
          </a:p>
          <a:p>
            <a:pPr marL="742950" lvl="1" indent="-285750">
              <a:buClr>
                <a:schemeClr val="accent3">
                  <a:lumMod val="75000"/>
                </a:schemeClr>
              </a:buClr>
              <a:buSzPct val="150000"/>
              <a:buFont typeface="Wingdings" panose="05000000000000000000" pitchFamily="2" charset="2"/>
              <a:buChar char="§"/>
            </a:pPr>
            <a:r>
              <a:rPr lang="en-US" dirty="0" smtClean="0">
                <a:latin typeface="Cambria" panose="02040503050406030204" pitchFamily="18" charset="0"/>
              </a:rPr>
              <a:t>Texas is also very large in land area</a:t>
            </a:r>
            <a:endParaRPr lang="en-US" dirty="0">
              <a:latin typeface="Cambria" panose="02040503050406030204" pitchFamily="18" charset="0"/>
            </a:endParaRPr>
          </a:p>
        </p:txBody>
      </p:sp>
      <p:sp>
        <p:nvSpPr>
          <p:cNvPr id="13" name="TextBox 12"/>
          <p:cNvSpPr txBox="1"/>
          <p:nvPr/>
        </p:nvSpPr>
        <p:spPr>
          <a:xfrm>
            <a:off x="381000" y="2362200"/>
            <a:ext cx="3276600" cy="923330"/>
          </a:xfrm>
          <a:prstGeom prst="rect">
            <a:avLst/>
          </a:prstGeom>
          <a:noFill/>
        </p:spPr>
        <p:txBody>
          <a:bodyPr wrap="square" rtlCol="0">
            <a:spAutoFit/>
          </a:bodyPr>
          <a:lstStyle/>
          <a:p>
            <a:pPr>
              <a:buClr>
                <a:schemeClr val="accent3">
                  <a:lumMod val="75000"/>
                </a:schemeClr>
              </a:buClr>
              <a:buSzPct val="150000"/>
            </a:pPr>
            <a:r>
              <a:rPr lang="en-US" dirty="0" smtClean="0">
                <a:latin typeface="Cambria" panose="02040503050406030204" pitchFamily="18" charset="0"/>
              </a:rPr>
              <a:t>Normalize (with land area)</a:t>
            </a:r>
          </a:p>
          <a:p>
            <a:pPr marL="742950" lvl="1" indent="-285750">
              <a:buClr>
                <a:schemeClr val="accent3">
                  <a:lumMod val="75000"/>
                </a:schemeClr>
              </a:buClr>
              <a:buSzPct val="150000"/>
              <a:buFont typeface="Wingdings" panose="05000000000000000000" pitchFamily="2" charset="2"/>
              <a:buChar char="§"/>
            </a:pPr>
            <a:r>
              <a:rPr lang="en-US" dirty="0" smtClean="0">
                <a:latin typeface="Cambria" panose="02040503050406030204" pitchFamily="18" charset="0"/>
              </a:rPr>
              <a:t>Renewable potentials</a:t>
            </a:r>
          </a:p>
          <a:p>
            <a:pPr marL="742950" lvl="1" indent="-285750">
              <a:buClr>
                <a:schemeClr val="accent3">
                  <a:lumMod val="75000"/>
                </a:schemeClr>
              </a:buClr>
              <a:buSzPct val="150000"/>
              <a:buFont typeface="Wingdings" panose="05000000000000000000" pitchFamily="2" charset="2"/>
              <a:buChar char="§"/>
            </a:pPr>
            <a:r>
              <a:rPr lang="en-US" dirty="0" smtClean="0">
                <a:latin typeface="Cambria" panose="02040503050406030204" pitchFamily="18" charset="0"/>
              </a:rPr>
              <a:t>Renewable capacit</a:t>
            </a:r>
            <a:r>
              <a:rPr lang="en-US" dirty="0">
                <a:latin typeface="Cambria" panose="02040503050406030204" pitchFamily="18" charset="0"/>
              </a:rPr>
              <a:t>y</a:t>
            </a:r>
          </a:p>
        </p:txBody>
      </p:sp>
      <p:sp>
        <p:nvSpPr>
          <p:cNvPr id="8" name="Rounded Rectangle 7"/>
          <p:cNvSpPr/>
          <p:nvPr/>
        </p:nvSpPr>
        <p:spPr>
          <a:xfrm>
            <a:off x="3962400" y="5105400"/>
            <a:ext cx="4876800" cy="228600"/>
          </a:xfrm>
          <a:prstGeom prst="round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0" y="6550223"/>
            <a:ext cx="9144000" cy="307777"/>
          </a:xfrm>
          <a:prstGeom prst="rect">
            <a:avLst/>
          </a:prstGeom>
          <a:solidFill>
            <a:srgbClr val="A0BF61"/>
          </a:solidFill>
        </p:spPr>
        <p:txBody>
          <a:bodyPr wrap="square" rtlCol="0">
            <a:spAutoFit/>
          </a:bodyPr>
          <a:lstStyle/>
          <a:p>
            <a:pPr algn="ctr"/>
            <a:r>
              <a:rPr lang="en-US" sz="1400" b="1" dirty="0" smtClean="0">
                <a:solidFill>
                  <a:schemeClr val="bg1"/>
                </a:solidFill>
                <a:latin typeface="Cambria" panose="02040503050406030204" pitchFamily="18" charset="0"/>
              </a:rPr>
              <a:t>Abdul  Munasib   ¤   University of Georgia                                        </a:t>
            </a:r>
            <a:endParaRPr lang="en-US" sz="1400" b="1" dirty="0">
              <a:solidFill>
                <a:schemeClr val="bg1"/>
              </a:solidFill>
              <a:latin typeface="Cambria" panose="02040503050406030204" pitchFamily="18" charset="0"/>
            </a:endParaRPr>
          </a:p>
        </p:txBody>
      </p:sp>
    </p:spTree>
    <p:extLst>
      <p:ext uri="{BB962C8B-B14F-4D97-AF65-F5344CB8AC3E}">
        <p14:creationId xmlns:p14="http://schemas.microsoft.com/office/powerpoint/2010/main" val="21954211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
            <a:ext cx="8001000" cy="838200"/>
          </a:xfrm>
        </p:spPr>
        <p:txBody>
          <a:bodyPr>
            <a:normAutofit/>
          </a:bodyPr>
          <a:lstStyle/>
          <a:p>
            <a:pPr algn="l"/>
            <a:r>
              <a:rPr lang="en-US" sz="3600" b="1" dirty="0" smtClean="0">
                <a:solidFill>
                  <a:srgbClr val="F4740A"/>
                </a:solidFill>
                <a:latin typeface="Cambria" panose="02040503050406030204" pitchFamily="18" charset="0"/>
              </a:rPr>
              <a:t>Robustness Checks</a:t>
            </a:r>
            <a:endParaRPr lang="en-US" sz="3600" b="1" dirty="0">
              <a:solidFill>
                <a:srgbClr val="F4740A"/>
              </a:solidFill>
              <a:latin typeface="Cambria" panose="02040503050406030204" pitchFamily="18" charset="0"/>
            </a:endParaRPr>
          </a:p>
        </p:txBody>
      </p:sp>
      <p:sp>
        <p:nvSpPr>
          <p:cNvPr id="3" name="Subtitle 2"/>
          <p:cNvSpPr>
            <a:spLocks noGrp="1"/>
          </p:cNvSpPr>
          <p:nvPr>
            <p:ph type="subTitle" idx="1"/>
          </p:nvPr>
        </p:nvSpPr>
        <p:spPr>
          <a:xfrm>
            <a:off x="609600" y="993578"/>
            <a:ext cx="8001000" cy="5559622"/>
          </a:xfrm>
        </p:spPr>
        <p:txBody>
          <a:bodyPr>
            <a:normAutofit/>
          </a:bodyPr>
          <a:lstStyle/>
          <a:p>
            <a:pPr algn="l">
              <a:spcBef>
                <a:spcPts val="0"/>
              </a:spcBef>
            </a:pPr>
            <a:r>
              <a:rPr lang="en-US" sz="2400" dirty="0" smtClean="0">
                <a:solidFill>
                  <a:schemeClr val="tx1"/>
                </a:solidFill>
                <a:latin typeface="Cambria" panose="02040503050406030204" pitchFamily="18" charset="0"/>
              </a:rPr>
              <a:t>Alternative set of predictors</a:t>
            </a:r>
            <a:endParaRPr lang="en-US" sz="2400" dirty="0">
              <a:solidFill>
                <a:schemeClr val="tx1"/>
              </a:solidFill>
              <a:latin typeface="Cambria" panose="02040503050406030204" pitchFamily="18" charset="0"/>
            </a:endParaRPr>
          </a:p>
          <a:p>
            <a:pPr marL="800100" lvl="1" indent="-342900" algn="l">
              <a:spcBef>
                <a:spcPts val="600"/>
              </a:spcBef>
              <a:buClr>
                <a:schemeClr val="accent3">
                  <a:lumMod val="50000"/>
                </a:schemeClr>
              </a:buClr>
              <a:buSzPct val="150000"/>
              <a:buFont typeface="Arial" panose="020B0604020202020204" pitchFamily="34" charset="0"/>
              <a:buChar char="•"/>
            </a:pPr>
            <a:r>
              <a:rPr lang="en-US" sz="1800" dirty="0" smtClean="0">
                <a:solidFill>
                  <a:schemeClr val="tx1"/>
                </a:solidFill>
                <a:latin typeface="Cambria" panose="02040503050406030204" pitchFamily="18" charset="0"/>
              </a:rPr>
              <a:t>Weather-related variables</a:t>
            </a:r>
          </a:p>
          <a:p>
            <a:pPr marL="800100" lvl="1" indent="-342900" algn="l">
              <a:spcBef>
                <a:spcPts val="600"/>
              </a:spcBef>
              <a:buClr>
                <a:schemeClr val="accent3">
                  <a:lumMod val="50000"/>
                </a:schemeClr>
              </a:buClr>
              <a:buSzPct val="150000"/>
              <a:buFont typeface="Arial" panose="020B0604020202020204" pitchFamily="34" charset="0"/>
              <a:buChar char="•"/>
            </a:pPr>
            <a:r>
              <a:rPr lang="en-US" sz="1800" dirty="0" smtClean="0">
                <a:solidFill>
                  <a:schemeClr val="tx1"/>
                </a:solidFill>
                <a:latin typeface="Cambria" panose="02040503050406030204" pitchFamily="18" charset="0"/>
              </a:rPr>
              <a:t>Alaska excluded</a:t>
            </a:r>
            <a:endParaRPr lang="en-US" sz="1800" dirty="0">
              <a:solidFill>
                <a:schemeClr val="tx1"/>
              </a:solidFill>
              <a:latin typeface="Cambria" panose="02040503050406030204" pitchFamily="18" charset="0"/>
            </a:endParaRPr>
          </a:p>
          <a:p>
            <a:pPr algn="l">
              <a:spcBef>
                <a:spcPts val="0"/>
              </a:spcBef>
            </a:pPr>
            <a:endParaRPr lang="en-US" sz="2400" dirty="0" smtClean="0">
              <a:solidFill>
                <a:schemeClr val="tx1"/>
              </a:solidFill>
              <a:latin typeface="Cambria" panose="02040503050406030204" pitchFamily="18" charset="0"/>
            </a:endParaRPr>
          </a:p>
          <a:p>
            <a:pPr algn="l">
              <a:spcBef>
                <a:spcPts val="0"/>
              </a:spcBef>
            </a:pPr>
            <a:r>
              <a:rPr lang="en-US" sz="2400" dirty="0">
                <a:solidFill>
                  <a:schemeClr val="tx1"/>
                </a:solidFill>
                <a:latin typeface="Cambria" panose="02040503050406030204" pitchFamily="18" charset="0"/>
              </a:rPr>
              <a:t>New England</a:t>
            </a:r>
          </a:p>
          <a:p>
            <a:pPr marL="800100" lvl="1" indent="-342900" algn="l">
              <a:spcBef>
                <a:spcPts val="600"/>
              </a:spcBef>
              <a:buClr>
                <a:schemeClr val="accent3">
                  <a:lumMod val="50000"/>
                </a:schemeClr>
              </a:buClr>
              <a:buSzPct val="150000"/>
              <a:buFont typeface="Arial" panose="020B0604020202020204" pitchFamily="34" charset="0"/>
              <a:buChar char="•"/>
            </a:pPr>
            <a:r>
              <a:rPr lang="en-US" sz="1800" dirty="0">
                <a:solidFill>
                  <a:schemeClr val="tx1"/>
                </a:solidFill>
                <a:latin typeface="Cambria" panose="02040503050406030204" pitchFamily="18" charset="0"/>
              </a:rPr>
              <a:t>Separate SCM with New England as a single treatment unit</a:t>
            </a:r>
          </a:p>
          <a:p>
            <a:pPr algn="l">
              <a:spcBef>
                <a:spcPts val="0"/>
              </a:spcBef>
            </a:pPr>
            <a:endParaRPr lang="en-US" sz="2400" dirty="0">
              <a:solidFill>
                <a:schemeClr val="tx1"/>
              </a:solidFill>
              <a:latin typeface="Cambria" panose="02040503050406030204" pitchFamily="18" charset="0"/>
            </a:endParaRPr>
          </a:p>
          <a:p>
            <a:pPr algn="l">
              <a:spcBef>
                <a:spcPts val="0"/>
              </a:spcBef>
            </a:pPr>
            <a:r>
              <a:rPr lang="en-US" sz="2400" dirty="0" smtClean="0">
                <a:solidFill>
                  <a:schemeClr val="tx1"/>
                </a:solidFill>
                <a:latin typeface="Cambria" panose="02040503050406030204" pitchFamily="18" charset="0"/>
              </a:rPr>
              <a:t>Additional robustness checks for Texas</a:t>
            </a:r>
          </a:p>
          <a:p>
            <a:pPr marL="800100" lvl="1" indent="-342900" algn="l">
              <a:spcBef>
                <a:spcPts val="600"/>
              </a:spcBef>
              <a:buClr>
                <a:schemeClr val="accent3">
                  <a:lumMod val="50000"/>
                </a:schemeClr>
              </a:buClr>
              <a:buSzPct val="150000"/>
              <a:buFont typeface="Arial" panose="020B0604020202020204" pitchFamily="34" charset="0"/>
              <a:buChar char="•"/>
            </a:pPr>
            <a:r>
              <a:rPr lang="en-US" sz="1800" dirty="0" smtClean="0">
                <a:solidFill>
                  <a:schemeClr val="tx1"/>
                </a:solidFill>
                <a:latin typeface="Cambria" panose="02040503050406030204" pitchFamily="18" charset="0"/>
              </a:rPr>
              <a:t>Exclude 5 states that did not have RPS over 1991-2008, but eventually passed RPS (21 states)</a:t>
            </a:r>
          </a:p>
          <a:p>
            <a:pPr marL="800100" lvl="1" indent="-342900" algn="l">
              <a:spcBef>
                <a:spcPts val="600"/>
              </a:spcBef>
              <a:buClr>
                <a:schemeClr val="accent3">
                  <a:lumMod val="50000"/>
                </a:schemeClr>
              </a:buClr>
              <a:buSzPct val="150000"/>
              <a:buFont typeface="Arial" panose="020B0604020202020204" pitchFamily="34" charset="0"/>
              <a:buChar char="•"/>
            </a:pPr>
            <a:r>
              <a:rPr lang="en-US" sz="1800" dirty="0" smtClean="0">
                <a:solidFill>
                  <a:schemeClr val="tx1"/>
                </a:solidFill>
                <a:latin typeface="Cambria" panose="02040503050406030204" pitchFamily="18" charset="0"/>
              </a:rPr>
              <a:t>Donor </a:t>
            </a:r>
            <a:r>
              <a:rPr lang="en-US" sz="1800" dirty="0">
                <a:solidFill>
                  <a:schemeClr val="tx1"/>
                </a:solidFill>
                <a:latin typeface="Cambria" panose="02040503050406030204" pitchFamily="18" charset="0"/>
              </a:rPr>
              <a:t>pool includes states that are both non-RPS and non-deregulated states (14 states)</a:t>
            </a:r>
            <a:endParaRPr lang="en-US" sz="1800" dirty="0" smtClean="0">
              <a:solidFill>
                <a:schemeClr val="tx1"/>
              </a:solidFill>
              <a:latin typeface="Cambria" panose="02040503050406030204" pitchFamily="18" charset="0"/>
            </a:endParaRPr>
          </a:p>
          <a:p>
            <a:pPr marL="800100" lvl="1" indent="-342900" algn="l">
              <a:spcBef>
                <a:spcPts val="600"/>
              </a:spcBef>
              <a:buClr>
                <a:schemeClr val="accent3">
                  <a:lumMod val="50000"/>
                </a:schemeClr>
              </a:buClr>
              <a:buSzPct val="150000"/>
              <a:buFont typeface="Arial" panose="020B0604020202020204" pitchFamily="34" charset="0"/>
              <a:buChar char="•"/>
            </a:pPr>
            <a:r>
              <a:rPr lang="en-US" sz="1800" dirty="0" smtClean="0">
                <a:solidFill>
                  <a:schemeClr val="tx1"/>
                </a:solidFill>
                <a:latin typeface="Cambria" panose="02040503050406030204" pitchFamily="18" charset="0"/>
              </a:rPr>
              <a:t>Pre-intervention matching not based on pre-intervention outcomes far back</a:t>
            </a:r>
          </a:p>
          <a:p>
            <a:pPr marL="800100" lvl="1" indent="-342900" algn="l">
              <a:spcBef>
                <a:spcPts val="600"/>
              </a:spcBef>
              <a:buClr>
                <a:schemeClr val="accent3">
                  <a:lumMod val="50000"/>
                </a:schemeClr>
              </a:buClr>
              <a:buSzPct val="150000"/>
              <a:buFont typeface="Arial" panose="020B0604020202020204" pitchFamily="34" charset="0"/>
              <a:buChar char="•"/>
            </a:pPr>
            <a:r>
              <a:rPr lang="en-US" sz="1800" dirty="0" smtClean="0">
                <a:solidFill>
                  <a:schemeClr val="tx1"/>
                </a:solidFill>
                <a:latin typeface="Cambria" panose="02040503050406030204" pitchFamily="18" charset="0"/>
              </a:rPr>
              <a:t>Land area normalized version with weather variables (Alaska excluded</a:t>
            </a:r>
            <a:r>
              <a:rPr lang="en-US" sz="1800" dirty="0">
                <a:solidFill>
                  <a:schemeClr val="tx1"/>
                </a:solidFill>
                <a:latin typeface="Cambria" panose="02040503050406030204" pitchFamily="18" charset="0"/>
              </a:rPr>
              <a:t>)</a:t>
            </a:r>
          </a:p>
          <a:p>
            <a:pPr algn="l">
              <a:spcBef>
                <a:spcPts val="0"/>
              </a:spcBef>
              <a:buClr>
                <a:schemeClr val="accent3">
                  <a:lumMod val="50000"/>
                </a:schemeClr>
              </a:buClr>
              <a:buSzPct val="150000"/>
            </a:pPr>
            <a:endParaRPr lang="en-US" sz="1800" dirty="0">
              <a:solidFill>
                <a:schemeClr val="tx1"/>
              </a:solidFill>
              <a:latin typeface="Cambria" panose="02040503050406030204" pitchFamily="18" charset="0"/>
            </a:endParaRPr>
          </a:p>
          <a:p>
            <a:pPr algn="l">
              <a:spcBef>
                <a:spcPts val="0"/>
              </a:spcBef>
            </a:pPr>
            <a:endParaRPr lang="en-US" sz="2400" dirty="0">
              <a:solidFill>
                <a:schemeClr val="tx1"/>
              </a:solidFill>
              <a:latin typeface="Cambria" panose="02040503050406030204" pitchFamily="18" charset="0"/>
            </a:endParaRPr>
          </a:p>
        </p:txBody>
      </p:sp>
      <p:cxnSp>
        <p:nvCxnSpPr>
          <p:cNvPr id="5" name="Straight Connector 4"/>
          <p:cNvCxnSpPr/>
          <p:nvPr/>
        </p:nvCxnSpPr>
        <p:spPr>
          <a:xfrm>
            <a:off x="0" y="838200"/>
            <a:ext cx="9144000" cy="0"/>
          </a:xfrm>
          <a:prstGeom prst="line">
            <a:avLst/>
          </a:prstGeom>
          <a:ln w="63500">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5"/>
          <p:cNvSpPr txBox="1">
            <a:spLocks noGrp="1"/>
          </p:cNvSpPr>
          <p:nvPr/>
        </p:nvSpPr>
        <p:spPr bwMode="auto">
          <a:xfrm>
            <a:off x="7924800" y="6553200"/>
            <a:ext cx="1219200" cy="228600"/>
          </a:xfrm>
          <a:prstGeom prst="rect">
            <a:avLst/>
          </a:prstGeom>
          <a:noFill/>
          <a:ln>
            <a:miter lim="800000"/>
            <a:headEnd/>
            <a:tailEnd/>
          </a:ln>
        </p:spPr>
        <p:txBody>
          <a:bodyPr/>
          <a:lstStyle/>
          <a:p>
            <a:pPr>
              <a:defRPr/>
            </a:pPr>
            <a:fld id="{B5C77254-8BCE-4CA8-BE74-13096594FFCE}" type="datetime12">
              <a:rPr lang="en-US" sz="1200" b="1">
                <a:solidFill>
                  <a:schemeClr val="bg1"/>
                </a:solidFill>
                <a:latin typeface="Cambria" panose="02040503050406030204" pitchFamily="18" charset="0"/>
              </a:rPr>
              <a:pPr>
                <a:defRPr/>
              </a:pPr>
              <a:t>10:04 AM</a:t>
            </a:fld>
            <a:endParaRPr lang="en-US" sz="1200" b="1" dirty="0">
              <a:solidFill>
                <a:schemeClr val="bg1"/>
              </a:solidFill>
              <a:latin typeface="Cambria" panose="02040503050406030204" pitchFamily="18" charset="0"/>
            </a:endParaRPr>
          </a:p>
        </p:txBody>
      </p:sp>
      <p:sp>
        <p:nvSpPr>
          <p:cNvPr id="8" name="TextBox 7"/>
          <p:cNvSpPr txBox="1"/>
          <p:nvPr/>
        </p:nvSpPr>
        <p:spPr>
          <a:xfrm>
            <a:off x="0" y="6550223"/>
            <a:ext cx="9144000" cy="307777"/>
          </a:xfrm>
          <a:prstGeom prst="rect">
            <a:avLst/>
          </a:prstGeom>
          <a:solidFill>
            <a:srgbClr val="A0BF61"/>
          </a:solidFill>
        </p:spPr>
        <p:txBody>
          <a:bodyPr wrap="square" rtlCol="0">
            <a:spAutoFit/>
          </a:bodyPr>
          <a:lstStyle/>
          <a:p>
            <a:pPr algn="ctr"/>
            <a:r>
              <a:rPr lang="en-US" sz="1400" b="1" dirty="0" smtClean="0">
                <a:solidFill>
                  <a:schemeClr val="bg1"/>
                </a:solidFill>
                <a:latin typeface="Cambria" panose="02040503050406030204" pitchFamily="18" charset="0"/>
              </a:rPr>
              <a:t>Abdul  Munasib   ¤   University of Georgia                                        </a:t>
            </a:r>
            <a:endParaRPr lang="en-US" sz="1400" b="1" dirty="0">
              <a:solidFill>
                <a:schemeClr val="bg1"/>
              </a:solidFill>
              <a:latin typeface="Cambria" panose="02040503050406030204" pitchFamily="18" charset="0"/>
            </a:endParaRPr>
          </a:p>
        </p:txBody>
      </p:sp>
    </p:spTree>
    <p:extLst>
      <p:ext uri="{BB962C8B-B14F-4D97-AF65-F5344CB8AC3E}">
        <p14:creationId xmlns:p14="http://schemas.microsoft.com/office/powerpoint/2010/main" val="35047469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
            <a:ext cx="8001000" cy="838200"/>
          </a:xfrm>
        </p:spPr>
        <p:txBody>
          <a:bodyPr>
            <a:normAutofit/>
          </a:bodyPr>
          <a:lstStyle/>
          <a:p>
            <a:pPr algn="l"/>
            <a:r>
              <a:rPr lang="en-US" sz="3600" b="1" dirty="0" smtClean="0">
                <a:solidFill>
                  <a:srgbClr val="F4740A"/>
                </a:solidFill>
                <a:latin typeface="Cambria" panose="02040503050406030204" pitchFamily="18" charset="0"/>
              </a:rPr>
              <a:t>Discussion of the Findings</a:t>
            </a:r>
            <a:endParaRPr lang="en-US" sz="3600" b="1" dirty="0">
              <a:solidFill>
                <a:srgbClr val="F4740A"/>
              </a:solidFill>
              <a:latin typeface="Cambria" panose="02040503050406030204" pitchFamily="18" charset="0"/>
            </a:endParaRPr>
          </a:p>
        </p:txBody>
      </p:sp>
      <p:sp>
        <p:nvSpPr>
          <p:cNvPr id="3" name="Subtitle 2"/>
          <p:cNvSpPr>
            <a:spLocks noGrp="1"/>
          </p:cNvSpPr>
          <p:nvPr>
            <p:ph type="subTitle" idx="1"/>
          </p:nvPr>
        </p:nvSpPr>
        <p:spPr>
          <a:xfrm>
            <a:off x="609600" y="993578"/>
            <a:ext cx="8001000" cy="5559622"/>
          </a:xfrm>
        </p:spPr>
        <p:txBody>
          <a:bodyPr>
            <a:normAutofit/>
          </a:bodyPr>
          <a:lstStyle/>
          <a:p>
            <a:pPr algn="l">
              <a:spcBef>
                <a:spcPts val="0"/>
              </a:spcBef>
            </a:pPr>
            <a:r>
              <a:rPr lang="en-US" sz="2400" dirty="0" smtClean="0">
                <a:solidFill>
                  <a:schemeClr val="tx1"/>
                </a:solidFill>
                <a:latin typeface="Cambria" panose="02040503050406030204" pitchFamily="18" charset="0"/>
              </a:rPr>
              <a:t>Of the 6 early adopters RPS had impact only in Texas</a:t>
            </a:r>
          </a:p>
          <a:p>
            <a:pPr algn="l">
              <a:spcBef>
                <a:spcPts val="0"/>
              </a:spcBef>
            </a:pPr>
            <a:endParaRPr lang="en-US" sz="2400" dirty="0">
              <a:solidFill>
                <a:schemeClr val="tx1"/>
              </a:solidFill>
              <a:latin typeface="Cambria" panose="02040503050406030204" pitchFamily="18" charset="0"/>
            </a:endParaRPr>
          </a:p>
          <a:p>
            <a:pPr algn="l">
              <a:spcBef>
                <a:spcPts val="0"/>
              </a:spcBef>
            </a:pPr>
            <a:r>
              <a:rPr lang="en-US" sz="2400" dirty="0" smtClean="0">
                <a:solidFill>
                  <a:schemeClr val="tx1"/>
                </a:solidFill>
                <a:latin typeface="Cambria" panose="02040503050406030204" pitchFamily="18" charset="0"/>
              </a:rPr>
              <a:t>Texas stands out among these states</a:t>
            </a:r>
          </a:p>
          <a:p>
            <a:pPr marL="800100" lvl="1" indent="-342900" algn="l">
              <a:spcBef>
                <a:spcPts val="600"/>
              </a:spcBef>
              <a:buClr>
                <a:schemeClr val="accent3">
                  <a:lumMod val="50000"/>
                </a:schemeClr>
              </a:buClr>
              <a:buSzPct val="150000"/>
              <a:buFont typeface="Arial" panose="020B0604020202020204" pitchFamily="34" charset="0"/>
              <a:buChar char="•"/>
            </a:pPr>
            <a:r>
              <a:rPr lang="en-US" sz="1800" dirty="0">
                <a:solidFill>
                  <a:schemeClr val="tx1"/>
                </a:solidFill>
                <a:latin typeface="Cambria" panose="02040503050406030204" pitchFamily="18" charset="0"/>
              </a:rPr>
              <a:t>Texas only mainland state with its own grid (ERCOT, REC)</a:t>
            </a:r>
          </a:p>
          <a:p>
            <a:pPr marL="800100" lvl="1" indent="-342900" algn="l">
              <a:spcBef>
                <a:spcPts val="600"/>
              </a:spcBef>
              <a:buClr>
                <a:schemeClr val="accent3">
                  <a:lumMod val="50000"/>
                </a:schemeClr>
              </a:buClr>
              <a:buSzPct val="150000"/>
              <a:buFont typeface="Arial" panose="020B0604020202020204" pitchFamily="34" charset="0"/>
              <a:buChar char="•"/>
            </a:pPr>
            <a:r>
              <a:rPr lang="en-US" sz="1800" dirty="0" smtClean="0">
                <a:solidFill>
                  <a:schemeClr val="tx1"/>
                </a:solidFill>
                <a:latin typeface="Cambria" panose="02040503050406030204" pitchFamily="18" charset="0"/>
              </a:rPr>
              <a:t>TX largest </a:t>
            </a:r>
            <a:r>
              <a:rPr lang="en-US" sz="1800" dirty="0">
                <a:solidFill>
                  <a:schemeClr val="tx1"/>
                </a:solidFill>
                <a:latin typeface="Cambria" panose="02040503050406030204" pitchFamily="18" charset="0"/>
              </a:rPr>
              <a:t>energy </a:t>
            </a:r>
            <a:r>
              <a:rPr lang="en-US" sz="1800" dirty="0" smtClean="0">
                <a:solidFill>
                  <a:schemeClr val="tx1"/>
                </a:solidFill>
                <a:latin typeface="Cambria" panose="02040503050406030204" pitchFamily="18" charset="0"/>
              </a:rPr>
              <a:t>producer 1990-2012 </a:t>
            </a:r>
            <a:r>
              <a:rPr lang="en-US" sz="1800" dirty="0">
                <a:solidFill>
                  <a:schemeClr val="tx1"/>
                </a:solidFill>
                <a:latin typeface="Cambria" panose="02040503050406030204" pitchFamily="18" charset="0"/>
              </a:rPr>
              <a:t>(</a:t>
            </a:r>
            <a:r>
              <a:rPr lang="en-US" sz="1800" dirty="0" smtClean="0">
                <a:solidFill>
                  <a:schemeClr val="tx1"/>
                </a:solidFill>
                <a:latin typeface="Cambria" panose="02040503050406030204" pitchFamily="18" charset="0"/>
              </a:rPr>
              <a:t>NJ </a:t>
            </a:r>
            <a:r>
              <a:rPr lang="en-US" sz="1800" dirty="0">
                <a:solidFill>
                  <a:schemeClr val="tx1"/>
                </a:solidFill>
                <a:latin typeface="Cambria" panose="02040503050406030204" pitchFamily="18" charset="0"/>
              </a:rPr>
              <a:t>is the largest producer of these five </a:t>
            </a:r>
            <a:r>
              <a:rPr lang="en-US" sz="1800" dirty="0" smtClean="0">
                <a:solidFill>
                  <a:schemeClr val="tx1"/>
                </a:solidFill>
                <a:latin typeface="Cambria" panose="02040503050406030204" pitchFamily="18" charset="0"/>
              </a:rPr>
              <a:t>states: 0.5 </a:t>
            </a:r>
            <a:r>
              <a:rPr lang="en-US" sz="1800" dirty="0">
                <a:solidFill>
                  <a:schemeClr val="tx1"/>
                </a:solidFill>
                <a:latin typeface="Cambria" panose="02040503050406030204" pitchFamily="18" charset="0"/>
              </a:rPr>
              <a:t>percent share of the total U.S. generation in </a:t>
            </a:r>
            <a:r>
              <a:rPr lang="en-US" sz="1800" dirty="0" smtClean="0">
                <a:solidFill>
                  <a:schemeClr val="tx1"/>
                </a:solidFill>
                <a:latin typeface="Cambria" panose="02040503050406030204" pitchFamily="18" charset="0"/>
              </a:rPr>
              <a:t>2012)</a:t>
            </a:r>
            <a:endParaRPr lang="en-US" sz="1800" dirty="0">
              <a:solidFill>
                <a:schemeClr val="tx1"/>
              </a:solidFill>
              <a:latin typeface="Cambria" panose="02040503050406030204" pitchFamily="18" charset="0"/>
            </a:endParaRPr>
          </a:p>
          <a:p>
            <a:pPr marL="800100" lvl="1" indent="-342900" algn="l">
              <a:spcBef>
                <a:spcPts val="600"/>
              </a:spcBef>
              <a:buClr>
                <a:schemeClr val="accent3">
                  <a:lumMod val="50000"/>
                </a:schemeClr>
              </a:buClr>
              <a:buSzPct val="150000"/>
              <a:buFont typeface="Arial" panose="020B0604020202020204" pitchFamily="34" charset="0"/>
              <a:buChar char="•"/>
            </a:pPr>
            <a:r>
              <a:rPr lang="en-US" sz="1800" dirty="0" smtClean="0">
                <a:solidFill>
                  <a:schemeClr val="tx1"/>
                </a:solidFill>
                <a:latin typeface="Cambria" panose="02040503050406030204" pitchFamily="18" charset="0"/>
              </a:rPr>
              <a:t>Texas only early adopter with substantial </a:t>
            </a:r>
            <a:r>
              <a:rPr lang="en-US" sz="1800" dirty="0">
                <a:solidFill>
                  <a:schemeClr val="tx1"/>
                </a:solidFill>
                <a:latin typeface="Cambria" panose="02040503050406030204" pitchFamily="18" charset="0"/>
              </a:rPr>
              <a:t>renewable </a:t>
            </a:r>
            <a:r>
              <a:rPr lang="en-US" sz="1800" dirty="0" smtClean="0">
                <a:solidFill>
                  <a:schemeClr val="tx1"/>
                </a:solidFill>
                <a:latin typeface="Cambria" panose="02040503050406030204" pitchFamily="18" charset="0"/>
              </a:rPr>
              <a:t>potential</a:t>
            </a:r>
            <a:endParaRPr lang="en-US" sz="1800" dirty="0">
              <a:solidFill>
                <a:schemeClr val="tx1"/>
              </a:solidFill>
              <a:latin typeface="Cambria" panose="02040503050406030204" pitchFamily="18" charset="0"/>
            </a:endParaRPr>
          </a:p>
          <a:p>
            <a:pPr marL="800100" lvl="1" indent="-342900" algn="l">
              <a:spcBef>
                <a:spcPts val="600"/>
              </a:spcBef>
              <a:buClr>
                <a:schemeClr val="accent3">
                  <a:lumMod val="50000"/>
                </a:schemeClr>
              </a:buClr>
              <a:buSzPct val="150000"/>
              <a:buFont typeface="Arial" panose="020B0604020202020204" pitchFamily="34" charset="0"/>
              <a:buChar char="•"/>
            </a:pPr>
            <a:r>
              <a:rPr lang="en-US" sz="1800" dirty="0">
                <a:solidFill>
                  <a:schemeClr val="tx1"/>
                </a:solidFill>
                <a:latin typeface="Cambria" panose="02040503050406030204" pitchFamily="18" charset="0"/>
              </a:rPr>
              <a:t>Texas only state with the mandate specified in </a:t>
            </a:r>
            <a:r>
              <a:rPr lang="en-US" sz="1800" dirty="0" smtClean="0">
                <a:solidFill>
                  <a:schemeClr val="tx1"/>
                </a:solidFill>
                <a:latin typeface="Cambria" panose="02040503050406030204" pitchFamily="18" charset="0"/>
              </a:rPr>
              <a:t>terms </a:t>
            </a:r>
            <a:r>
              <a:rPr lang="en-US" sz="1800" dirty="0">
                <a:solidFill>
                  <a:schemeClr val="tx1"/>
                </a:solidFill>
                <a:latin typeface="Cambria" panose="02040503050406030204" pitchFamily="18" charset="0"/>
              </a:rPr>
              <a:t>of </a:t>
            </a:r>
            <a:r>
              <a:rPr lang="en-US" sz="1800" dirty="0" smtClean="0">
                <a:solidFill>
                  <a:schemeClr val="tx1"/>
                </a:solidFill>
                <a:latin typeface="Cambria" panose="02040503050406030204" pitchFamily="18" charset="0"/>
              </a:rPr>
              <a:t>capacity</a:t>
            </a:r>
          </a:p>
          <a:p>
            <a:pPr algn="l">
              <a:spcBef>
                <a:spcPts val="0"/>
              </a:spcBef>
            </a:pPr>
            <a:endParaRPr lang="en-US" sz="2400" dirty="0" smtClean="0">
              <a:solidFill>
                <a:schemeClr val="tx1"/>
              </a:solidFill>
              <a:latin typeface="Cambria" panose="02040503050406030204" pitchFamily="18" charset="0"/>
            </a:endParaRPr>
          </a:p>
          <a:p>
            <a:pPr algn="l">
              <a:spcBef>
                <a:spcPts val="0"/>
              </a:spcBef>
            </a:pPr>
            <a:r>
              <a:rPr lang="en-US" sz="2400" dirty="0" smtClean="0">
                <a:solidFill>
                  <a:schemeClr val="tx1"/>
                </a:solidFill>
                <a:latin typeface="Cambria" panose="02040503050406030204" pitchFamily="18" charset="0"/>
              </a:rPr>
              <a:t>The other early adopters</a:t>
            </a:r>
          </a:p>
          <a:p>
            <a:pPr marL="800100" lvl="1" indent="-342900" algn="l">
              <a:spcBef>
                <a:spcPts val="600"/>
              </a:spcBef>
              <a:buClr>
                <a:schemeClr val="accent3">
                  <a:lumMod val="50000"/>
                </a:schemeClr>
              </a:buClr>
              <a:buSzPct val="150000"/>
              <a:buFont typeface="Arial" panose="020B0604020202020204" pitchFamily="34" charset="0"/>
              <a:buChar char="•"/>
            </a:pPr>
            <a:r>
              <a:rPr lang="en-US" sz="1800" dirty="0" smtClean="0">
                <a:solidFill>
                  <a:schemeClr val="tx1"/>
                </a:solidFill>
                <a:latin typeface="Cambria" panose="02040503050406030204" pitchFamily="18" charset="0"/>
              </a:rPr>
              <a:t>New England RTP (CT, ME) </a:t>
            </a:r>
          </a:p>
          <a:p>
            <a:pPr marL="800100" lvl="1" indent="-342900" algn="l">
              <a:spcBef>
                <a:spcPts val="600"/>
              </a:spcBef>
              <a:buClr>
                <a:schemeClr val="accent3">
                  <a:lumMod val="50000"/>
                </a:schemeClr>
              </a:buClr>
              <a:buSzPct val="150000"/>
              <a:buFont typeface="Arial" panose="020B0604020202020204" pitchFamily="34" charset="0"/>
              <a:buChar char="•"/>
            </a:pPr>
            <a:r>
              <a:rPr lang="en-US" sz="1800" dirty="0" smtClean="0">
                <a:solidFill>
                  <a:schemeClr val="tx1"/>
                </a:solidFill>
                <a:latin typeface="Cambria" panose="02040503050406030204" pitchFamily="18" charset="0"/>
              </a:rPr>
              <a:t>ME: Stringency of mandate, hydro</a:t>
            </a:r>
          </a:p>
          <a:p>
            <a:pPr marL="800100" lvl="1" indent="-342900" algn="l">
              <a:spcBef>
                <a:spcPts val="600"/>
              </a:spcBef>
              <a:buClr>
                <a:schemeClr val="accent3">
                  <a:lumMod val="50000"/>
                </a:schemeClr>
              </a:buClr>
              <a:buSzPct val="150000"/>
              <a:buFont typeface="Arial" panose="020B0604020202020204" pitchFamily="34" charset="0"/>
              <a:buChar char="•"/>
            </a:pPr>
            <a:r>
              <a:rPr lang="en-US" sz="1800" dirty="0" smtClean="0">
                <a:solidFill>
                  <a:schemeClr val="tx1"/>
                </a:solidFill>
                <a:latin typeface="Cambria" panose="02040503050406030204" pitchFamily="18" charset="0"/>
              </a:rPr>
              <a:t>NV: meeting the obligation</a:t>
            </a:r>
          </a:p>
          <a:p>
            <a:pPr marL="800100" lvl="1" indent="-342900" algn="l">
              <a:spcBef>
                <a:spcPts val="600"/>
              </a:spcBef>
              <a:buClr>
                <a:schemeClr val="accent3">
                  <a:lumMod val="50000"/>
                </a:schemeClr>
              </a:buClr>
              <a:buSzPct val="150000"/>
              <a:buFont typeface="Arial" panose="020B0604020202020204" pitchFamily="34" charset="0"/>
              <a:buChar char="•"/>
            </a:pPr>
            <a:r>
              <a:rPr lang="en-US" sz="1800" dirty="0" smtClean="0">
                <a:solidFill>
                  <a:schemeClr val="tx1"/>
                </a:solidFill>
                <a:latin typeface="Cambria" panose="02040503050406030204" pitchFamily="18" charset="0"/>
              </a:rPr>
              <a:t>NJ: low mandate of class 1 renewables, PJM RTO allowable</a:t>
            </a:r>
          </a:p>
          <a:p>
            <a:pPr marL="800100" lvl="1" indent="-342900" algn="l">
              <a:spcBef>
                <a:spcPts val="600"/>
              </a:spcBef>
              <a:buClr>
                <a:schemeClr val="accent3">
                  <a:lumMod val="50000"/>
                </a:schemeClr>
              </a:buClr>
              <a:buSzPct val="150000"/>
              <a:buFont typeface="Arial" panose="020B0604020202020204" pitchFamily="34" charset="0"/>
              <a:buChar char="•"/>
            </a:pPr>
            <a:r>
              <a:rPr lang="en-US" sz="1800" dirty="0" smtClean="0">
                <a:solidFill>
                  <a:schemeClr val="tx1"/>
                </a:solidFill>
                <a:latin typeface="Cambria" panose="02040503050406030204" pitchFamily="18" charset="0"/>
              </a:rPr>
              <a:t>WI: low mandate until 2006</a:t>
            </a:r>
          </a:p>
          <a:p>
            <a:pPr marL="800100" lvl="1" indent="-342900" algn="l">
              <a:spcBef>
                <a:spcPts val="0"/>
              </a:spcBef>
              <a:buClr>
                <a:schemeClr val="accent3">
                  <a:lumMod val="50000"/>
                </a:schemeClr>
              </a:buClr>
              <a:buSzPct val="150000"/>
              <a:buFont typeface="Arial" panose="020B0604020202020204" pitchFamily="34" charset="0"/>
              <a:buChar char="•"/>
            </a:pPr>
            <a:endParaRPr lang="en-US" sz="1800" dirty="0" smtClean="0">
              <a:solidFill>
                <a:schemeClr val="tx1"/>
              </a:solidFill>
              <a:latin typeface="Cambria" panose="02040503050406030204" pitchFamily="18" charset="0"/>
            </a:endParaRPr>
          </a:p>
          <a:p>
            <a:pPr algn="l">
              <a:spcBef>
                <a:spcPts val="0"/>
              </a:spcBef>
            </a:pPr>
            <a:endParaRPr lang="en-US" sz="2400" dirty="0" smtClean="0">
              <a:solidFill>
                <a:schemeClr val="tx1"/>
              </a:solidFill>
              <a:latin typeface="Cambria" panose="02040503050406030204" pitchFamily="18" charset="0"/>
            </a:endParaRPr>
          </a:p>
          <a:p>
            <a:pPr marL="342900" indent="-342900" algn="l">
              <a:spcBef>
                <a:spcPts val="0"/>
              </a:spcBef>
              <a:buFont typeface="Arial" panose="020B0604020202020204" pitchFamily="34" charset="0"/>
              <a:buChar char="•"/>
            </a:pPr>
            <a:endParaRPr lang="en-US" sz="2400" dirty="0">
              <a:solidFill>
                <a:schemeClr val="tx1"/>
              </a:solidFill>
              <a:latin typeface="Cambria" panose="02040503050406030204" pitchFamily="18" charset="0"/>
            </a:endParaRPr>
          </a:p>
        </p:txBody>
      </p:sp>
      <p:cxnSp>
        <p:nvCxnSpPr>
          <p:cNvPr id="5" name="Straight Connector 4"/>
          <p:cNvCxnSpPr/>
          <p:nvPr/>
        </p:nvCxnSpPr>
        <p:spPr>
          <a:xfrm>
            <a:off x="0" y="838200"/>
            <a:ext cx="9144000" cy="0"/>
          </a:xfrm>
          <a:prstGeom prst="line">
            <a:avLst/>
          </a:prstGeom>
          <a:ln w="63500">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5"/>
          <p:cNvSpPr txBox="1">
            <a:spLocks noGrp="1"/>
          </p:cNvSpPr>
          <p:nvPr/>
        </p:nvSpPr>
        <p:spPr bwMode="auto">
          <a:xfrm>
            <a:off x="8305800" y="6553200"/>
            <a:ext cx="838200" cy="228600"/>
          </a:xfrm>
          <a:prstGeom prst="rect">
            <a:avLst/>
          </a:prstGeom>
          <a:noFill/>
          <a:ln>
            <a:miter lim="800000"/>
            <a:headEnd/>
            <a:tailEnd/>
          </a:ln>
        </p:spPr>
        <p:txBody>
          <a:bodyPr/>
          <a:lstStyle/>
          <a:p>
            <a:pPr>
              <a:defRPr/>
            </a:pPr>
            <a:fld id="{B5C77254-8BCE-4CA8-BE74-13096594FFCE}" type="datetime12">
              <a:rPr lang="en-US" sz="1200" b="1">
                <a:solidFill>
                  <a:schemeClr val="bg1"/>
                </a:solidFill>
                <a:latin typeface="Cambria" panose="02040503050406030204" pitchFamily="18" charset="0"/>
              </a:rPr>
              <a:pPr>
                <a:defRPr/>
              </a:pPr>
              <a:t>10:04 AM</a:t>
            </a:fld>
            <a:endParaRPr lang="en-US" sz="1200" b="1" dirty="0">
              <a:solidFill>
                <a:schemeClr val="bg1"/>
              </a:solidFill>
              <a:latin typeface="Cambria" panose="02040503050406030204" pitchFamily="18" charset="0"/>
            </a:endParaRPr>
          </a:p>
        </p:txBody>
      </p:sp>
      <p:sp>
        <p:nvSpPr>
          <p:cNvPr id="8" name="TextBox 7"/>
          <p:cNvSpPr txBox="1"/>
          <p:nvPr/>
        </p:nvSpPr>
        <p:spPr>
          <a:xfrm>
            <a:off x="0" y="6550223"/>
            <a:ext cx="9144000" cy="307777"/>
          </a:xfrm>
          <a:prstGeom prst="rect">
            <a:avLst/>
          </a:prstGeom>
          <a:solidFill>
            <a:srgbClr val="A0BF61"/>
          </a:solidFill>
        </p:spPr>
        <p:txBody>
          <a:bodyPr wrap="square" rtlCol="0">
            <a:spAutoFit/>
          </a:bodyPr>
          <a:lstStyle/>
          <a:p>
            <a:pPr algn="ctr"/>
            <a:r>
              <a:rPr lang="en-US" sz="1400" b="1" dirty="0" smtClean="0">
                <a:solidFill>
                  <a:schemeClr val="bg1"/>
                </a:solidFill>
                <a:latin typeface="Cambria" panose="02040503050406030204" pitchFamily="18" charset="0"/>
              </a:rPr>
              <a:t>Abdul  Munasib   ¤   University of Georgia                                        </a:t>
            </a:r>
            <a:endParaRPr lang="en-US" sz="1400" b="1" dirty="0">
              <a:solidFill>
                <a:schemeClr val="bg1"/>
              </a:solidFill>
              <a:latin typeface="Cambria" panose="02040503050406030204" pitchFamily="18" charset="0"/>
            </a:endParaRPr>
          </a:p>
        </p:txBody>
      </p:sp>
    </p:spTree>
    <p:extLst>
      <p:ext uri="{BB962C8B-B14F-4D97-AF65-F5344CB8AC3E}">
        <p14:creationId xmlns:p14="http://schemas.microsoft.com/office/powerpoint/2010/main" val="37603004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
            <a:ext cx="8001000" cy="838200"/>
          </a:xfrm>
        </p:spPr>
        <p:txBody>
          <a:bodyPr>
            <a:normAutofit/>
          </a:bodyPr>
          <a:lstStyle/>
          <a:p>
            <a:pPr algn="l"/>
            <a:r>
              <a:rPr lang="en-US" sz="3600" b="1" dirty="0" smtClean="0">
                <a:solidFill>
                  <a:srgbClr val="F4740A"/>
                </a:solidFill>
                <a:latin typeface="Cambria" panose="02040503050406030204" pitchFamily="18" charset="0"/>
              </a:rPr>
              <a:t>Conclusion</a:t>
            </a:r>
            <a:endParaRPr lang="en-US" sz="3600" b="1" dirty="0">
              <a:solidFill>
                <a:srgbClr val="F4740A"/>
              </a:solidFill>
              <a:latin typeface="Cambria" panose="02040503050406030204" pitchFamily="18" charset="0"/>
            </a:endParaRPr>
          </a:p>
        </p:txBody>
      </p:sp>
      <p:sp>
        <p:nvSpPr>
          <p:cNvPr id="3" name="Subtitle 2"/>
          <p:cNvSpPr>
            <a:spLocks noGrp="1"/>
          </p:cNvSpPr>
          <p:nvPr>
            <p:ph type="subTitle" idx="1"/>
          </p:nvPr>
        </p:nvSpPr>
        <p:spPr>
          <a:xfrm>
            <a:off x="609600" y="993578"/>
            <a:ext cx="8001000" cy="5559622"/>
          </a:xfrm>
        </p:spPr>
        <p:txBody>
          <a:bodyPr>
            <a:normAutofit/>
          </a:bodyPr>
          <a:lstStyle/>
          <a:p>
            <a:pPr algn="l">
              <a:spcBef>
                <a:spcPts val="0"/>
              </a:spcBef>
            </a:pPr>
            <a:r>
              <a:rPr lang="en-US" sz="2400" dirty="0" smtClean="0">
                <a:solidFill>
                  <a:schemeClr val="tx1"/>
                </a:solidFill>
                <a:latin typeface="Cambria" panose="02040503050406030204" pitchFamily="18" charset="0"/>
              </a:rPr>
              <a:t>Efforts to weaken/repeal RPS</a:t>
            </a:r>
          </a:p>
          <a:p>
            <a:pPr marL="800100" lvl="1" indent="-342900" algn="l">
              <a:spcBef>
                <a:spcPts val="600"/>
              </a:spcBef>
              <a:buClr>
                <a:schemeClr val="accent3">
                  <a:lumMod val="50000"/>
                </a:schemeClr>
              </a:buClr>
              <a:buSzPct val="150000"/>
              <a:buFont typeface="Arial" panose="020B0604020202020204" pitchFamily="34" charset="0"/>
              <a:buChar char="•"/>
            </a:pPr>
            <a:r>
              <a:rPr lang="en-US" sz="1800" dirty="0" smtClean="0">
                <a:solidFill>
                  <a:schemeClr val="tx1"/>
                </a:solidFill>
                <a:latin typeface="Cambria" panose="02040503050406030204" pitchFamily="18" charset="0"/>
              </a:rPr>
              <a:t>Some studies showed no effects of RPS</a:t>
            </a:r>
            <a:endParaRPr lang="en-US" sz="1800" dirty="0">
              <a:solidFill>
                <a:schemeClr val="tx1"/>
              </a:solidFill>
              <a:latin typeface="Cambria" panose="02040503050406030204" pitchFamily="18" charset="0"/>
            </a:endParaRPr>
          </a:p>
          <a:p>
            <a:pPr algn="l">
              <a:spcBef>
                <a:spcPts val="0"/>
              </a:spcBef>
            </a:pPr>
            <a:endParaRPr lang="en-US" sz="2400" dirty="0">
              <a:solidFill>
                <a:schemeClr val="tx1"/>
              </a:solidFill>
              <a:latin typeface="Cambria" panose="02040503050406030204" pitchFamily="18" charset="0"/>
            </a:endParaRPr>
          </a:p>
          <a:p>
            <a:pPr algn="l">
              <a:spcBef>
                <a:spcPts val="0"/>
              </a:spcBef>
            </a:pPr>
            <a:r>
              <a:rPr lang="en-US" sz="2400" dirty="0" smtClean="0">
                <a:solidFill>
                  <a:schemeClr val="tx1"/>
                </a:solidFill>
                <a:latin typeface="Cambria" panose="02040503050406030204" pitchFamily="18" charset="0"/>
              </a:rPr>
              <a:t>Important to accurately determine RPS impact</a:t>
            </a:r>
          </a:p>
          <a:p>
            <a:pPr marL="800100" lvl="1" indent="-342900" algn="l">
              <a:spcBef>
                <a:spcPts val="600"/>
              </a:spcBef>
              <a:buClr>
                <a:schemeClr val="accent3">
                  <a:lumMod val="50000"/>
                </a:schemeClr>
              </a:buClr>
              <a:buSzPct val="150000"/>
              <a:buFont typeface="Arial" panose="020B0604020202020204" pitchFamily="34" charset="0"/>
              <a:buChar char="•"/>
            </a:pPr>
            <a:r>
              <a:rPr lang="en-US" sz="1800" dirty="0" smtClean="0">
                <a:solidFill>
                  <a:schemeClr val="tx1"/>
                </a:solidFill>
                <a:latin typeface="Cambria" panose="02040503050406030204" pitchFamily="18" charset="0"/>
              </a:rPr>
              <a:t>Accurate determination counterfactual</a:t>
            </a:r>
            <a:endParaRPr lang="en-US" sz="1800" dirty="0">
              <a:solidFill>
                <a:schemeClr val="tx1"/>
              </a:solidFill>
              <a:latin typeface="Cambria" panose="02040503050406030204" pitchFamily="18" charset="0"/>
            </a:endParaRPr>
          </a:p>
          <a:p>
            <a:pPr marL="800100" lvl="1" indent="-342900" algn="l">
              <a:spcBef>
                <a:spcPts val="600"/>
              </a:spcBef>
              <a:buClr>
                <a:schemeClr val="accent3">
                  <a:lumMod val="50000"/>
                </a:schemeClr>
              </a:buClr>
              <a:buSzPct val="150000"/>
              <a:buFont typeface="Arial" panose="020B0604020202020204" pitchFamily="34" charset="0"/>
              <a:buChar char="•"/>
            </a:pPr>
            <a:r>
              <a:rPr lang="en-US" sz="1800" dirty="0" smtClean="0">
                <a:solidFill>
                  <a:schemeClr val="tx1"/>
                </a:solidFill>
                <a:latin typeface="Cambria" panose="02040503050406030204" pitchFamily="18" charset="0"/>
              </a:rPr>
              <a:t>We use SCM to accommodate for heterogeneity</a:t>
            </a:r>
          </a:p>
          <a:p>
            <a:pPr algn="l">
              <a:spcBef>
                <a:spcPts val="0"/>
              </a:spcBef>
            </a:pPr>
            <a:endParaRPr lang="en-US" sz="2400" dirty="0" smtClean="0">
              <a:solidFill>
                <a:schemeClr val="tx1"/>
              </a:solidFill>
              <a:latin typeface="Cambria" panose="02040503050406030204" pitchFamily="18" charset="0"/>
            </a:endParaRPr>
          </a:p>
          <a:p>
            <a:pPr algn="l">
              <a:spcBef>
                <a:spcPts val="0"/>
              </a:spcBef>
            </a:pPr>
            <a:r>
              <a:rPr lang="en-US" sz="2400" dirty="0" smtClean="0">
                <a:solidFill>
                  <a:schemeClr val="tx1"/>
                </a:solidFill>
                <a:latin typeface="Cambria" panose="02040503050406030204" pitchFamily="18" charset="0"/>
              </a:rPr>
              <a:t>RPS impact may not be generalized</a:t>
            </a:r>
          </a:p>
          <a:p>
            <a:pPr marL="800100" lvl="1" indent="-342900" algn="l">
              <a:spcBef>
                <a:spcPts val="600"/>
              </a:spcBef>
              <a:buClr>
                <a:schemeClr val="accent3">
                  <a:lumMod val="50000"/>
                </a:schemeClr>
              </a:buClr>
              <a:buSzPct val="150000"/>
              <a:buFont typeface="Arial" panose="020B0604020202020204" pitchFamily="34" charset="0"/>
              <a:buChar char="•"/>
            </a:pPr>
            <a:r>
              <a:rPr lang="en-US" sz="1800" dirty="0" smtClean="0">
                <a:solidFill>
                  <a:schemeClr val="tx1"/>
                </a:solidFill>
                <a:latin typeface="Cambria" panose="02040503050406030204" pitchFamily="18" charset="0"/>
              </a:rPr>
              <a:t>A state such as Texas with large potential did have a positive effect</a:t>
            </a:r>
          </a:p>
          <a:p>
            <a:pPr marL="800100" lvl="1" indent="-342900" algn="l">
              <a:spcBef>
                <a:spcPts val="600"/>
              </a:spcBef>
              <a:buClr>
                <a:schemeClr val="accent3">
                  <a:lumMod val="50000"/>
                </a:schemeClr>
              </a:buClr>
              <a:buSzPct val="150000"/>
              <a:buFont typeface="Arial" panose="020B0604020202020204" pitchFamily="34" charset="0"/>
              <a:buChar char="•"/>
            </a:pPr>
            <a:r>
              <a:rPr lang="en-US" sz="1800" dirty="0" smtClean="0">
                <a:solidFill>
                  <a:schemeClr val="tx1"/>
                </a:solidFill>
                <a:latin typeface="Cambria" panose="02040503050406030204" pitchFamily="18" charset="0"/>
              </a:rPr>
              <a:t>States with not much potential did not have impact</a:t>
            </a:r>
          </a:p>
          <a:p>
            <a:pPr marL="800100" lvl="1" indent="-342900" algn="l">
              <a:spcBef>
                <a:spcPts val="0"/>
              </a:spcBef>
              <a:buClr>
                <a:schemeClr val="accent3">
                  <a:lumMod val="50000"/>
                </a:schemeClr>
              </a:buClr>
              <a:buSzPct val="150000"/>
              <a:buFont typeface="Arial" panose="020B0604020202020204" pitchFamily="34" charset="0"/>
              <a:buChar char="•"/>
            </a:pPr>
            <a:endParaRPr lang="en-US" sz="1800" dirty="0" smtClean="0">
              <a:solidFill>
                <a:schemeClr val="tx1"/>
              </a:solidFill>
              <a:latin typeface="Cambria" panose="02040503050406030204" pitchFamily="18" charset="0"/>
            </a:endParaRPr>
          </a:p>
          <a:p>
            <a:pPr algn="l">
              <a:spcBef>
                <a:spcPts val="0"/>
              </a:spcBef>
            </a:pPr>
            <a:endParaRPr lang="en-US" sz="2400" dirty="0" smtClean="0">
              <a:solidFill>
                <a:schemeClr val="tx1"/>
              </a:solidFill>
              <a:latin typeface="Cambria" panose="02040503050406030204" pitchFamily="18" charset="0"/>
            </a:endParaRPr>
          </a:p>
          <a:p>
            <a:pPr marL="342900" indent="-342900" algn="l">
              <a:spcBef>
                <a:spcPts val="0"/>
              </a:spcBef>
              <a:buFont typeface="Arial" panose="020B0604020202020204" pitchFamily="34" charset="0"/>
              <a:buChar char="•"/>
            </a:pPr>
            <a:endParaRPr lang="en-US" sz="2400" dirty="0">
              <a:solidFill>
                <a:schemeClr val="tx1"/>
              </a:solidFill>
              <a:latin typeface="Cambria" panose="02040503050406030204" pitchFamily="18" charset="0"/>
            </a:endParaRPr>
          </a:p>
        </p:txBody>
      </p:sp>
      <p:cxnSp>
        <p:nvCxnSpPr>
          <p:cNvPr id="5" name="Straight Connector 4"/>
          <p:cNvCxnSpPr/>
          <p:nvPr/>
        </p:nvCxnSpPr>
        <p:spPr>
          <a:xfrm>
            <a:off x="0" y="838200"/>
            <a:ext cx="9144000" cy="0"/>
          </a:xfrm>
          <a:prstGeom prst="line">
            <a:avLst/>
          </a:prstGeom>
          <a:ln w="63500">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5"/>
          <p:cNvSpPr txBox="1">
            <a:spLocks noGrp="1"/>
          </p:cNvSpPr>
          <p:nvPr/>
        </p:nvSpPr>
        <p:spPr bwMode="auto">
          <a:xfrm>
            <a:off x="8305800" y="6553200"/>
            <a:ext cx="838200" cy="228600"/>
          </a:xfrm>
          <a:prstGeom prst="rect">
            <a:avLst/>
          </a:prstGeom>
          <a:noFill/>
          <a:ln>
            <a:miter lim="800000"/>
            <a:headEnd/>
            <a:tailEnd/>
          </a:ln>
        </p:spPr>
        <p:txBody>
          <a:bodyPr/>
          <a:lstStyle/>
          <a:p>
            <a:pPr>
              <a:defRPr/>
            </a:pPr>
            <a:fld id="{B5C77254-8BCE-4CA8-BE74-13096594FFCE}" type="datetime12">
              <a:rPr lang="en-US" sz="1200" b="1">
                <a:solidFill>
                  <a:schemeClr val="bg1"/>
                </a:solidFill>
                <a:latin typeface="Cambria" panose="02040503050406030204" pitchFamily="18" charset="0"/>
              </a:rPr>
              <a:pPr>
                <a:defRPr/>
              </a:pPr>
              <a:t>10:04 AM</a:t>
            </a:fld>
            <a:endParaRPr lang="en-US" sz="1200" b="1" dirty="0">
              <a:solidFill>
                <a:schemeClr val="bg1"/>
              </a:solidFill>
              <a:latin typeface="Cambria" panose="02040503050406030204" pitchFamily="18" charset="0"/>
            </a:endParaRPr>
          </a:p>
        </p:txBody>
      </p:sp>
      <p:sp>
        <p:nvSpPr>
          <p:cNvPr id="8" name="TextBox 7"/>
          <p:cNvSpPr txBox="1"/>
          <p:nvPr/>
        </p:nvSpPr>
        <p:spPr>
          <a:xfrm>
            <a:off x="0" y="6550223"/>
            <a:ext cx="9144000" cy="307777"/>
          </a:xfrm>
          <a:prstGeom prst="rect">
            <a:avLst/>
          </a:prstGeom>
          <a:solidFill>
            <a:srgbClr val="A0BF61"/>
          </a:solidFill>
        </p:spPr>
        <p:txBody>
          <a:bodyPr wrap="square" rtlCol="0">
            <a:spAutoFit/>
          </a:bodyPr>
          <a:lstStyle/>
          <a:p>
            <a:pPr algn="ctr"/>
            <a:r>
              <a:rPr lang="en-US" sz="1400" b="1" dirty="0" smtClean="0">
                <a:solidFill>
                  <a:schemeClr val="bg1"/>
                </a:solidFill>
                <a:latin typeface="Cambria" panose="02040503050406030204" pitchFamily="18" charset="0"/>
              </a:rPr>
              <a:t>Abdul  Munasib   ¤   University of Georgia                                        </a:t>
            </a:r>
            <a:endParaRPr lang="en-US" sz="1400" b="1" dirty="0">
              <a:solidFill>
                <a:schemeClr val="bg1"/>
              </a:solidFill>
              <a:latin typeface="Cambria" panose="02040503050406030204" pitchFamily="18" charset="0"/>
            </a:endParaRPr>
          </a:p>
        </p:txBody>
      </p:sp>
    </p:spTree>
    <p:extLst>
      <p:ext uri="{BB962C8B-B14F-4D97-AF65-F5344CB8AC3E}">
        <p14:creationId xmlns:p14="http://schemas.microsoft.com/office/powerpoint/2010/main" val="17166617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
            <a:ext cx="8001000" cy="838200"/>
          </a:xfrm>
        </p:spPr>
        <p:txBody>
          <a:bodyPr>
            <a:normAutofit/>
          </a:bodyPr>
          <a:lstStyle/>
          <a:p>
            <a:pPr algn="l"/>
            <a:r>
              <a:rPr lang="en-US" sz="3600" b="1" dirty="0" smtClean="0">
                <a:solidFill>
                  <a:srgbClr val="F4740A"/>
                </a:solidFill>
                <a:latin typeface="Cambria" panose="02040503050406030204" pitchFamily="18" charset="0"/>
              </a:rPr>
              <a:t>The Context</a:t>
            </a:r>
            <a:endParaRPr lang="en-US" sz="3600" b="1" dirty="0">
              <a:solidFill>
                <a:srgbClr val="F4740A"/>
              </a:solidFill>
              <a:latin typeface="Cambria" panose="02040503050406030204" pitchFamily="18" charset="0"/>
            </a:endParaRPr>
          </a:p>
        </p:txBody>
      </p:sp>
      <p:sp>
        <p:nvSpPr>
          <p:cNvPr id="3" name="Subtitle 2"/>
          <p:cNvSpPr>
            <a:spLocks noGrp="1"/>
          </p:cNvSpPr>
          <p:nvPr>
            <p:ph type="subTitle" idx="1"/>
          </p:nvPr>
        </p:nvSpPr>
        <p:spPr>
          <a:xfrm>
            <a:off x="609600" y="993578"/>
            <a:ext cx="8001000" cy="5559622"/>
          </a:xfrm>
        </p:spPr>
        <p:txBody>
          <a:bodyPr>
            <a:normAutofit/>
          </a:bodyPr>
          <a:lstStyle/>
          <a:p>
            <a:pPr algn="l">
              <a:spcBef>
                <a:spcPts val="0"/>
              </a:spcBef>
            </a:pPr>
            <a:r>
              <a:rPr lang="en-US" sz="2400" dirty="0" smtClean="0">
                <a:solidFill>
                  <a:schemeClr val="tx1"/>
                </a:solidFill>
                <a:latin typeface="Cambria" panose="02040503050406030204" pitchFamily="18" charset="0"/>
              </a:rPr>
              <a:t>Renewable Portfolio Standards (RPS)</a:t>
            </a:r>
          </a:p>
          <a:p>
            <a:pPr marL="800100" lvl="1" indent="-342900" algn="l">
              <a:spcBef>
                <a:spcPts val="600"/>
              </a:spcBef>
              <a:buClr>
                <a:schemeClr val="accent3">
                  <a:lumMod val="50000"/>
                </a:schemeClr>
              </a:buClr>
              <a:buSzPct val="150000"/>
              <a:buFont typeface="Arial" panose="020B0604020202020204" pitchFamily="34" charset="0"/>
              <a:buChar char="•"/>
            </a:pPr>
            <a:r>
              <a:rPr lang="en-US" sz="1800" dirty="0" smtClean="0">
                <a:solidFill>
                  <a:schemeClr val="tx1"/>
                </a:solidFill>
                <a:latin typeface="Cambria" panose="02040503050406030204" pitchFamily="18" charset="0"/>
              </a:rPr>
              <a:t>State-level policies</a:t>
            </a:r>
          </a:p>
          <a:p>
            <a:pPr marL="800100" lvl="1" indent="-342900" algn="l">
              <a:spcBef>
                <a:spcPts val="600"/>
              </a:spcBef>
              <a:buClr>
                <a:schemeClr val="accent3">
                  <a:lumMod val="50000"/>
                </a:schemeClr>
              </a:buClr>
              <a:buSzPct val="150000"/>
              <a:buFont typeface="Arial" panose="020B0604020202020204" pitchFamily="34" charset="0"/>
              <a:buChar char="•"/>
            </a:pPr>
            <a:r>
              <a:rPr lang="en-US" sz="1800" dirty="0" smtClean="0">
                <a:solidFill>
                  <a:schemeClr val="tx1"/>
                </a:solidFill>
                <a:latin typeface="Cambria" panose="02040503050406030204" pitchFamily="18" charset="0"/>
              </a:rPr>
              <a:t>Electricity producers supply a portion </a:t>
            </a:r>
            <a:r>
              <a:rPr lang="en-US" sz="1800" dirty="0" smtClean="0">
                <a:solidFill>
                  <a:schemeClr val="tx1"/>
                </a:solidFill>
                <a:latin typeface="Cambria" panose="02040503050406030204" pitchFamily="18" charset="0"/>
              </a:rPr>
              <a:t>of electricity generation from </a:t>
            </a:r>
            <a:r>
              <a:rPr lang="en-US" sz="1800" dirty="0" smtClean="0">
                <a:solidFill>
                  <a:schemeClr val="tx1"/>
                </a:solidFill>
                <a:latin typeface="Cambria" panose="02040503050406030204" pitchFamily="18" charset="0"/>
              </a:rPr>
              <a:t>renewable resources</a:t>
            </a:r>
          </a:p>
          <a:p>
            <a:pPr marL="800100" lvl="1" indent="-342900" algn="l">
              <a:spcBef>
                <a:spcPts val="600"/>
              </a:spcBef>
              <a:buClr>
                <a:schemeClr val="accent3">
                  <a:lumMod val="50000"/>
                </a:schemeClr>
              </a:buClr>
              <a:buSzPct val="150000"/>
              <a:buFont typeface="Arial" panose="020B0604020202020204" pitchFamily="34" charset="0"/>
              <a:buChar char="•"/>
            </a:pPr>
            <a:r>
              <a:rPr lang="en-US" sz="1800" dirty="0" smtClean="0">
                <a:solidFill>
                  <a:schemeClr val="tx1"/>
                </a:solidFill>
                <a:latin typeface="Cambria" panose="02040503050406030204" pitchFamily="18" charset="0"/>
              </a:rPr>
              <a:t>Most frequently advanced policy to promote renewable energy (Fischer 2010): 29 states as of 2012</a:t>
            </a:r>
          </a:p>
          <a:p>
            <a:pPr algn="l">
              <a:spcBef>
                <a:spcPts val="0"/>
              </a:spcBef>
            </a:pPr>
            <a:endParaRPr lang="en-US" sz="2400" dirty="0" smtClean="0">
              <a:solidFill>
                <a:schemeClr val="tx1"/>
              </a:solidFill>
              <a:latin typeface="Cambria" panose="02040503050406030204" pitchFamily="18" charset="0"/>
            </a:endParaRPr>
          </a:p>
          <a:p>
            <a:pPr algn="l">
              <a:spcBef>
                <a:spcPts val="0"/>
              </a:spcBef>
            </a:pPr>
            <a:r>
              <a:rPr lang="en-US" sz="2400" dirty="0" smtClean="0">
                <a:solidFill>
                  <a:schemeClr val="tx1"/>
                </a:solidFill>
                <a:latin typeface="Cambria" panose="02040503050406030204" pitchFamily="18" charset="0"/>
              </a:rPr>
              <a:t>Do RPS have the intended effect of increasing renewable generation capacity?</a:t>
            </a:r>
          </a:p>
          <a:p>
            <a:pPr marL="800100" lvl="1" indent="-342900" algn="l">
              <a:spcBef>
                <a:spcPts val="600"/>
              </a:spcBef>
              <a:buClr>
                <a:schemeClr val="accent3">
                  <a:lumMod val="50000"/>
                </a:schemeClr>
              </a:buClr>
              <a:buSzPct val="150000"/>
              <a:buFont typeface="Arial" panose="020B0604020202020204" pitchFamily="34" charset="0"/>
              <a:buChar char="•"/>
            </a:pPr>
            <a:r>
              <a:rPr lang="en-US" sz="1800" dirty="0" smtClean="0">
                <a:solidFill>
                  <a:schemeClr val="tx1"/>
                </a:solidFill>
                <a:latin typeface="Cambria" panose="02040503050406030204" pitchFamily="18" charset="0"/>
              </a:rPr>
              <a:t>Existing evidence inconclusive</a:t>
            </a:r>
          </a:p>
          <a:p>
            <a:pPr lvl="2" algn="l">
              <a:spcBef>
                <a:spcPts val="600"/>
              </a:spcBef>
              <a:buClr>
                <a:schemeClr val="accent3">
                  <a:lumMod val="50000"/>
                </a:schemeClr>
              </a:buClr>
              <a:buSzPct val="150000"/>
            </a:pPr>
            <a:r>
              <a:rPr lang="en-US" sz="1600" dirty="0" smtClean="0">
                <a:solidFill>
                  <a:schemeClr val="tx1"/>
                </a:solidFill>
                <a:latin typeface="Cambria" panose="02040503050406030204" pitchFamily="18" charset="0"/>
              </a:rPr>
              <a:t>    Position:     Yin and Powers (2010) </a:t>
            </a:r>
          </a:p>
          <a:p>
            <a:pPr lvl="2" algn="l">
              <a:spcBef>
                <a:spcPts val="600"/>
              </a:spcBef>
              <a:buClr>
                <a:schemeClr val="accent3">
                  <a:lumMod val="50000"/>
                </a:schemeClr>
              </a:buClr>
              <a:buSzPct val="150000"/>
            </a:pPr>
            <a:r>
              <a:rPr lang="en-US" sz="1600" dirty="0" smtClean="0">
                <a:solidFill>
                  <a:schemeClr val="tx1"/>
                </a:solidFill>
                <a:latin typeface="Cambria" panose="02040503050406030204" pitchFamily="18" charset="0"/>
              </a:rPr>
              <a:t>    Negative:    </a:t>
            </a:r>
            <a:r>
              <a:rPr lang="en-US" sz="1600" dirty="0" err="1" smtClean="0">
                <a:solidFill>
                  <a:schemeClr val="tx1"/>
                </a:solidFill>
                <a:latin typeface="Cambria" panose="02040503050406030204" pitchFamily="18" charset="0"/>
              </a:rPr>
              <a:t>Shrimali</a:t>
            </a:r>
            <a:r>
              <a:rPr lang="en-US" sz="1600" dirty="0" smtClean="0">
                <a:solidFill>
                  <a:schemeClr val="tx1"/>
                </a:solidFill>
                <a:latin typeface="Cambria" panose="02040503050406030204" pitchFamily="18" charset="0"/>
              </a:rPr>
              <a:t> &amp; </a:t>
            </a:r>
            <a:r>
              <a:rPr lang="en-US" sz="1600" dirty="0" err="1" smtClean="0">
                <a:solidFill>
                  <a:schemeClr val="tx1"/>
                </a:solidFill>
                <a:latin typeface="Cambria" panose="02040503050406030204" pitchFamily="18" charset="0"/>
              </a:rPr>
              <a:t>Kniefel</a:t>
            </a:r>
            <a:r>
              <a:rPr lang="en-US" sz="1600" dirty="0" smtClean="0">
                <a:solidFill>
                  <a:schemeClr val="tx1"/>
                </a:solidFill>
                <a:latin typeface="Cambria" panose="02040503050406030204" pitchFamily="18" charset="0"/>
              </a:rPr>
              <a:t> (2011), </a:t>
            </a:r>
            <a:r>
              <a:rPr lang="en-US" sz="1600" dirty="0" err="1" smtClean="0">
                <a:solidFill>
                  <a:schemeClr val="tx1"/>
                </a:solidFill>
                <a:latin typeface="Cambria" panose="02040503050406030204" pitchFamily="18" charset="0"/>
              </a:rPr>
              <a:t>Delmas</a:t>
            </a:r>
            <a:r>
              <a:rPr lang="en-US" sz="1600" dirty="0" smtClean="0">
                <a:solidFill>
                  <a:schemeClr val="tx1"/>
                </a:solidFill>
                <a:latin typeface="Cambria" panose="02040503050406030204" pitchFamily="18" charset="0"/>
              </a:rPr>
              <a:t> &amp; Montes-Sancho (2011)</a:t>
            </a:r>
          </a:p>
          <a:p>
            <a:pPr lvl="2" algn="l">
              <a:spcBef>
                <a:spcPts val="600"/>
              </a:spcBef>
              <a:buClr>
                <a:schemeClr val="accent3">
                  <a:lumMod val="50000"/>
                </a:schemeClr>
              </a:buClr>
              <a:buSzPct val="150000"/>
            </a:pPr>
            <a:r>
              <a:rPr lang="en-US" sz="1600" dirty="0" smtClean="0">
                <a:solidFill>
                  <a:schemeClr val="tx1"/>
                </a:solidFill>
                <a:latin typeface="Cambria" panose="02040503050406030204" pitchFamily="18" charset="0"/>
              </a:rPr>
              <a:t>    No effect:    Carley (2009), </a:t>
            </a:r>
            <a:r>
              <a:rPr lang="en-US" sz="1600" dirty="0" err="1" smtClean="0">
                <a:solidFill>
                  <a:schemeClr val="tx1"/>
                </a:solidFill>
                <a:latin typeface="Cambria" panose="02040503050406030204" pitchFamily="18" charset="0"/>
              </a:rPr>
              <a:t>Hitaj</a:t>
            </a:r>
            <a:r>
              <a:rPr lang="en-US" sz="1600" dirty="0" smtClean="0">
                <a:solidFill>
                  <a:schemeClr val="tx1"/>
                </a:solidFill>
                <a:latin typeface="Cambria" panose="02040503050406030204" pitchFamily="18" charset="0"/>
              </a:rPr>
              <a:t> (2013), Maguire (2014)</a:t>
            </a:r>
          </a:p>
          <a:p>
            <a:pPr marL="800100" lvl="1" indent="-342900" algn="l">
              <a:spcBef>
                <a:spcPts val="600"/>
              </a:spcBef>
              <a:buClr>
                <a:schemeClr val="accent3">
                  <a:lumMod val="50000"/>
                </a:schemeClr>
              </a:buClr>
              <a:buSzPct val="150000"/>
              <a:buFont typeface="Arial" panose="020B0604020202020204" pitchFamily="34" charset="0"/>
              <a:buChar char="•"/>
            </a:pPr>
            <a:r>
              <a:rPr lang="en-US" sz="1800" dirty="0" smtClean="0">
                <a:solidFill>
                  <a:schemeClr val="tx1"/>
                </a:solidFill>
                <a:latin typeface="Cambria" panose="02040503050406030204" pitchFamily="18" charset="0"/>
              </a:rPr>
              <a:t>Panel-data analyses, attempting to estimates ATEs</a:t>
            </a:r>
          </a:p>
          <a:p>
            <a:pPr algn="l">
              <a:spcBef>
                <a:spcPts val="0"/>
              </a:spcBef>
            </a:pPr>
            <a:endParaRPr lang="en-US" sz="2400" dirty="0" smtClean="0">
              <a:solidFill>
                <a:schemeClr val="tx1"/>
              </a:solidFill>
              <a:latin typeface="Cambria" panose="02040503050406030204" pitchFamily="18" charset="0"/>
            </a:endParaRPr>
          </a:p>
          <a:p>
            <a:pPr marL="342900" indent="-342900" algn="l">
              <a:spcBef>
                <a:spcPts val="0"/>
              </a:spcBef>
              <a:buFont typeface="Arial" panose="020B0604020202020204" pitchFamily="34" charset="0"/>
              <a:buChar char="•"/>
            </a:pPr>
            <a:endParaRPr lang="en-US" sz="2400" dirty="0">
              <a:solidFill>
                <a:schemeClr val="tx1"/>
              </a:solidFill>
              <a:latin typeface="Cambria" panose="02040503050406030204" pitchFamily="18" charset="0"/>
            </a:endParaRPr>
          </a:p>
        </p:txBody>
      </p:sp>
      <p:cxnSp>
        <p:nvCxnSpPr>
          <p:cNvPr id="5" name="Straight Connector 4"/>
          <p:cNvCxnSpPr/>
          <p:nvPr/>
        </p:nvCxnSpPr>
        <p:spPr>
          <a:xfrm>
            <a:off x="0" y="838200"/>
            <a:ext cx="9144000" cy="0"/>
          </a:xfrm>
          <a:prstGeom prst="line">
            <a:avLst/>
          </a:prstGeom>
          <a:ln w="63500">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0" y="6550223"/>
            <a:ext cx="9144000" cy="307777"/>
          </a:xfrm>
          <a:prstGeom prst="rect">
            <a:avLst/>
          </a:prstGeom>
          <a:solidFill>
            <a:srgbClr val="A0BF61"/>
          </a:solidFill>
        </p:spPr>
        <p:txBody>
          <a:bodyPr wrap="square" rtlCol="0">
            <a:spAutoFit/>
          </a:bodyPr>
          <a:lstStyle/>
          <a:p>
            <a:pPr algn="ctr"/>
            <a:r>
              <a:rPr lang="en-US" sz="1400" b="1" dirty="0" smtClean="0">
                <a:solidFill>
                  <a:schemeClr val="bg1"/>
                </a:solidFill>
                <a:latin typeface="Cambria" panose="02040503050406030204" pitchFamily="18" charset="0"/>
              </a:rPr>
              <a:t>Abdul  Munasib   ¤   University of Georgia                                        </a:t>
            </a:r>
            <a:endParaRPr lang="en-US" sz="1400" b="1" dirty="0">
              <a:solidFill>
                <a:schemeClr val="bg1"/>
              </a:solidFill>
              <a:latin typeface="Cambria" panose="02040503050406030204" pitchFamily="18" charset="0"/>
            </a:endParaRPr>
          </a:p>
        </p:txBody>
      </p:sp>
      <p:sp>
        <p:nvSpPr>
          <p:cNvPr id="9" name="Rounded Rectangle 8"/>
          <p:cNvSpPr/>
          <p:nvPr/>
        </p:nvSpPr>
        <p:spPr>
          <a:xfrm>
            <a:off x="1600200" y="4267200"/>
            <a:ext cx="6477000" cy="990600"/>
          </a:xfrm>
          <a:prstGeom prst="roundRect">
            <a:avLst/>
          </a:prstGeom>
          <a:solidFill>
            <a:schemeClr val="accent3">
              <a:lumMod val="40000"/>
              <a:lumOff val="6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71326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
            <a:ext cx="8001000" cy="838200"/>
          </a:xfrm>
        </p:spPr>
        <p:txBody>
          <a:bodyPr>
            <a:normAutofit/>
          </a:bodyPr>
          <a:lstStyle/>
          <a:p>
            <a:pPr algn="l"/>
            <a:r>
              <a:rPr lang="en-US" sz="3600" b="1" dirty="0" smtClean="0">
                <a:solidFill>
                  <a:srgbClr val="F4740A"/>
                </a:solidFill>
                <a:latin typeface="Cambria" panose="02040503050406030204" pitchFamily="18" charset="0"/>
              </a:rPr>
              <a:t>The Issue of Heterogeneities</a:t>
            </a:r>
            <a:endParaRPr lang="en-US" sz="3600" b="1" dirty="0">
              <a:solidFill>
                <a:srgbClr val="F4740A"/>
              </a:solidFill>
              <a:latin typeface="Cambria" panose="02040503050406030204" pitchFamily="18" charset="0"/>
            </a:endParaRPr>
          </a:p>
        </p:txBody>
      </p:sp>
      <p:sp>
        <p:nvSpPr>
          <p:cNvPr id="3" name="Subtitle 2"/>
          <p:cNvSpPr>
            <a:spLocks noGrp="1"/>
          </p:cNvSpPr>
          <p:nvPr>
            <p:ph type="subTitle" idx="1"/>
          </p:nvPr>
        </p:nvSpPr>
        <p:spPr>
          <a:xfrm>
            <a:off x="609600" y="993578"/>
            <a:ext cx="8001000" cy="5559622"/>
          </a:xfrm>
        </p:spPr>
        <p:txBody>
          <a:bodyPr>
            <a:normAutofit/>
          </a:bodyPr>
          <a:lstStyle/>
          <a:p>
            <a:pPr algn="l">
              <a:spcBef>
                <a:spcPts val="0"/>
              </a:spcBef>
            </a:pPr>
            <a:r>
              <a:rPr lang="en-US" sz="2400" dirty="0">
                <a:solidFill>
                  <a:schemeClr val="tx1"/>
                </a:solidFill>
                <a:latin typeface="Cambria" panose="02040503050406030204" pitchFamily="18" charset="0"/>
              </a:rPr>
              <a:t>Treatment Heterogeneities </a:t>
            </a:r>
            <a:r>
              <a:rPr lang="en-US" sz="1400" dirty="0">
                <a:solidFill>
                  <a:schemeClr val="tx1"/>
                </a:solidFill>
                <a:latin typeface="Cambria" panose="02040503050406030204" pitchFamily="18" charset="0"/>
              </a:rPr>
              <a:t>(</a:t>
            </a:r>
            <a:r>
              <a:rPr lang="en-US" sz="1400" dirty="0" err="1">
                <a:solidFill>
                  <a:schemeClr val="tx1"/>
                </a:solidFill>
                <a:latin typeface="Cambria" panose="02040503050406030204" pitchFamily="18" charset="0"/>
              </a:rPr>
              <a:t>Keele</a:t>
            </a:r>
            <a:r>
              <a:rPr lang="en-US" sz="1400" dirty="0">
                <a:solidFill>
                  <a:schemeClr val="tx1"/>
                </a:solidFill>
                <a:latin typeface="Cambria" panose="02040503050406030204" pitchFamily="18" charset="0"/>
              </a:rPr>
              <a:t> et al. </a:t>
            </a:r>
            <a:r>
              <a:rPr lang="en-US" sz="1400" dirty="0" smtClean="0">
                <a:solidFill>
                  <a:schemeClr val="tx1"/>
                </a:solidFill>
                <a:latin typeface="Cambria" panose="02040503050406030204" pitchFamily="18" charset="0"/>
              </a:rPr>
              <a:t>2013)</a:t>
            </a:r>
          </a:p>
          <a:p>
            <a:pPr algn="l">
              <a:spcBef>
                <a:spcPts val="0"/>
              </a:spcBef>
            </a:pPr>
            <a:endParaRPr lang="en-US" sz="2400" dirty="0">
              <a:solidFill>
                <a:schemeClr val="tx1"/>
              </a:solidFill>
              <a:latin typeface="Cambria" panose="02040503050406030204" pitchFamily="18" charset="0"/>
            </a:endParaRPr>
          </a:p>
          <a:p>
            <a:pPr algn="l">
              <a:spcBef>
                <a:spcPts val="0"/>
              </a:spcBef>
            </a:pPr>
            <a:r>
              <a:rPr lang="en-US" sz="2400" dirty="0" smtClean="0">
                <a:solidFill>
                  <a:schemeClr val="tx1"/>
                </a:solidFill>
                <a:latin typeface="Cambria" panose="02040503050406030204" pitchFamily="18" charset="0"/>
              </a:rPr>
              <a:t>RPS unique state policies: disparate across states</a:t>
            </a:r>
          </a:p>
          <a:p>
            <a:pPr marL="800100" lvl="1" indent="-342900" algn="l">
              <a:spcBef>
                <a:spcPts val="600"/>
              </a:spcBef>
              <a:buClr>
                <a:schemeClr val="accent3">
                  <a:lumMod val="50000"/>
                </a:schemeClr>
              </a:buClr>
              <a:buSzPct val="150000"/>
              <a:buFont typeface="Arial" panose="020B0604020202020204" pitchFamily="34" charset="0"/>
              <a:buChar char="•"/>
            </a:pPr>
            <a:r>
              <a:rPr lang="en-US" sz="1800" dirty="0" smtClean="0">
                <a:solidFill>
                  <a:schemeClr val="tx1"/>
                </a:solidFill>
                <a:latin typeface="Cambria" panose="02040503050406030204" pitchFamily="18" charset="0"/>
              </a:rPr>
              <a:t>Required mandatory generation</a:t>
            </a:r>
          </a:p>
          <a:p>
            <a:pPr marL="800100" lvl="1" indent="-342900" algn="l">
              <a:spcBef>
                <a:spcPts val="600"/>
              </a:spcBef>
              <a:buClr>
                <a:schemeClr val="accent3">
                  <a:lumMod val="50000"/>
                </a:schemeClr>
              </a:buClr>
              <a:buSzPct val="150000"/>
              <a:buFont typeface="Arial" panose="020B0604020202020204" pitchFamily="34" charset="0"/>
              <a:buChar char="•"/>
            </a:pPr>
            <a:r>
              <a:rPr lang="en-US" sz="1800" dirty="0" smtClean="0">
                <a:solidFill>
                  <a:schemeClr val="tx1"/>
                </a:solidFill>
                <a:latin typeface="Cambria" panose="02040503050406030204" pitchFamily="18" charset="0"/>
              </a:rPr>
              <a:t>Types of renewables allowed</a:t>
            </a:r>
          </a:p>
          <a:p>
            <a:pPr marL="800100" lvl="1" indent="-342900" algn="l">
              <a:spcBef>
                <a:spcPts val="600"/>
              </a:spcBef>
              <a:buClr>
                <a:schemeClr val="accent3">
                  <a:lumMod val="50000"/>
                </a:schemeClr>
              </a:buClr>
              <a:buSzPct val="150000"/>
              <a:buFont typeface="Arial" panose="020B0604020202020204" pitchFamily="34" charset="0"/>
              <a:buChar char="•"/>
            </a:pPr>
            <a:r>
              <a:rPr lang="en-US" sz="1800" dirty="0" smtClean="0">
                <a:solidFill>
                  <a:schemeClr val="tx1"/>
                </a:solidFill>
                <a:latin typeface="Cambria" panose="02040503050406030204" pitchFamily="18" charset="0"/>
              </a:rPr>
              <a:t>Year of required implementation</a:t>
            </a:r>
          </a:p>
          <a:p>
            <a:pPr marL="800100" lvl="1" indent="-342900" algn="l">
              <a:spcBef>
                <a:spcPts val="600"/>
              </a:spcBef>
              <a:buClr>
                <a:schemeClr val="accent3">
                  <a:lumMod val="50000"/>
                </a:schemeClr>
              </a:buClr>
              <a:buSzPct val="150000"/>
              <a:buFont typeface="Arial" panose="020B0604020202020204" pitchFamily="34" charset="0"/>
              <a:buChar char="•"/>
            </a:pPr>
            <a:r>
              <a:rPr lang="en-US" sz="1800" dirty="0" smtClean="0">
                <a:solidFill>
                  <a:schemeClr val="tx1"/>
                </a:solidFill>
                <a:latin typeface="Cambria" panose="02040503050406030204" pitchFamily="18" charset="0"/>
              </a:rPr>
              <a:t>Nature of Renewable Energy Credit (REC)</a:t>
            </a:r>
          </a:p>
          <a:p>
            <a:pPr marL="800100" lvl="1" indent="-342900" algn="l">
              <a:spcBef>
                <a:spcPts val="600"/>
              </a:spcBef>
              <a:buClr>
                <a:schemeClr val="accent3">
                  <a:lumMod val="50000"/>
                </a:schemeClr>
              </a:buClr>
              <a:buSzPct val="150000"/>
              <a:buFont typeface="Arial" panose="020B0604020202020204" pitchFamily="34" charset="0"/>
              <a:buChar char="•"/>
            </a:pPr>
            <a:r>
              <a:rPr lang="en-US" sz="1800" dirty="0" smtClean="0">
                <a:solidFill>
                  <a:schemeClr val="tx1"/>
                </a:solidFill>
                <a:latin typeface="Cambria" panose="02040503050406030204" pitchFamily="18" charset="0"/>
              </a:rPr>
              <a:t>Degree and scope of restructuring</a:t>
            </a:r>
            <a:endParaRPr lang="en-US" sz="1800" dirty="0">
              <a:solidFill>
                <a:schemeClr val="tx1"/>
              </a:solidFill>
              <a:latin typeface="Cambria" panose="02040503050406030204" pitchFamily="18" charset="0"/>
            </a:endParaRPr>
          </a:p>
          <a:p>
            <a:pPr algn="l">
              <a:spcBef>
                <a:spcPts val="0"/>
              </a:spcBef>
              <a:buClr>
                <a:schemeClr val="accent3">
                  <a:lumMod val="50000"/>
                </a:schemeClr>
              </a:buClr>
              <a:buSzPct val="150000"/>
            </a:pPr>
            <a:endParaRPr lang="en-US" sz="1800" dirty="0">
              <a:solidFill>
                <a:schemeClr val="tx1"/>
              </a:solidFill>
              <a:latin typeface="Cambria" panose="02040503050406030204" pitchFamily="18" charset="0"/>
            </a:endParaRPr>
          </a:p>
          <a:p>
            <a:pPr algn="l">
              <a:spcBef>
                <a:spcPts val="0"/>
              </a:spcBef>
            </a:pPr>
            <a:r>
              <a:rPr lang="en-US" sz="2400" dirty="0" smtClean="0">
                <a:solidFill>
                  <a:schemeClr val="tx1"/>
                </a:solidFill>
                <a:latin typeface="Cambria" panose="02040503050406030204" pitchFamily="18" charset="0"/>
              </a:rPr>
              <a:t>States differ</a:t>
            </a:r>
          </a:p>
          <a:p>
            <a:pPr marL="800100" lvl="1" indent="-342900" algn="l">
              <a:spcBef>
                <a:spcPts val="600"/>
              </a:spcBef>
              <a:buClr>
                <a:schemeClr val="accent3">
                  <a:lumMod val="50000"/>
                </a:schemeClr>
              </a:buClr>
              <a:buSzPct val="150000"/>
              <a:buFont typeface="Arial" panose="020B0604020202020204" pitchFamily="34" charset="0"/>
              <a:buChar char="•"/>
            </a:pPr>
            <a:r>
              <a:rPr lang="en-US" sz="1800" dirty="0">
                <a:solidFill>
                  <a:schemeClr val="tx1"/>
                </a:solidFill>
                <a:latin typeface="Cambria" panose="02040503050406030204" pitchFamily="18" charset="0"/>
              </a:rPr>
              <a:t>Renewable resource potential</a:t>
            </a:r>
          </a:p>
          <a:p>
            <a:pPr marL="800100" lvl="1" indent="-342900" algn="l">
              <a:spcBef>
                <a:spcPts val="600"/>
              </a:spcBef>
              <a:buClr>
                <a:schemeClr val="accent3">
                  <a:lumMod val="50000"/>
                </a:schemeClr>
              </a:buClr>
              <a:buSzPct val="150000"/>
              <a:buFont typeface="Arial" panose="020B0604020202020204" pitchFamily="34" charset="0"/>
              <a:buChar char="•"/>
            </a:pPr>
            <a:r>
              <a:rPr lang="en-US" sz="1800" dirty="0">
                <a:solidFill>
                  <a:schemeClr val="tx1"/>
                </a:solidFill>
                <a:latin typeface="Cambria" panose="02040503050406030204" pitchFamily="18" charset="0"/>
              </a:rPr>
              <a:t>Electricity market characteristics</a:t>
            </a:r>
          </a:p>
          <a:p>
            <a:pPr marL="800100" lvl="1" indent="-342900" algn="l">
              <a:spcBef>
                <a:spcPts val="600"/>
              </a:spcBef>
              <a:buClr>
                <a:schemeClr val="accent3">
                  <a:lumMod val="50000"/>
                </a:schemeClr>
              </a:buClr>
              <a:buSzPct val="150000"/>
              <a:buFont typeface="Arial" panose="020B0604020202020204" pitchFamily="34" charset="0"/>
              <a:buChar char="•"/>
            </a:pPr>
            <a:r>
              <a:rPr lang="en-US" sz="1800" dirty="0">
                <a:solidFill>
                  <a:schemeClr val="tx1"/>
                </a:solidFill>
                <a:latin typeface="Cambria" panose="02040503050406030204" pitchFamily="18" charset="0"/>
              </a:rPr>
              <a:t>Policy environment, implementation</a:t>
            </a:r>
          </a:p>
          <a:p>
            <a:pPr marL="800100" lvl="1" indent="-342900" algn="l">
              <a:spcBef>
                <a:spcPts val="600"/>
              </a:spcBef>
              <a:buClr>
                <a:schemeClr val="accent3">
                  <a:lumMod val="50000"/>
                </a:schemeClr>
              </a:buClr>
              <a:buSzPct val="150000"/>
              <a:buFont typeface="Arial" panose="020B0604020202020204" pitchFamily="34" charset="0"/>
              <a:buChar char="•"/>
            </a:pPr>
            <a:r>
              <a:rPr lang="en-US" sz="1800" dirty="0">
                <a:solidFill>
                  <a:schemeClr val="tx1"/>
                </a:solidFill>
                <a:latin typeface="Cambria" panose="02040503050406030204" pitchFamily="18" charset="0"/>
              </a:rPr>
              <a:t>Host of observed and unobserved characteristics</a:t>
            </a:r>
          </a:p>
          <a:p>
            <a:pPr algn="l">
              <a:spcBef>
                <a:spcPts val="0"/>
              </a:spcBef>
            </a:pPr>
            <a:endParaRPr lang="en-US" sz="2400" dirty="0">
              <a:solidFill>
                <a:schemeClr val="tx1"/>
              </a:solidFill>
              <a:latin typeface="Cambria" panose="02040503050406030204" pitchFamily="18" charset="0"/>
            </a:endParaRPr>
          </a:p>
        </p:txBody>
      </p:sp>
      <p:cxnSp>
        <p:nvCxnSpPr>
          <p:cNvPr id="5" name="Straight Connector 4"/>
          <p:cNvCxnSpPr/>
          <p:nvPr/>
        </p:nvCxnSpPr>
        <p:spPr>
          <a:xfrm>
            <a:off x="0" y="838200"/>
            <a:ext cx="9144000" cy="0"/>
          </a:xfrm>
          <a:prstGeom prst="line">
            <a:avLst/>
          </a:prstGeom>
          <a:ln w="63500">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5"/>
          <p:cNvSpPr txBox="1">
            <a:spLocks noGrp="1"/>
          </p:cNvSpPr>
          <p:nvPr/>
        </p:nvSpPr>
        <p:spPr bwMode="auto">
          <a:xfrm>
            <a:off x="7924800" y="6553200"/>
            <a:ext cx="1219200" cy="228600"/>
          </a:xfrm>
          <a:prstGeom prst="rect">
            <a:avLst/>
          </a:prstGeom>
          <a:noFill/>
          <a:ln>
            <a:miter lim="800000"/>
            <a:headEnd/>
            <a:tailEnd/>
          </a:ln>
        </p:spPr>
        <p:txBody>
          <a:bodyPr/>
          <a:lstStyle/>
          <a:p>
            <a:pPr>
              <a:defRPr/>
            </a:pPr>
            <a:fld id="{B5C77254-8BCE-4CA8-BE74-13096594FFCE}" type="datetime12">
              <a:rPr lang="en-US" sz="1200" b="1">
                <a:solidFill>
                  <a:schemeClr val="bg1"/>
                </a:solidFill>
                <a:latin typeface="Cambria" panose="02040503050406030204" pitchFamily="18" charset="0"/>
              </a:rPr>
              <a:pPr>
                <a:defRPr/>
              </a:pPr>
              <a:t>10:04 AM</a:t>
            </a:fld>
            <a:endParaRPr lang="en-US" sz="1200" b="1" dirty="0">
              <a:solidFill>
                <a:schemeClr val="bg1"/>
              </a:solidFill>
              <a:latin typeface="Cambria" panose="02040503050406030204" pitchFamily="18" charset="0"/>
            </a:endParaRPr>
          </a:p>
        </p:txBody>
      </p:sp>
      <p:sp>
        <p:nvSpPr>
          <p:cNvPr id="8" name="TextBox 7"/>
          <p:cNvSpPr txBox="1"/>
          <p:nvPr/>
        </p:nvSpPr>
        <p:spPr>
          <a:xfrm>
            <a:off x="0" y="6553200"/>
            <a:ext cx="9144000" cy="307777"/>
          </a:xfrm>
          <a:prstGeom prst="rect">
            <a:avLst/>
          </a:prstGeom>
          <a:solidFill>
            <a:srgbClr val="A0BF61"/>
          </a:solidFill>
        </p:spPr>
        <p:txBody>
          <a:bodyPr wrap="square" rtlCol="0">
            <a:spAutoFit/>
          </a:bodyPr>
          <a:lstStyle/>
          <a:p>
            <a:pPr algn="ctr"/>
            <a:r>
              <a:rPr lang="en-US" sz="1400" b="1" dirty="0" smtClean="0">
                <a:solidFill>
                  <a:schemeClr val="bg1"/>
                </a:solidFill>
                <a:latin typeface="Cambria" panose="02040503050406030204" pitchFamily="18" charset="0"/>
              </a:rPr>
              <a:t>Abdul  Munasib   ¤   University of Georgia                                        </a:t>
            </a:r>
            <a:endParaRPr lang="en-US" sz="1400" b="1" dirty="0">
              <a:solidFill>
                <a:schemeClr val="bg1"/>
              </a:solidFill>
              <a:latin typeface="Cambria" panose="02040503050406030204" pitchFamily="18" charset="0"/>
            </a:endParaRPr>
          </a:p>
        </p:txBody>
      </p:sp>
    </p:spTree>
    <p:extLst>
      <p:ext uri="{BB962C8B-B14F-4D97-AF65-F5344CB8AC3E}">
        <p14:creationId xmlns:p14="http://schemas.microsoft.com/office/powerpoint/2010/main" val="15584240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
            <a:ext cx="8001000" cy="838200"/>
          </a:xfrm>
        </p:spPr>
        <p:txBody>
          <a:bodyPr>
            <a:normAutofit/>
          </a:bodyPr>
          <a:lstStyle/>
          <a:p>
            <a:pPr algn="l"/>
            <a:r>
              <a:rPr lang="en-US" sz="3600" b="1" dirty="0" smtClean="0">
                <a:solidFill>
                  <a:srgbClr val="F4740A"/>
                </a:solidFill>
                <a:latin typeface="Cambria" panose="02040503050406030204" pitchFamily="18" charset="0"/>
              </a:rPr>
              <a:t>Research Question</a:t>
            </a:r>
            <a:endParaRPr lang="en-US" sz="3600" b="1" dirty="0">
              <a:solidFill>
                <a:srgbClr val="F4740A"/>
              </a:solidFill>
              <a:latin typeface="Cambria" panose="02040503050406030204" pitchFamily="18" charset="0"/>
            </a:endParaRPr>
          </a:p>
        </p:txBody>
      </p:sp>
      <p:sp>
        <p:nvSpPr>
          <p:cNvPr id="3" name="Subtitle 2"/>
          <p:cNvSpPr>
            <a:spLocks noGrp="1"/>
          </p:cNvSpPr>
          <p:nvPr>
            <p:ph type="subTitle" idx="1"/>
          </p:nvPr>
        </p:nvSpPr>
        <p:spPr>
          <a:xfrm>
            <a:off x="609600" y="990600"/>
            <a:ext cx="8001000" cy="5559622"/>
          </a:xfrm>
        </p:spPr>
        <p:txBody>
          <a:bodyPr>
            <a:normAutofit lnSpcReduction="10000"/>
          </a:bodyPr>
          <a:lstStyle/>
          <a:p>
            <a:pPr algn="l">
              <a:spcBef>
                <a:spcPts val="0"/>
              </a:spcBef>
              <a:buClr>
                <a:schemeClr val="accent3">
                  <a:lumMod val="50000"/>
                </a:schemeClr>
              </a:buClr>
              <a:buSzPct val="150000"/>
            </a:pPr>
            <a:r>
              <a:rPr lang="en-US" sz="2400" dirty="0" smtClean="0">
                <a:solidFill>
                  <a:schemeClr val="tx1"/>
                </a:solidFill>
                <a:latin typeface="Cambria" panose="02040503050406030204" pitchFamily="18" charset="0"/>
              </a:rPr>
              <a:t>Case study approach to account for heterogeneities</a:t>
            </a:r>
          </a:p>
          <a:p>
            <a:pPr marL="800100" lvl="1" indent="-342900" algn="l">
              <a:spcBef>
                <a:spcPts val="600"/>
              </a:spcBef>
              <a:buClr>
                <a:schemeClr val="accent3">
                  <a:lumMod val="50000"/>
                </a:schemeClr>
              </a:buClr>
              <a:buSzPct val="150000"/>
              <a:buFont typeface="Arial" panose="020B0604020202020204" pitchFamily="34" charset="0"/>
              <a:buChar char="•"/>
            </a:pPr>
            <a:r>
              <a:rPr lang="en-US" sz="1800" dirty="0" smtClean="0">
                <a:solidFill>
                  <a:schemeClr val="tx1"/>
                </a:solidFill>
                <a:latin typeface="Cambria" panose="02040503050406030204" pitchFamily="18" charset="0"/>
              </a:rPr>
              <a:t>We use Synthetic Control Method (SCM)</a:t>
            </a:r>
          </a:p>
          <a:p>
            <a:pPr marL="800100" lvl="1" indent="-342900" algn="l">
              <a:spcBef>
                <a:spcPts val="600"/>
              </a:spcBef>
              <a:buClr>
                <a:schemeClr val="accent3">
                  <a:lumMod val="50000"/>
                </a:schemeClr>
              </a:buClr>
              <a:buSzPct val="150000"/>
              <a:buFont typeface="Arial" panose="020B0604020202020204" pitchFamily="34" charset="0"/>
              <a:buChar char="•"/>
            </a:pPr>
            <a:r>
              <a:rPr lang="en-US" sz="1800" dirty="0" smtClean="0">
                <a:solidFill>
                  <a:schemeClr val="tx1"/>
                </a:solidFill>
                <a:latin typeface="Cambria" panose="02040503050406030204" pitchFamily="18" charset="0"/>
              </a:rPr>
              <a:t>Conduct individual case studies of the early adopter states (1991-2008)</a:t>
            </a:r>
          </a:p>
          <a:p>
            <a:pPr marL="800100" lvl="1" indent="-342900" algn="l">
              <a:spcBef>
                <a:spcPts val="600"/>
              </a:spcBef>
              <a:buClr>
                <a:schemeClr val="accent3">
                  <a:lumMod val="50000"/>
                </a:schemeClr>
              </a:buClr>
              <a:buSzPct val="150000"/>
              <a:buFont typeface="Arial" panose="020B0604020202020204" pitchFamily="34" charset="0"/>
              <a:buChar char="•"/>
            </a:pPr>
            <a:r>
              <a:rPr lang="en-US" sz="1800" dirty="0" smtClean="0">
                <a:solidFill>
                  <a:schemeClr val="tx1"/>
                </a:solidFill>
                <a:latin typeface="Cambria" panose="02040503050406030204" pitchFamily="18" charset="0"/>
              </a:rPr>
              <a:t>Focus on early RPS adopters (between 1997 and 2000): sufficient post-intervention follow-up</a:t>
            </a:r>
          </a:p>
          <a:p>
            <a:pPr algn="l">
              <a:spcBef>
                <a:spcPts val="0"/>
              </a:spcBef>
            </a:pPr>
            <a:endParaRPr lang="en-US" sz="2400" dirty="0" smtClean="0">
              <a:solidFill>
                <a:schemeClr val="tx1"/>
              </a:solidFill>
              <a:latin typeface="Cambria" panose="02040503050406030204" pitchFamily="18" charset="0"/>
            </a:endParaRPr>
          </a:p>
          <a:p>
            <a:pPr algn="l">
              <a:spcBef>
                <a:spcPts val="0"/>
              </a:spcBef>
            </a:pPr>
            <a:endParaRPr lang="en-US" sz="2400" dirty="0" smtClean="0">
              <a:solidFill>
                <a:schemeClr val="tx1"/>
              </a:solidFill>
              <a:latin typeface="Cambria" panose="02040503050406030204" pitchFamily="18" charset="0"/>
            </a:endParaRPr>
          </a:p>
          <a:p>
            <a:pPr algn="l">
              <a:spcBef>
                <a:spcPts val="0"/>
              </a:spcBef>
            </a:pPr>
            <a:endParaRPr lang="en-US" sz="2400" dirty="0" smtClean="0">
              <a:solidFill>
                <a:schemeClr val="tx1"/>
              </a:solidFill>
              <a:latin typeface="Cambria" panose="02040503050406030204" pitchFamily="18" charset="0"/>
            </a:endParaRPr>
          </a:p>
          <a:p>
            <a:pPr algn="l">
              <a:spcBef>
                <a:spcPts val="0"/>
              </a:spcBef>
            </a:pPr>
            <a:r>
              <a:rPr lang="en-US" sz="2400" dirty="0" smtClean="0">
                <a:solidFill>
                  <a:schemeClr val="tx1"/>
                </a:solidFill>
                <a:latin typeface="Cambria" panose="02040503050406030204" pitchFamily="18" charset="0"/>
              </a:rPr>
              <a:t>Outcome</a:t>
            </a:r>
          </a:p>
          <a:p>
            <a:pPr marL="800100" lvl="1" indent="-342900" algn="l">
              <a:spcBef>
                <a:spcPts val="600"/>
              </a:spcBef>
              <a:buClr>
                <a:schemeClr val="accent3">
                  <a:lumMod val="50000"/>
                </a:schemeClr>
              </a:buClr>
              <a:buSzPct val="150000"/>
              <a:buFont typeface="Arial" panose="020B0604020202020204" pitchFamily="34" charset="0"/>
              <a:buChar char="•"/>
            </a:pPr>
            <a:r>
              <a:rPr lang="en-US" sz="1800" i="1" dirty="0" smtClean="0">
                <a:solidFill>
                  <a:schemeClr val="tx1"/>
                </a:solidFill>
                <a:latin typeface="Cambria" panose="02040503050406030204" pitchFamily="18" charset="0"/>
              </a:rPr>
              <a:t>Modern</a:t>
            </a:r>
            <a:r>
              <a:rPr lang="en-US" sz="1800" dirty="0" smtClean="0">
                <a:solidFill>
                  <a:schemeClr val="tx1"/>
                </a:solidFill>
                <a:latin typeface="Cambria" panose="02040503050406030204" pitchFamily="18" charset="0"/>
              </a:rPr>
              <a:t> renewables capacity: Wind, solar, geothermal, and biomass</a:t>
            </a:r>
          </a:p>
          <a:p>
            <a:pPr marL="342900" indent="-342900" algn="l">
              <a:spcBef>
                <a:spcPts val="0"/>
              </a:spcBef>
              <a:buClr>
                <a:schemeClr val="accent3">
                  <a:lumMod val="50000"/>
                </a:schemeClr>
              </a:buClr>
              <a:buSzPct val="150000"/>
              <a:buFont typeface="Arial" panose="020B0604020202020204" pitchFamily="34" charset="0"/>
              <a:buChar char="•"/>
            </a:pPr>
            <a:endParaRPr lang="en-US" sz="1800" dirty="0" smtClean="0">
              <a:solidFill>
                <a:schemeClr val="tx1"/>
              </a:solidFill>
              <a:latin typeface="Cambria" panose="02040503050406030204" pitchFamily="18" charset="0"/>
            </a:endParaRPr>
          </a:p>
          <a:p>
            <a:pPr algn="l">
              <a:spcBef>
                <a:spcPts val="0"/>
              </a:spcBef>
              <a:buClr>
                <a:schemeClr val="accent3">
                  <a:lumMod val="50000"/>
                </a:schemeClr>
              </a:buClr>
              <a:buSzPct val="150000"/>
            </a:pPr>
            <a:r>
              <a:rPr lang="en-US" sz="2400" dirty="0" smtClean="0">
                <a:solidFill>
                  <a:schemeClr val="tx1"/>
                </a:solidFill>
                <a:latin typeface="Cambria" panose="02040503050406030204" pitchFamily="18" charset="0"/>
              </a:rPr>
              <a:t>Finding</a:t>
            </a:r>
            <a:endParaRPr lang="en-US" sz="2400" dirty="0">
              <a:solidFill>
                <a:schemeClr val="tx1"/>
              </a:solidFill>
              <a:latin typeface="Cambria" panose="02040503050406030204" pitchFamily="18" charset="0"/>
            </a:endParaRPr>
          </a:p>
          <a:p>
            <a:pPr marL="800100" lvl="1" indent="-342900" algn="l">
              <a:spcBef>
                <a:spcPts val="600"/>
              </a:spcBef>
              <a:buClr>
                <a:schemeClr val="accent3">
                  <a:lumMod val="50000"/>
                </a:schemeClr>
              </a:buClr>
              <a:buSzPct val="150000"/>
              <a:buFont typeface="Arial" panose="020B0604020202020204" pitchFamily="34" charset="0"/>
              <a:buChar char="•"/>
            </a:pPr>
            <a:r>
              <a:rPr lang="en-US" sz="1800" dirty="0" smtClean="0">
                <a:solidFill>
                  <a:schemeClr val="tx1"/>
                </a:solidFill>
                <a:latin typeface="Cambria" panose="02040503050406030204" pitchFamily="18" charset="0"/>
              </a:rPr>
              <a:t>RPS impacted renewables capacity only in Texas</a:t>
            </a:r>
          </a:p>
          <a:p>
            <a:pPr marL="800100" lvl="1" indent="-342900" algn="l">
              <a:spcBef>
                <a:spcPts val="600"/>
              </a:spcBef>
              <a:buClr>
                <a:schemeClr val="accent3">
                  <a:lumMod val="50000"/>
                </a:schemeClr>
              </a:buClr>
              <a:buSzPct val="150000"/>
              <a:buFont typeface="Arial" panose="020B0604020202020204" pitchFamily="34" charset="0"/>
              <a:buChar char="•"/>
            </a:pPr>
            <a:r>
              <a:rPr lang="en-US" sz="1800" dirty="0" smtClean="0">
                <a:solidFill>
                  <a:schemeClr val="tx1"/>
                </a:solidFill>
                <a:latin typeface="Cambria" panose="02040503050406030204" pitchFamily="18" charset="0"/>
              </a:rPr>
              <a:t>1999-2008: Texas’s renewables addition accounts for 30% of total US renewables capacity addition</a:t>
            </a:r>
          </a:p>
          <a:p>
            <a:pPr marL="800100" lvl="1" indent="-342900" algn="l">
              <a:spcBef>
                <a:spcPts val="600"/>
              </a:spcBef>
              <a:buClr>
                <a:schemeClr val="accent3">
                  <a:lumMod val="50000"/>
                </a:schemeClr>
              </a:buClr>
              <a:buSzPct val="150000"/>
              <a:buFont typeface="Arial" panose="020B0604020202020204" pitchFamily="34" charset="0"/>
              <a:buChar char="•"/>
            </a:pPr>
            <a:r>
              <a:rPr lang="en-US" sz="1800" dirty="0" smtClean="0">
                <a:solidFill>
                  <a:schemeClr val="tx1"/>
                </a:solidFill>
                <a:latin typeface="Cambria" panose="02040503050406030204" pitchFamily="18" charset="0"/>
              </a:rPr>
              <a:t>If Texas were a country, it would be 6th in the world in wind capacity</a:t>
            </a:r>
            <a:endParaRPr lang="en-US" sz="2400" dirty="0">
              <a:solidFill>
                <a:schemeClr val="tx1"/>
              </a:solidFill>
              <a:latin typeface="Cambria" panose="02040503050406030204" pitchFamily="18" charset="0"/>
            </a:endParaRPr>
          </a:p>
        </p:txBody>
      </p:sp>
      <p:cxnSp>
        <p:nvCxnSpPr>
          <p:cNvPr id="5" name="Straight Connector 4"/>
          <p:cNvCxnSpPr/>
          <p:nvPr/>
        </p:nvCxnSpPr>
        <p:spPr>
          <a:xfrm>
            <a:off x="0" y="838200"/>
            <a:ext cx="9144000" cy="0"/>
          </a:xfrm>
          <a:prstGeom prst="line">
            <a:avLst/>
          </a:prstGeom>
          <a:ln w="63500">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5"/>
          <p:cNvSpPr txBox="1">
            <a:spLocks noGrp="1"/>
          </p:cNvSpPr>
          <p:nvPr/>
        </p:nvSpPr>
        <p:spPr bwMode="auto">
          <a:xfrm>
            <a:off x="8153400" y="6553200"/>
            <a:ext cx="1066800" cy="304800"/>
          </a:xfrm>
          <a:prstGeom prst="rect">
            <a:avLst/>
          </a:prstGeom>
          <a:noFill/>
          <a:ln>
            <a:miter lim="800000"/>
            <a:headEnd/>
            <a:tailEnd/>
          </a:ln>
        </p:spPr>
        <p:txBody>
          <a:bodyPr/>
          <a:lstStyle/>
          <a:p>
            <a:pPr>
              <a:defRPr/>
            </a:pPr>
            <a:fld id="{B5C77254-8BCE-4CA8-BE74-13096594FFCE}" type="datetime12">
              <a:rPr lang="en-US" sz="1200" b="1">
                <a:solidFill>
                  <a:schemeClr val="bg1"/>
                </a:solidFill>
                <a:latin typeface="Cambria" panose="02040503050406030204" pitchFamily="18" charset="0"/>
              </a:rPr>
              <a:pPr>
                <a:defRPr/>
              </a:pPr>
              <a:t>10:04 AM</a:t>
            </a:fld>
            <a:endParaRPr lang="en-US" sz="1200" b="1" dirty="0">
              <a:solidFill>
                <a:schemeClr val="bg1"/>
              </a:solidFill>
              <a:latin typeface="Cambria" panose="02040503050406030204" pitchFamily="18" charset="0"/>
            </a:endParaRPr>
          </a:p>
        </p:txBody>
      </p:sp>
      <p:graphicFrame>
        <p:nvGraphicFramePr>
          <p:cNvPr id="9" name="Table 8"/>
          <p:cNvGraphicFramePr>
            <a:graphicFrameLocks noGrp="1"/>
          </p:cNvGraphicFramePr>
          <p:nvPr>
            <p:extLst>
              <p:ext uri="{D42A27DB-BD31-4B8C-83A1-F6EECF244321}">
                <p14:modId xmlns:p14="http://schemas.microsoft.com/office/powerpoint/2010/main" val="3160145758"/>
              </p:ext>
            </p:extLst>
          </p:nvPr>
        </p:nvGraphicFramePr>
        <p:xfrm>
          <a:off x="1752600" y="2667000"/>
          <a:ext cx="5715000" cy="741680"/>
        </p:xfrm>
        <a:graphic>
          <a:graphicData uri="http://schemas.openxmlformats.org/drawingml/2006/table">
            <a:tbl>
              <a:tblPr firstRow="1" bandRow="1">
                <a:tableStyleId>{5C22544A-7EE6-4342-B048-85BDC9FD1C3A}</a:tableStyleId>
              </a:tblPr>
              <a:tblGrid>
                <a:gridCol w="1752600"/>
                <a:gridCol w="2057400"/>
                <a:gridCol w="1905000"/>
              </a:tblGrid>
              <a:tr h="370840">
                <a:tc>
                  <a:txBody>
                    <a:bodyPr/>
                    <a:lstStyle/>
                    <a:p>
                      <a:r>
                        <a:rPr lang="en-US" sz="1600" b="0" dirty="0" smtClean="0">
                          <a:solidFill>
                            <a:schemeClr val="tx1"/>
                          </a:solidFill>
                          <a:latin typeface="Cambria" panose="02040503050406030204" pitchFamily="18" charset="0"/>
                        </a:rPr>
                        <a:t>Nevada (1997)</a:t>
                      </a:r>
                      <a:endParaRPr lang="en-US" sz="1600" b="0" dirty="0">
                        <a:solidFill>
                          <a:schemeClr val="tx1"/>
                        </a:solidFill>
                        <a:latin typeface="Cambria" panose="02040503050406030204" pitchFamily="18" charset="0"/>
                      </a:endParaRPr>
                    </a:p>
                  </a:txBody>
                  <a:tcPr>
                    <a:lnL w="12700" cmpd="sng">
                      <a:noFill/>
                    </a:lnL>
                    <a:lnR w="12700" cmpd="sng">
                      <a:noFill/>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rgbClr val="FFFF99">
                        <a:alpha val="60000"/>
                      </a:srgbClr>
                    </a:solidFill>
                  </a:tcPr>
                </a:tc>
                <a:tc>
                  <a:txBody>
                    <a:bodyPr/>
                    <a:lstStyle/>
                    <a:p>
                      <a:r>
                        <a:rPr lang="en-US" sz="1600" b="0" dirty="0" smtClean="0">
                          <a:solidFill>
                            <a:schemeClr val="tx1"/>
                          </a:solidFill>
                          <a:latin typeface="Cambria" panose="02040503050406030204" pitchFamily="18" charset="0"/>
                        </a:rPr>
                        <a:t>Connecticut (1998)</a:t>
                      </a:r>
                      <a:endParaRPr lang="en-US" sz="1600" b="0" dirty="0">
                        <a:solidFill>
                          <a:schemeClr val="tx1"/>
                        </a:solidFill>
                        <a:latin typeface="Cambria" panose="02040503050406030204" pitchFamily="18" charset="0"/>
                      </a:endParaRPr>
                    </a:p>
                  </a:txBody>
                  <a:tcPr>
                    <a:lnL w="12700" cmpd="sng">
                      <a:noFill/>
                    </a:lnL>
                    <a:lnR w="12700" cmpd="sng">
                      <a:noFill/>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rgbClr val="FFFF99">
                        <a:alpha val="60000"/>
                      </a:srgbClr>
                    </a:solidFill>
                  </a:tcPr>
                </a:tc>
                <a:tc>
                  <a:txBody>
                    <a:bodyPr/>
                    <a:lstStyle/>
                    <a:p>
                      <a:r>
                        <a:rPr lang="en-US" sz="1600" b="0" dirty="0" smtClean="0">
                          <a:solidFill>
                            <a:schemeClr val="tx1"/>
                          </a:solidFill>
                          <a:latin typeface="Cambria" panose="02040503050406030204" pitchFamily="18" charset="0"/>
                        </a:rPr>
                        <a:t>New Jersey (1999)</a:t>
                      </a:r>
                      <a:endParaRPr lang="en-US" sz="1600" b="0" dirty="0">
                        <a:solidFill>
                          <a:schemeClr val="tx1"/>
                        </a:solidFill>
                        <a:latin typeface="Cambria" panose="02040503050406030204" pitchFamily="18" charset="0"/>
                      </a:endParaRPr>
                    </a:p>
                  </a:txBody>
                  <a:tcPr>
                    <a:lnL w="12700" cmpd="sng">
                      <a:noFill/>
                    </a:lnL>
                    <a:lnR w="12700" cmpd="sng">
                      <a:noFill/>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rgbClr val="FFFF99">
                        <a:alpha val="60000"/>
                      </a:srgbClr>
                    </a:solidFill>
                  </a:tcPr>
                </a:tc>
              </a:tr>
              <a:tr h="370840">
                <a:tc>
                  <a:txBody>
                    <a:bodyPr/>
                    <a:lstStyle/>
                    <a:p>
                      <a:r>
                        <a:rPr lang="en-US" sz="1600" b="0" dirty="0" smtClean="0">
                          <a:solidFill>
                            <a:schemeClr val="tx1"/>
                          </a:solidFill>
                          <a:latin typeface="Cambria" panose="02040503050406030204" pitchFamily="18" charset="0"/>
                        </a:rPr>
                        <a:t>Maine (1999)</a:t>
                      </a:r>
                      <a:endParaRPr lang="en-US" sz="1600" b="0" dirty="0">
                        <a:solidFill>
                          <a:schemeClr val="tx1"/>
                        </a:solidFill>
                        <a:latin typeface="Cambria" panose="02040503050406030204" pitchFamily="18" charset="0"/>
                      </a:endParaRPr>
                    </a:p>
                  </a:txBody>
                  <a:tcP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99">
                        <a:alpha val="60000"/>
                      </a:srgbClr>
                    </a:solidFill>
                  </a:tcPr>
                </a:tc>
                <a:tc>
                  <a:txBody>
                    <a:bodyPr/>
                    <a:lstStyle/>
                    <a:p>
                      <a:r>
                        <a:rPr lang="en-US" sz="1600" b="0" dirty="0" smtClean="0">
                          <a:solidFill>
                            <a:schemeClr val="tx1"/>
                          </a:solidFill>
                          <a:latin typeface="Cambria" panose="02040503050406030204" pitchFamily="18" charset="0"/>
                        </a:rPr>
                        <a:t>Texas (1999)</a:t>
                      </a:r>
                      <a:endParaRPr lang="en-US" sz="1600" b="0" dirty="0">
                        <a:solidFill>
                          <a:schemeClr val="tx1"/>
                        </a:solidFill>
                        <a:latin typeface="Cambria" panose="02040503050406030204" pitchFamily="18" charset="0"/>
                      </a:endParaRPr>
                    </a:p>
                  </a:txBody>
                  <a:tcP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99">
                        <a:alpha val="60000"/>
                      </a:srgbClr>
                    </a:solidFill>
                  </a:tcPr>
                </a:tc>
                <a:tc>
                  <a:txBody>
                    <a:bodyPr/>
                    <a:lstStyle/>
                    <a:p>
                      <a:r>
                        <a:rPr lang="en-US" sz="1600" b="0" dirty="0" smtClean="0">
                          <a:solidFill>
                            <a:schemeClr val="tx1"/>
                          </a:solidFill>
                          <a:latin typeface="Cambria" panose="02040503050406030204" pitchFamily="18" charset="0"/>
                        </a:rPr>
                        <a:t>Wisconsin (1999)</a:t>
                      </a:r>
                      <a:endParaRPr lang="en-US" sz="1600" b="0" dirty="0">
                        <a:solidFill>
                          <a:schemeClr val="tx1"/>
                        </a:solidFill>
                        <a:latin typeface="Cambria" panose="02040503050406030204" pitchFamily="18" charset="0"/>
                      </a:endParaRPr>
                    </a:p>
                  </a:txBody>
                  <a:tcP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99">
                        <a:alpha val="60000"/>
                      </a:srgbClr>
                    </a:solidFill>
                  </a:tcPr>
                </a:tc>
              </a:tr>
            </a:tbl>
          </a:graphicData>
        </a:graphic>
      </p:graphicFrame>
      <p:sp>
        <p:nvSpPr>
          <p:cNvPr id="8" name="TextBox 7"/>
          <p:cNvSpPr txBox="1"/>
          <p:nvPr/>
        </p:nvSpPr>
        <p:spPr>
          <a:xfrm>
            <a:off x="0" y="6550223"/>
            <a:ext cx="9144000" cy="307777"/>
          </a:xfrm>
          <a:prstGeom prst="rect">
            <a:avLst/>
          </a:prstGeom>
          <a:solidFill>
            <a:srgbClr val="A0BF61"/>
          </a:solidFill>
        </p:spPr>
        <p:txBody>
          <a:bodyPr wrap="square" rtlCol="0">
            <a:spAutoFit/>
          </a:bodyPr>
          <a:lstStyle/>
          <a:p>
            <a:pPr algn="ctr"/>
            <a:r>
              <a:rPr lang="en-US" sz="1400" b="1" dirty="0" smtClean="0">
                <a:solidFill>
                  <a:schemeClr val="bg1"/>
                </a:solidFill>
                <a:latin typeface="Cambria" panose="02040503050406030204" pitchFamily="18" charset="0"/>
              </a:rPr>
              <a:t>Abdul  Munasib   ¤   University of Georgia                                        </a:t>
            </a:r>
            <a:endParaRPr lang="en-US" sz="1400" b="1" dirty="0">
              <a:solidFill>
                <a:schemeClr val="bg1"/>
              </a:solidFill>
              <a:latin typeface="Cambria" panose="02040503050406030204" pitchFamily="18" charset="0"/>
            </a:endParaRPr>
          </a:p>
        </p:txBody>
      </p:sp>
    </p:spTree>
    <p:extLst>
      <p:ext uri="{BB962C8B-B14F-4D97-AF65-F5344CB8AC3E}">
        <p14:creationId xmlns:p14="http://schemas.microsoft.com/office/powerpoint/2010/main" val="6512880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
            <a:ext cx="8001000" cy="838200"/>
          </a:xfrm>
        </p:spPr>
        <p:txBody>
          <a:bodyPr>
            <a:normAutofit/>
          </a:bodyPr>
          <a:lstStyle/>
          <a:p>
            <a:pPr algn="l"/>
            <a:r>
              <a:rPr lang="en-US" sz="3600" b="1" dirty="0" smtClean="0">
                <a:solidFill>
                  <a:srgbClr val="F4740A"/>
                </a:solidFill>
                <a:latin typeface="Cambria" panose="02040503050406030204" pitchFamily="18" charset="0"/>
              </a:rPr>
              <a:t>Impact Evaluation</a:t>
            </a:r>
            <a:endParaRPr lang="en-US" sz="3600" b="1" dirty="0">
              <a:solidFill>
                <a:srgbClr val="F4740A"/>
              </a:solidFill>
              <a:latin typeface="Cambria" panose="02040503050406030204" pitchFamily="18" charset="0"/>
            </a:endParaRPr>
          </a:p>
        </p:txBody>
      </p:sp>
      <p:sp>
        <p:nvSpPr>
          <p:cNvPr id="3" name="Subtitle 2"/>
          <p:cNvSpPr>
            <a:spLocks noGrp="1"/>
          </p:cNvSpPr>
          <p:nvPr>
            <p:ph type="subTitle" idx="1"/>
          </p:nvPr>
        </p:nvSpPr>
        <p:spPr>
          <a:xfrm>
            <a:off x="609600" y="2057400"/>
            <a:ext cx="8001000" cy="4492822"/>
          </a:xfrm>
        </p:spPr>
        <p:txBody>
          <a:bodyPr>
            <a:normAutofit/>
          </a:bodyPr>
          <a:lstStyle/>
          <a:p>
            <a:pPr algn="l">
              <a:spcBef>
                <a:spcPts val="0"/>
              </a:spcBef>
            </a:pPr>
            <a:endParaRPr lang="en-US" sz="2000" dirty="0" smtClean="0">
              <a:solidFill>
                <a:schemeClr val="tx1"/>
              </a:solidFill>
              <a:latin typeface="Cambria" panose="02040503050406030204" pitchFamily="18" charset="0"/>
            </a:endParaRPr>
          </a:p>
        </p:txBody>
      </p:sp>
      <p:cxnSp>
        <p:nvCxnSpPr>
          <p:cNvPr id="5" name="Straight Connector 4"/>
          <p:cNvCxnSpPr/>
          <p:nvPr/>
        </p:nvCxnSpPr>
        <p:spPr>
          <a:xfrm>
            <a:off x="0" y="838200"/>
            <a:ext cx="9144000" cy="0"/>
          </a:xfrm>
          <a:prstGeom prst="line">
            <a:avLst/>
          </a:prstGeom>
          <a:ln w="63500">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5"/>
          <p:cNvSpPr txBox="1">
            <a:spLocks noGrp="1"/>
          </p:cNvSpPr>
          <p:nvPr/>
        </p:nvSpPr>
        <p:spPr bwMode="auto">
          <a:xfrm>
            <a:off x="8153400" y="6553200"/>
            <a:ext cx="1066800" cy="304800"/>
          </a:xfrm>
          <a:prstGeom prst="rect">
            <a:avLst/>
          </a:prstGeom>
          <a:noFill/>
          <a:ln>
            <a:miter lim="800000"/>
            <a:headEnd/>
            <a:tailEnd/>
          </a:ln>
        </p:spPr>
        <p:txBody>
          <a:bodyPr/>
          <a:lstStyle/>
          <a:p>
            <a:pPr>
              <a:defRPr/>
            </a:pPr>
            <a:fld id="{B5C77254-8BCE-4CA8-BE74-13096594FFCE}" type="datetime12">
              <a:rPr lang="en-US" sz="1200" b="1">
                <a:solidFill>
                  <a:schemeClr val="bg1"/>
                </a:solidFill>
                <a:latin typeface="Cambria" panose="02040503050406030204" pitchFamily="18" charset="0"/>
              </a:rPr>
              <a:pPr>
                <a:defRPr/>
              </a:pPr>
              <a:t>10:04 AM</a:t>
            </a:fld>
            <a:endParaRPr lang="en-US" sz="1200" b="1" dirty="0">
              <a:solidFill>
                <a:schemeClr val="bg1"/>
              </a:solidFill>
              <a:latin typeface="Cambria" panose="02040503050406030204" pitchFamily="18" charset="0"/>
            </a:endParaRPr>
          </a:p>
        </p:txBody>
      </p:sp>
      <p:sp>
        <p:nvSpPr>
          <p:cNvPr id="10" name="TextBox 9"/>
          <p:cNvSpPr txBox="1"/>
          <p:nvPr/>
        </p:nvSpPr>
        <p:spPr>
          <a:xfrm>
            <a:off x="0" y="6550223"/>
            <a:ext cx="9144000" cy="307777"/>
          </a:xfrm>
          <a:prstGeom prst="rect">
            <a:avLst/>
          </a:prstGeom>
          <a:solidFill>
            <a:srgbClr val="A0BF61"/>
          </a:solidFill>
        </p:spPr>
        <p:txBody>
          <a:bodyPr wrap="square" rtlCol="0">
            <a:spAutoFit/>
          </a:bodyPr>
          <a:lstStyle/>
          <a:p>
            <a:pPr algn="ctr"/>
            <a:r>
              <a:rPr lang="en-US" sz="1400" b="1" dirty="0" smtClean="0">
                <a:solidFill>
                  <a:schemeClr val="bg1"/>
                </a:solidFill>
                <a:latin typeface="Cambria" panose="02040503050406030204" pitchFamily="18" charset="0"/>
              </a:rPr>
              <a:t>Abdul  Munasib   ¤   University of Georgia                                        </a:t>
            </a:r>
            <a:endParaRPr lang="en-US" sz="1400" b="1" dirty="0">
              <a:solidFill>
                <a:schemeClr val="bg1"/>
              </a:solidFill>
              <a:latin typeface="Cambria" panose="02040503050406030204" pitchFamily="18" charset="0"/>
            </a:endParaRPr>
          </a:p>
        </p:txBody>
      </p:sp>
      <p:sp>
        <p:nvSpPr>
          <p:cNvPr id="11" name="TextBox 1"/>
          <p:cNvSpPr txBox="1">
            <a:spLocks noChangeArrowheads="1"/>
          </p:cNvSpPr>
          <p:nvPr/>
        </p:nvSpPr>
        <p:spPr bwMode="auto">
          <a:xfrm>
            <a:off x="685800" y="990600"/>
            <a:ext cx="76200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2000" dirty="0" smtClean="0">
                <a:latin typeface="Cambria" pitchFamily="18" charset="0"/>
              </a:rPr>
              <a:t>To </a:t>
            </a:r>
            <a:r>
              <a:rPr lang="en-US" altLang="en-US" sz="2000" dirty="0">
                <a:latin typeface="Cambria" pitchFamily="18" charset="0"/>
              </a:rPr>
              <a:t>asses the impact of </a:t>
            </a:r>
            <a:r>
              <a:rPr lang="en-US" altLang="en-US" sz="2000" dirty="0" smtClean="0">
                <a:latin typeface="Cambria" pitchFamily="18" charset="0"/>
              </a:rPr>
              <a:t>1997 RPS on Nevada’s renewables capacity</a:t>
            </a:r>
            <a:endParaRPr lang="en-US" altLang="en-US" sz="1800" dirty="0" smtClean="0">
              <a:latin typeface="Cambria" pitchFamily="18" charset="0"/>
            </a:endParaRPr>
          </a:p>
          <a:p>
            <a:pPr marL="285750" indent="-285750" eaLnBrk="1" hangingPunct="1">
              <a:spcBef>
                <a:spcPct val="0"/>
              </a:spcBef>
            </a:pPr>
            <a:r>
              <a:rPr lang="en-US" altLang="en-US" sz="1600" dirty="0" smtClean="0">
                <a:latin typeface="Cambria" pitchFamily="18" charset="0"/>
              </a:rPr>
              <a:t>Counterfactual unobserved</a:t>
            </a:r>
          </a:p>
          <a:p>
            <a:pPr marL="285750" indent="-285750" eaLnBrk="1" hangingPunct="1">
              <a:spcBef>
                <a:spcPct val="0"/>
              </a:spcBef>
            </a:pPr>
            <a:r>
              <a:rPr lang="en-US" altLang="en-US" sz="1600" dirty="0" smtClean="0">
                <a:latin typeface="Cambria" pitchFamily="18" charset="0"/>
              </a:rPr>
              <a:t>How to construct a counterfactual?</a:t>
            </a:r>
            <a:endParaRPr lang="en-US" altLang="en-US" sz="1600" dirty="0">
              <a:latin typeface="Cambria" pitchFamily="18" charset="0"/>
            </a:endParaRPr>
          </a:p>
        </p:txBody>
      </p:sp>
      <p:pic>
        <p:nvPicPr>
          <p:cNvPr id="1034" name="Picture 10" descr="C:\Gobeshona\Energy\RPS_RenewableCapacity\Presentations\Pictures\Ex_NVvsUT.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4945"/>
          <a:stretch/>
        </p:blipFill>
        <p:spPr bwMode="auto">
          <a:xfrm>
            <a:off x="4495800" y="2133600"/>
            <a:ext cx="4519613" cy="3566038"/>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C:\Gobeshona\Energy\RPS_RenewableCapacity\Presentations\Pictures\Ex_NVvsUSA.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5446"/>
          <a:stretch/>
        </p:blipFill>
        <p:spPr bwMode="auto">
          <a:xfrm>
            <a:off x="76201" y="2133600"/>
            <a:ext cx="4495800" cy="3566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11006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
            <a:ext cx="8001000" cy="838200"/>
          </a:xfrm>
        </p:spPr>
        <p:txBody>
          <a:bodyPr>
            <a:normAutofit/>
          </a:bodyPr>
          <a:lstStyle/>
          <a:p>
            <a:pPr algn="l"/>
            <a:r>
              <a:rPr lang="en-US" sz="3600" b="1" dirty="0" smtClean="0">
                <a:solidFill>
                  <a:srgbClr val="F4740A"/>
                </a:solidFill>
                <a:latin typeface="Cambria" panose="02040503050406030204" pitchFamily="18" charset="0"/>
              </a:rPr>
              <a:t>Synthetic Control Method (SCM)</a:t>
            </a:r>
            <a:endParaRPr lang="en-US" sz="3600" b="1" dirty="0">
              <a:solidFill>
                <a:srgbClr val="F4740A"/>
              </a:solidFill>
              <a:latin typeface="Cambria" panose="02040503050406030204" pitchFamily="18" charset="0"/>
            </a:endParaRPr>
          </a:p>
        </p:txBody>
      </p:sp>
      <p:cxnSp>
        <p:nvCxnSpPr>
          <p:cNvPr id="5" name="Straight Connector 4"/>
          <p:cNvCxnSpPr/>
          <p:nvPr/>
        </p:nvCxnSpPr>
        <p:spPr>
          <a:xfrm>
            <a:off x="0" y="838200"/>
            <a:ext cx="9144000" cy="0"/>
          </a:xfrm>
          <a:prstGeom prst="line">
            <a:avLst/>
          </a:prstGeom>
          <a:ln w="63500">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5"/>
          <p:cNvSpPr txBox="1">
            <a:spLocks noGrp="1"/>
          </p:cNvSpPr>
          <p:nvPr/>
        </p:nvSpPr>
        <p:spPr bwMode="auto">
          <a:xfrm>
            <a:off x="8077200" y="6553200"/>
            <a:ext cx="1066800" cy="304800"/>
          </a:xfrm>
          <a:prstGeom prst="rect">
            <a:avLst/>
          </a:prstGeom>
          <a:noFill/>
          <a:ln>
            <a:miter lim="800000"/>
            <a:headEnd/>
            <a:tailEnd/>
          </a:ln>
        </p:spPr>
        <p:txBody>
          <a:bodyPr/>
          <a:lstStyle/>
          <a:p>
            <a:pPr>
              <a:defRPr/>
            </a:pPr>
            <a:fld id="{B5C77254-8BCE-4CA8-BE74-13096594FFCE}" type="datetime12">
              <a:rPr lang="en-US" sz="1200" b="1">
                <a:solidFill>
                  <a:schemeClr val="bg1"/>
                </a:solidFill>
                <a:latin typeface="Cambria" panose="02040503050406030204" pitchFamily="18" charset="0"/>
              </a:rPr>
              <a:pPr>
                <a:defRPr/>
              </a:pPr>
              <a:t>10:04 AM</a:t>
            </a:fld>
            <a:endParaRPr lang="en-US" sz="1200" b="1" dirty="0">
              <a:solidFill>
                <a:schemeClr val="bg1"/>
              </a:solidFill>
              <a:latin typeface="Cambria" panose="02040503050406030204" pitchFamily="18" charset="0"/>
            </a:endParaRPr>
          </a:p>
        </p:txBody>
      </p:sp>
      <p:pic>
        <p:nvPicPr>
          <p:cNvPr id="7171" name="Picture 3" descr="C:\Gobeshona\Energy\RPS_RenewableCapacity\Draft\JournalSubmissions\LandEconomics\Pictures\Fig2_panelA_left.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13313" y="2453935"/>
            <a:ext cx="4754487" cy="356586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0" y="6550223"/>
            <a:ext cx="9144000" cy="307777"/>
          </a:xfrm>
          <a:prstGeom prst="rect">
            <a:avLst/>
          </a:prstGeom>
          <a:solidFill>
            <a:srgbClr val="A0BF61"/>
          </a:solidFill>
        </p:spPr>
        <p:txBody>
          <a:bodyPr wrap="square" rtlCol="0">
            <a:spAutoFit/>
          </a:bodyPr>
          <a:lstStyle/>
          <a:p>
            <a:pPr algn="ctr"/>
            <a:r>
              <a:rPr lang="en-US" sz="1400" b="1" dirty="0" smtClean="0">
                <a:solidFill>
                  <a:schemeClr val="bg1"/>
                </a:solidFill>
                <a:latin typeface="Cambria" panose="02040503050406030204" pitchFamily="18" charset="0"/>
              </a:rPr>
              <a:t>Abdul  Munasib   ¤   University of Georgia                                        </a:t>
            </a:r>
            <a:endParaRPr lang="en-US" sz="1400" b="1" dirty="0">
              <a:solidFill>
                <a:schemeClr val="bg1"/>
              </a:solidFill>
              <a:latin typeface="Cambria" panose="02040503050406030204" pitchFamily="18" charset="0"/>
            </a:endParaRPr>
          </a:p>
        </p:txBody>
      </p:sp>
      <p:sp>
        <p:nvSpPr>
          <p:cNvPr id="14" name="TextBox 1"/>
          <p:cNvSpPr txBox="1">
            <a:spLocks noChangeArrowheads="1"/>
          </p:cNvSpPr>
          <p:nvPr/>
        </p:nvSpPr>
        <p:spPr bwMode="auto">
          <a:xfrm>
            <a:off x="4648200" y="1294165"/>
            <a:ext cx="3962400" cy="915635"/>
          </a:xfrm>
          <a:prstGeom prst="rect">
            <a:avLst/>
          </a:prstGeom>
          <a:solidFill>
            <a:srgbClr val="17375D">
              <a:alpha val="75000"/>
            </a:srgbClr>
          </a:solidFill>
          <a:ln w="9525">
            <a:noFill/>
            <a:miter lim="800000"/>
            <a:headEnd/>
            <a:tailEnd/>
          </a:ln>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050" b="1" dirty="0" smtClean="0">
              <a:solidFill>
                <a:schemeClr val="bg1"/>
              </a:solidFill>
              <a:latin typeface="Cambria" pitchFamily="18" charset="0"/>
            </a:endParaRPr>
          </a:p>
          <a:p>
            <a:pPr eaLnBrk="1" hangingPunct="1">
              <a:spcBef>
                <a:spcPct val="0"/>
              </a:spcBef>
              <a:buFontTx/>
              <a:buNone/>
            </a:pPr>
            <a:r>
              <a:rPr lang="en-US" altLang="en-US" sz="1600" b="1" dirty="0" smtClean="0">
                <a:solidFill>
                  <a:schemeClr val="bg1"/>
                </a:solidFill>
                <a:latin typeface="Cambria" pitchFamily="18" charset="0"/>
              </a:rPr>
              <a:t> Synthetic NV </a:t>
            </a:r>
            <a:r>
              <a:rPr lang="en-US" altLang="en-US" sz="1600" b="1" dirty="0">
                <a:solidFill>
                  <a:schemeClr val="bg1"/>
                </a:solidFill>
                <a:latin typeface="Cambria" pitchFamily="18" charset="0"/>
              </a:rPr>
              <a:t>= Weighted average of the </a:t>
            </a:r>
            <a:r>
              <a:rPr lang="en-US" altLang="en-US" sz="1600" b="1" dirty="0" smtClean="0">
                <a:solidFill>
                  <a:schemeClr val="bg1"/>
                </a:solidFill>
                <a:latin typeface="Cambria" pitchFamily="18" charset="0"/>
              </a:rPr>
              <a:t>  </a:t>
            </a:r>
          </a:p>
          <a:p>
            <a:pPr eaLnBrk="1" hangingPunct="1">
              <a:spcBef>
                <a:spcPct val="0"/>
              </a:spcBef>
              <a:buFontTx/>
              <a:buNone/>
            </a:pPr>
            <a:r>
              <a:rPr lang="en-US" altLang="en-US" sz="1600" b="1" dirty="0">
                <a:solidFill>
                  <a:schemeClr val="bg1"/>
                </a:solidFill>
                <a:latin typeface="Cambria" pitchFamily="18" charset="0"/>
              </a:rPr>
              <a:t> </a:t>
            </a:r>
            <a:r>
              <a:rPr lang="en-US" altLang="en-US" sz="1600" b="1" dirty="0" smtClean="0">
                <a:solidFill>
                  <a:schemeClr val="bg1"/>
                </a:solidFill>
                <a:latin typeface="Cambria" pitchFamily="18" charset="0"/>
              </a:rPr>
              <a:t> donor </a:t>
            </a:r>
            <a:r>
              <a:rPr lang="en-US" altLang="en-US" sz="1600" b="1" dirty="0">
                <a:solidFill>
                  <a:schemeClr val="bg1"/>
                </a:solidFill>
                <a:latin typeface="Cambria" pitchFamily="18" charset="0"/>
              </a:rPr>
              <a:t>pool using the SCM </a:t>
            </a:r>
            <a:r>
              <a:rPr lang="en-US" altLang="en-US" sz="1600" b="1" dirty="0" smtClean="0">
                <a:solidFill>
                  <a:schemeClr val="bg1"/>
                </a:solidFill>
                <a:latin typeface="Cambria" pitchFamily="18" charset="0"/>
              </a:rPr>
              <a:t>weights</a:t>
            </a:r>
          </a:p>
          <a:p>
            <a:pPr eaLnBrk="1" hangingPunct="1">
              <a:spcBef>
                <a:spcPct val="0"/>
              </a:spcBef>
              <a:buFontTx/>
              <a:buNone/>
            </a:pPr>
            <a:endParaRPr lang="en-US" altLang="en-US" sz="1050" b="1" dirty="0">
              <a:solidFill>
                <a:schemeClr val="bg1"/>
              </a:solidFill>
              <a:latin typeface="Cambria" pitchFamily="18" charset="0"/>
            </a:endParaRPr>
          </a:p>
        </p:txBody>
      </p:sp>
      <p:sp>
        <p:nvSpPr>
          <p:cNvPr id="15" name="Rectangle 3"/>
          <p:cNvSpPr txBox="1">
            <a:spLocks noChangeArrowheads="1"/>
          </p:cNvSpPr>
          <p:nvPr/>
        </p:nvSpPr>
        <p:spPr bwMode="auto">
          <a:xfrm>
            <a:off x="533400" y="1219200"/>
            <a:ext cx="3733800" cy="3657600"/>
          </a:xfrm>
          <a:prstGeom prst="rect">
            <a:avLst/>
          </a:prstGeom>
          <a:solidFill>
            <a:schemeClr val="accent1">
              <a:alpha val="25000"/>
            </a:schemeClr>
          </a:solidFill>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eaLnBrk="1" hangingPunct="1">
              <a:spcBef>
                <a:spcPts val="1000"/>
              </a:spcBef>
              <a:buSzPct val="125000"/>
              <a:buFontTx/>
              <a:buNone/>
              <a:defRPr/>
            </a:pPr>
            <a:endParaRPr lang="en-US" sz="100" b="1" dirty="0" smtClean="0">
              <a:latin typeface="Cambria" panose="02040503050406030204" pitchFamily="18" charset="0"/>
            </a:endParaRPr>
          </a:p>
          <a:p>
            <a:pPr eaLnBrk="1" hangingPunct="1">
              <a:spcBef>
                <a:spcPts val="1000"/>
              </a:spcBef>
              <a:buSzPct val="125000"/>
              <a:buFont typeface="Arial" panose="020B0604020202020204" pitchFamily="34" charset="0"/>
              <a:buChar char="•"/>
              <a:defRPr/>
            </a:pPr>
            <a:r>
              <a:rPr lang="en-US" sz="1600" b="1" dirty="0" smtClean="0">
                <a:latin typeface="Cambria" panose="02040503050406030204" pitchFamily="18" charset="0"/>
              </a:rPr>
              <a:t>Donor pool: </a:t>
            </a:r>
            <a:r>
              <a:rPr lang="en-US" sz="1600" dirty="0" smtClean="0">
                <a:latin typeface="Cambria" panose="02040503050406030204" pitchFamily="18" charset="0"/>
              </a:rPr>
              <a:t>26 states that had no </a:t>
            </a:r>
            <a:r>
              <a:rPr lang="en-US" sz="1600" dirty="0" smtClean="0">
                <a:latin typeface="Cambria" panose="02040503050406030204" pitchFamily="18" charset="0"/>
              </a:rPr>
              <a:t>RPS in sample period</a:t>
            </a:r>
            <a:endParaRPr lang="en-US" sz="1600" dirty="0" smtClean="0">
              <a:latin typeface="Cambria" panose="02040503050406030204" pitchFamily="18" charset="0"/>
            </a:endParaRPr>
          </a:p>
          <a:p>
            <a:pPr eaLnBrk="1" hangingPunct="1">
              <a:spcBef>
                <a:spcPts val="1000"/>
              </a:spcBef>
              <a:buSzPct val="125000"/>
              <a:buFont typeface="Arial" panose="020B0604020202020204" pitchFamily="34" charset="0"/>
              <a:buChar char="•"/>
              <a:defRPr/>
            </a:pPr>
            <a:r>
              <a:rPr lang="en-US" sz="1600" b="1" dirty="0" smtClean="0">
                <a:latin typeface="Cambria" panose="02040503050406030204" pitchFamily="18" charset="0"/>
              </a:rPr>
              <a:t>Pre-intervention </a:t>
            </a:r>
            <a:r>
              <a:rPr lang="en-US" sz="1600" b="1" dirty="0">
                <a:latin typeface="Cambria" panose="02040503050406030204" pitchFamily="18" charset="0"/>
              </a:rPr>
              <a:t>matching (data-driven</a:t>
            </a:r>
            <a:r>
              <a:rPr lang="en-US" sz="1600" b="1" dirty="0" smtClean="0">
                <a:latin typeface="Cambria" panose="02040503050406030204" pitchFamily="18" charset="0"/>
              </a:rPr>
              <a:t>)</a:t>
            </a:r>
            <a:r>
              <a:rPr lang="en-US" sz="1600" dirty="0" smtClean="0">
                <a:latin typeface="Cambria" panose="02040503050406030204" pitchFamily="18" charset="0"/>
              </a:rPr>
              <a:t> </a:t>
            </a:r>
            <a:r>
              <a:rPr lang="en-US" sz="1600" dirty="0">
                <a:latin typeface="Cambria" panose="02040503050406030204" pitchFamily="18" charset="0"/>
                <a:sym typeface="Wingdings" pitchFamily="2" charset="2"/>
              </a:rPr>
              <a:t>:</a:t>
            </a:r>
            <a:r>
              <a:rPr lang="en-US" sz="1600" dirty="0" smtClean="0">
                <a:latin typeface="Cambria" panose="02040503050406030204" pitchFamily="18" charset="0"/>
                <a:sym typeface="Wingdings" pitchFamily="2" charset="2"/>
              </a:rPr>
              <a:t> ‘optimal’ </a:t>
            </a:r>
            <a:r>
              <a:rPr lang="en-US" sz="1600" dirty="0">
                <a:latin typeface="Cambria" panose="02040503050406030204" pitchFamily="18" charset="0"/>
                <a:sym typeface="Wingdings" pitchFamily="2" charset="2"/>
              </a:rPr>
              <a:t>weights for each </a:t>
            </a:r>
            <a:r>
              <a:rPr lang="en-US" sz="1600" dirty="0" smtClean="0">
                <a:latin typeface="Cambria" panose="02040503050406030204" pitchFamily="18" charset="0"/>
                <a:sym typeface="Wingdings" pitchFamily="2" charset="2"/>
              </a:rPr>
              <a:t>donor pool state</a:t>
            </a:r>
            <a:endParaRPr lang="en-US" sz="1600" dirty="0">
              <a:latin typeface="Cambria" panose="02040503050406030204" pitchFamily="18" charset="0"/>
              <a:sym typeface="Wingdings" pitchFamily="2" charset="2"/>
            </a:endParaRPr>
          </a:p>
          <a:p>
            <a:pPr eaLnBrk="1" hangingPunct="1">
              <a:spcBef>
                <a:spcPts val="1000"/>
              </a:spcBef>
              <a:buSzPct val="125000"/>
              <a:buFont typeface="Arial" panose="020B0604020202020204" pitchFamily="34" charset="0"/>
              <a:buChar char="•"/>
              <a:defRPr/>
            </a:pPr>
            <a:r>
              <a:rPr lang="en-US" sz="1600" b="1" dirty="0">
                <a:latin typeface="Cambria" panose="02040503050406030204" pitchFamily="18" charset="0"/>
              </a:rPr>
              <a:t>Synthetic control</a:t>
            </a:r>
            <a:r>
              <a:rPr lang="en-US" sz="1600" dirty="0">
                <a:latin typeface="Cambria" panose="02040503050406030204" pitchFamily="18" charset="0"/>
              </a:rPr>
              <a:t>: </a:t>
            </a:r>
            <a:r>
              <a:rPr lang="en-US" sz="1600" dirty="0" smtClean="0">
                <a:latin typeface="Cambria" panose="02040503050406030204" pitchFamily="18" charset="0"/>
              </a:rPr>
              <a:t>Weighted average of the donor pool is the synthetic Nevada </a:t>
            </a:r>
            <a:r>
              <a:rPr lang="en-US" sz="1600" dirty="0">
                <a:latin typeface="Cambria" panose="02040503050406030204" pitchFamily="18" charset="0"/>
              </a:rPr>
              <a:t>(or </a:t>
            </a:r>
            <a:r>
              <a:rPr lang="en-US" sz="1600" dirty="0" smtClean="0">
                <a:latin typeface="Cambria" panose="02040503050406030204" pitchFamily="18" charset="0"/>
              </a:rPr>
              <a:t>the counterfactual</a:t>
            </a:r>
            <a:r>
              <a:rPr lang="en-US" sz="1600" dirty="0">
                <a:latin typeface="Cambria" panose="02040503050406030204" pitchFamily="18" charset="0"/>
              </a:rPr>
              <a:t>)</a:t>
            </a:r>
          </a:p>
          <a:p>
            <a:pPr eaLnBrk="1" hangingPunct="1">
              <a:spcBef>
                <a:spcPts val="1000"/>
              </a:spcBef>
              <a:buSzPct val="125000"/>
              <a:buFont typeface="Arial" panose="020B0604020202020204" pitchFamily="34" charset="0"/>
              <a:buChar char="•"/>
              <a:defRPr/>
            </a:pPr>
            <a:r>
              <a:rPr lang="en-US" sz="1600" b="1" dirty="0" smtClean="0">
                <a:latin typeface="Cambria" panose="02040503050406030204" pitchFamily="18" charset="0"/>
              </a:rPr>
              <a:t>Estimated impact: </a:t>
            </a:r>
            <a:r>
              <a:rPr lang="en-US" sz="1600" dirty="0" smtClean="0">
                <a:latin typeface="Cambria" panose="02040503050406030204" pitchFamily="18" charset="0"/>
              </a:rPr>
              <a:t>post-intervention gap </a:t>
            </a:r>
            <a:r>
              <a:rPr lang="en-US" sz="1600" dirty="0">
                <a:latin typeface="Cambria" panose="02040503050406030204" pitchFamily="18" charset="0"/>
              </a:rPr>
              <a:t>between the synthetic and actual </a:t>
            </a:r>
            <a:r>
              <a:rPr lang="en-US" sz="1600" dirty="0" smtClean="0">
                <a:latin typeface="Cambria" panose="02040503050406030204" pitchFamily="18" charset="0"/>
              </a:rPr>
              <a:t>outcome</a:t>
            </a:r>
            <a:endParaRPr lang="en-US" sz="1600" dirty="0">
              <a:latin typeface="Cambria" panose="02040503050406030204" pitchFamily="18" charset="0"/>
            </a:endParaRPr>
          </a:p>
        </p:txBody>
      </p:sp>
      <p:graphicFrame>
        <p:nvGraphicFramePr>
          <p:cNvPr id="16" name="Table 15"/>
          <p:cNvGraphicFramePr>
            <a:graphicFrameLocks noGrp="1"/>
          </p:cNvGraphicFramePr>
          <p:nvPr>
            <p:extLst>
              <p:ext uri="{D42A27DB-BD31-4B8C-83A1-F6EECF244321}">
                <p14:modId xmlns:p14="http://schemas.microsoft.com/office/powerpoint/2010/main" val="2669196186"/>
              </p:ext>
            </p:extLst>
          </p:nvPr>
        </p:nvGraphicFramePr>
        <p:xfrm>
          <a:off x="1828801" y="5106668"/>
          <a:ext cx="1752599" cy="913132"/>
        </p:xfrm>
        <a:graphic>
          <a:graphicData uri="http://schemas.openxmlformats.org/drawingml/2006/table">
            <a:tbl>
              <a:tblPr firstRow="1" firstCol="1" bandRow="1">
                <a:tableStyleId>{5C22544A-7EE6-4342-B048-85BDC9FD1C3A}</a:tableStyleId>
              </a:tblPr>
              <a:tblGrid>
                <a:gridCol w="162560"/>
                <a:gridCol w="904239"/>
                <a:gridCol w="685800"/>
              </a:tblGrid>
              <a:tr h="211438">
                <a:tc>
                  <a:txBody>
                    <a:bodyPr/>
                    <a:lstStyle/>
                    <a:p>
                      <a:pPr marL="0" marR="0">
                        <a:lnSpc>
                          <a:spcPct val="107000"/>
                        </a:lnSpc>
                        <a:spcBef>
                          <a:spcPts val="0"/>
                        </a:spcBef>
                        <a:spcAft>
                          <a:spcPts val="0"/>
                        </a:spcAft>
                      </a:pPr>
                      <a:endParaRPr lang="en-US" sz="1400" b="0" dirty="0">
                        <a:solidFill>
                          <a:schemeClr val="tx1"/>
                        </a:solidFill>
                        <a:effectLst/>
                        <a:latin typeface="Cambria" panose="02040503050406030204" pitchFamily="18" charset="0"/>
                        <a:ea typeface="Calibri"/>
                        <a:cs typeface="Times New Roman"/>
                      </a:endParaRPr>
                    </a:p>
                  </a:txBody>
                  <a:tcPr marL="68580" marR="68580" marT="0" marB="0">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00">
                        <a:alpha val="23000"/>
                      </a:srgbClr>
                    </a:solidFill>
                  </a:tcPr>
                </a:tc>
                <a:tc>
                  <a:txBody>
                    <a:bodyPr/>
                    <a:lstStyle/>
                    <a:p>
                      <a:pPr algn="l" fontAlgn="ctr"/>
                      <a:r>
                        <a:rPr lang="en-US" sz="1400" b="0" i="0" u="none" strike="noStrike">
                          <a:solidFill>
                            <a:srgbClr val="000000"/>
                          </a:solidFill>
                          <a:effectLst/>
                          <a:latin typeface="Cambria"/>
                        </a:rPr>
                        <a:t>Florida</a:t>
                      </a:r>
                    </a:p>
                  </a:txBody>
                  <a:tcPr marL="7620" marR="7620" marT="7620" marB="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00">
                        <a:alpha val="23000"/>
                      </a:srgbClr>
                    </a:solidFill>
                  </a:tcPr>
                </a:tc>
                <a:tc>
                  <a:txBody>
                    <a:bodyPr/>
                    <a:lstStyle/>
                    <a:p>
                      <a:pPr algn="r" fontAlgn="ctr"/>
                      <a:r>
                        <a:rPr lang="en-US" sz="1400" b="0" i="0" u="none" strike="noStrike">
                          <a:solidFill>
                            <a:srgbClr val="000000"/>
                          </a:solidFill>
                          <a:effectLst/>
                          <a:latin typeface="Cambria"/>
                        </a:rPr>
                        <a:t>0.25</a:t>
                      </a:r>
                    </a:p>
                  </a:txBody>
                  <a:tcPr marL="7620" marR="7620" marT="7620" marB="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00">
                        <a:alpha val="23000"/>
                      </a:srgbClr>
                    </a:solidFill>
                  </a:tcPr>
                </a:tc>
              </a:tr>
              <a:tr h="211438">
                <a:tc>
                  <a:txBody>
                    <a:bodyPr/>
                    <a:lstStyle/>
                    <a:p>
                      <a:pPr marL="0" marR="0">
                        <a:lnSpc>
                          <a:spcPct val="107000"/>
                        </a:lnSpc>
                        <a:spcBef>
                          <a:spcPts val="0"/>
                        </a:spcBef>
                        <a:spcAft>
                          <a:spcPts val="0"/>
                        </a:spcAft>
                      </a:pPr>
                      <a:endParaRPr lang="en-US" sz="1400" b="0" dirty="0">
                        <a:solidFill>
                          <a:schemeClr val="tx1"/>
                        </a:solidFill>
                        <a:effectLst/>
                        <a:latin typeface="Cambria" panose="02040503050406030204" pitchFamily="18" charset="0"/>
                        <a:ea typeface="Calibri"/>
                        <a:cs typeface="Times New Roman"/>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FF00">
                        <a:alpha val="23000"/>
                      </a:srgbClr>
                    </a:solidFill>
                  </a:tcPr>
                </a:tc>
                <a:tc>
                  <a:txBody>
                    <a:bodyPr/>
                    <a:lstStyle/>
                    <a:p>
                      <a:pPr algn="l" fontAlgn="ctr"/>
                      <a:r>
                        <a:rPr lang="en-US" sz="1400" b="0" i="0" u="none" strike="noStrike">
                          <a:solidFill>
                            <a:srgbClr val="000000"/>
                          </a:solidFill>
                          <a:effectLst/>
                          <a:latin typeface="Cambria"/>
                        </a:rPr>
                        <a:t>Michigan</a:t>
                      </a: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FF00">
                        <a:alpha val="23000"/>
                      </a:srgbClr>
                    </a:solidFill>
                  </a:tcPr>
                </a:tc>
                <a:tc>
                  <a:txBody>
                    <a:bodyPr/>
                    <a:lstStyle/>
                    <a:p>
                      <a:pPr algn="r" fontAlgn="ctr"/>
                      <a:r>
                        <a:rPr lang="en-US" sz="1400" b="0" i="0" u="none" strike="noStrike">
                          <a:solidFill>
                            <a:srgbClr val="000000"/>
                          </a:solidFill>
                          <a:effectLst/>
                          <a:latin typeface="Cambria"/>
                        </a:rPr>
                        <a:t>0.45</a:t>
                      </a: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FF00">
                        <a:alpha val="23000"/>
                      </a:srgbClr>
                    </a:solidFill>
                  </a:tcPr>
                </a:tc>
              </a:tr>
              <a:tr h="211438">
                <a:tc>
                  <a:txBody>
                    <a:bodyPr/>
                    <a:lstStyle/>
                    <a:p>
                      <a:pPr marL="0" marR="0">
                        <a:lnSpc>
                          <a:spcPct val="107000"/>
                        </a:lnSpc>
                        <a:spcBef>
                          <a:spcPts val="0"/>
                        </a:spcBef>
                        <a:spcAft>
                          <a:spcPts val="0"/>
                        </a:spcAft>
                      </a:pPr>
                      <a:endParaRPr lang="en-US" sz="1400" b="0" dirty="0">
                        <a:solidFill>
                          <a:schemeClr val="tx1"/>
                        </a:solidFill>
                        <a:effectLst/>
                        <a:latin typeface="Cambria" panose="02040503050406030204" pitchFamily="18" charset="0"/>
                        <a:ea typeface="Calibri"/>
                        <a:cs typeface="Times New Roman"/>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FF00">
                        <a:alpha val="23000"/>
                      </a:srgbClr>
                    </a:solidFill>
                  </a:tcPr>
                </a:tc>
                <a:tc>
                  <a:txBody>
                    <a:bodyPr/>
                    <a:lstStyle/>
                    <a:p>
                      <a:pPr algn="l" fontAlgn="ctr"/>
                      <a:r>
                        <a:rPr lang="en-US" sz="1400" b="0" i="0" u="none" strike="noStrike">
                          <a:solidFill>
                            <a:srgbClr val="000000"/>
                          </a:solidFill>
                          <a:effectLst/>
                          <a:latin typeface="Cambria"/>
                        </a:rPr>
                        <a:t>Ohio</a:t>
                      </a: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FF00">
                        <a:alpha val="23000"/>
                      </a:srgbClr>
                    </a:solidFill>
                  </a:tcPr>
                </a:tc>
                <a:tc>
                  <a:txBody>
                    <a:bodyPr/>
                    <a:lstStyle/>
                    <a:p>
                      <a:pPr algn="r" fontAlgn="ctr"/>
                      <a:r>
                        <a:rPr lang="en-US" sz="1400" b="0" i="0" u="none" strike="noStrike">
                          <a:solidFill>
                            <a:srgbClr val="000000"/>
                          </a:solidFill>
                          <a:effectLst/>
                          <a:latin typeface="Cambria"/>
                        </a:rPr>
                        <a:t>0.26</a:t>
                      </a: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FF00">
                        <a:alpha val="23000"/>
                      </a:srgbClr>
                    </a:solidFill>
                  </a:tcPr>
                </a:tc>
              </a:tr>
              <a:tr h="211438">
                <a:tc>
                  <a:txBody>
                    <a:bodyPr/>
                    <a:lstStyle/>
                    <a:p>
                      <a:pPr marL="0" marR="0">
                        <a:lnSpc>
                          <a:spcPct val="107000"/>
                        </a:lnSpc>
                        <a:spcBef>
                          <a:spcPts val="0"/>
                        </a:spcBef>
                        <a:spcAft>
                          <a:spcPts val="0"/>
                        </a:spcAft>
                      </a:pPr>
                      <a:endParaRPr lang="en-US" sz="1400" b="0" dirty="0">
                        <a:solidFill>
                          <a:schemeClr val="tx1"/>
                        </a:solidFill>
                        <a:effectLst/>
                        <a:latin typeface="Cambria" panose="02040503050406030204" pitchFamily="18" charset="0"/>
                        <a:ea typeface="Calibri"/>
                        <a:cs typeface="Times New Roman"/>
                      </a:endParaRPr>
                    </a:p>
                  </a:txBody>
                  <a:tcPr marL="68580" marR="68580" marT="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alpha val="23000"/>
                      </a:srgbClr>
                    </a:solidFill>
                  </a:tcPr>
                </a:tc>
                <a:tc>
                  <a:txBody>
                    <a:bodyPr/>
                    <a:lstStyle/>
                    <a:p>
                      <a:pPr algn="l" fontAlgn="ctr"/>
                      <a:r>
                        <a:rPr lang="en-US" sz="1400" b="0" i="0" u="none" strike="noStrike">
                          <a:solidFill>
                            <a:srgbClr val="000000"/>
                          </a:solidFill>
                          <a:effectLst/>
                          <a:latin typeface="Cambria"/>
                        </a:rPr>
                        <a:t>Utah</a:t>
                      </a:r>
                    </a:p>
                  </a:txBody>
                  <a:tcPr marL="7620" marR="7620" marT="762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alpha val="23000"/>
                      </a:srgbClr>
                    </a:solidFill>
                  </a:tcPr>
                </a:tc>
                <a:tc>
                  <a:txBody>
                    <a:bodyPr/>
                    <a:lstStyle/>
                    <a:p>
                      <a:pPr algn="r" fontAlgn="ctr"/>
                      <a:r>
                        <a:rPr lang="en-US" sz="1400" b="0" i="0" u="none" strike="noStrike" dirty="0">
                          <a:solidFill>
                            <a:srgbClr val="000000"/>
                          </a:solidFill>
                          <a:effectLst/>
                          <a:latin typeface="Cambria"/>
                        </a:rPr>
                        <a:t>0.04</a:t>
                      </a:r>
                    </a:p>
                  </a:txBody>
                  <a:tcPr marL="7620" marR="7620" marT="762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alpha val="23000"/>
                      </a:srgbClr>
                    </a:solidFill>
                  </a:tcPr>
                </a:tc>
              </a:tr>
            </a:tbl>
          </a:graphicData>
        </a:graphic>
      </p:graphicFrame>
    </p:spTree>
    <p:extLst>
      <p:ext uri="{BB962C8B-B14F-4D97-AF65-F5344CB8AC3E}">
        <p14:creationId xmlns:p14="http://schemas.microsoft.com/office/powerpoint/2010/main" val="40660507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
            <a:ext cx="8001000" cy="838200"/>
          </a:xfrm>
        </p:spPr>
        <p:txBody>
          <a:bodyPr>
            <a:normAutofit/>
          </a:bodyPr>
          <a:lstStyle/>
          <a:p>
            <a:pPr algn="l"/>
            <a:r>
              <a:rPr lang="en-US" sz="3600" b="1" dirty="0" smtClean="0">
                <a:solidFill>
                  <a:srgbClr val="F4740A"/>
                </a:solidFill>
                <a:latin typeface="Cambria" panose="02040503050406030204" pitchFamily="18" charset="0"/>
              </a:rPr>
              <a:t>Inference: Nevada</a:t>
            </a:r>
            <a:endParaRPr lang="en-US" sz="3600" b="1" dirty="0">
              <a:solidFill>
                <a:srgbClr val="F4740A"/>
              </a:solidFill>
              <a:latin typeface="Cambria" panose="02040503050406030204" pitchFamily="18" charset="0"/>
            </a:endParaRPr>
          </a:p>
        </p:txBody>
      </p:sp>
      <p:cxnSp>
        <p:nvCxnSpPr>
          <p:cNvPr id="5" name="Straight Connector 4"/>
          <p:cNvCxnSpPr/>
          <p:nvPr/>
        </p:nvCxnSpPr>
        <p:spPr>
          <a:xfrm>
            <a:off x="0" y="838200"/>
            <a:ext cx="9144000" cy="0"/>
          </a:xfrm>
          <a:prstGeom prst="line">
            <a:avLst/>
          </a:prstGeom>
          <a:ln w="63500">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9218" name="Picture 2" descr="C:\Gobeshona\Energy\RPS_RenewableCapacity\November2014\Results\Pictures\Fig2_panelA_right.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02843" y="1295400"/>
            <a:ext cx="4388757" cy="3291568"/>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4648200" y="4800600"/>
            <a:ext cx="4191000" cy="1246495"/>
          </a:xfrm>
          <a:prstGeom prst="rect">
            <a:avLst/>
          </a:prstGeom>
          <a:solidFill>
            <a:srgbClr val="FFFF99">
              <a:alpha val="50000"/>
            </a:srgbClr>
          </a:solidFill>
          <a:ln>
            <a:noFill/>
          </a:ln>
        </p:spPr>
        <p:txBody>
          <a:bodyPr wrap="square">
            <a:spAutoFit/>
          </a:bodyPr>
          <a:lstStyle/>
          <a:p>
            <a:pPr>
              <a:defRPr/>
            </a:pPr>
            <a:r>
              <a:rPr lang="en-US" sz="1500" b="1" dirty="0" smtClean="0">
                <a:latin typeface="Cambria" panose="02040503050406030204" pitchFamily="18" charset="0"/>
              </a:rPr>
              <a:t>Findings</a:t>
            </a:r>
            <a:endParaRPr lang="en-US" sz="1500" dirty="0">
              <a:latin typeface="Cambria" panose="02040503050406030204" pitchFamily="18" charset="0"/>
            </a:endParaRPr>
          </a:p>
          <a:p>
            <a:pPr marL="285750" indent="-285750">
              <a:buBlip>
                <a:blip r:embed="rId3"/>
              </a:buBlip>
              <a:defRPr/>
            </a:pPr>
            <a:r>
              <a:rPr lang="en-US" sz="1500" dirty="0" smtClean="0">
                <a:latin typeface="Cambria" panose="02040503050406030204" pitchFamily="18" charset="0"/>
              </a:rPr>
              <a:t>RPS did not have any impact on the renewables generation capacity in Nevada</a:t>
            </a:r>
          </a:p>
          <a:p>
            <a:pPr marL="285750" indent="-285750">
              <a:buBlip>
                <a:blip r:embed="rId3"/>
              </a:buBlip>
              <a:defRPr/>
            </a:pPr>
            <a:r>
              <a:rPr lang="en-US" sz="1500" dirty="0" smtClean="0">
                <a:latin typeface="Cambria" panose="02040503050406030204" pitchFamily="18" charset="0"/>
              </a:rPr>
              <a:t>Same finding for Connecticut, Maine, New Jersey, and Wisconsin</a:t>
            </a:r>
          </a:p>
        </p:txBody>
      </p:sp>
      <p:pic>
        <p:nvPicPr>
          <p:cNvPr id="14" name="Picture 3" descr="C:\Gobeshona\Energy\RPS_RenewableCapacity\Draft\JournalSubmissions\LandEconomics\Pictures\Fig2_panelA_left.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9443" y="1219200"/>
            <a:ext cx="4388757" cy="329156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e 2"/>
          <p:cNvGraphicFramePr>
            <a:graphicFrameLocks noGrp="1"/>
          </p:cNvGraphicFramePr>
          <p:nvPr>
            <p:extLst>
              <p:ext uri="{D42A27DB-BD31-4B8C-83A1-F6EECF244321}">
                <p14:modId xmlns:p14="http://schemas.microsoft.com/office/powerpoint/2010/main" val="3462062825"/>
              </p:ext>
            </p:extLst>
          </p:nvPr>
        </p:nvGraphicFramePr>
        <p:xfrm>
          <a:off x="457200" y="4800600"/>
          <a:ext cx="3657600" cy="1066800"/>
        </p:xfrm>
        <a:graphic>
          <a:graphicData uri="http://schemas.openxmlformats.org/drawingml/2006/table">
            <a:tbl>
              <a:tblPr firstRow="1" firstCol="1" bandRow="1">
                <a:tableStyleId>{5C22544A-7EE6-4342-B048-85BDC9FD1C3A}</a:tableStyleId>
              </a:tblPr>
              <a:tblGrid>
                <a:gridCol w="2786743"/>
                <a:gridCol w="870857"/>
              </a:tblGrid>
              <a:tr h="167640">
                <a:tc>
                  <a:txBody>
                    <a:bodyPr/>
                    <a:lstStyle/>
                    <a:p>
                      <a:pPr marL="0" marR="0">
                        <a:spcBef>
                          <a:spcPts val="0"/>
                        </a:spcBef>
                        <a:spcAft>
                          <a:spcPts val="0"/>
                        </a:spcAft>
                      </a:pPr>
                      <a:r>
                        <a:rPr lang="en-US" sz="1400" b="0" dirty="0">
                          <a:solidFill>
                            <a:schemeClr val="tx1"/>
                          </a:solidFill>
                          <a:effectLst/>
                          <a:latin typeface="Cambria" panose="02040503050406030204" pitchFamily="18" charset="0"/>
                        </a:rPr>
                        <a:t>Pre-intervention difference (D1)</a:t>
                      </a:r>
                      <a:endParaRPr lang="en-US" sz="1400" b="0" dirty="0">
                        <a:solidFill>
                          <a:schemeClr val="tx1"/>
                        </a:solidFill>
                        <a:effectLst/>
                        <a:latin typeface="Cambria" panose="02040503050406030204" pitchFamily="18" charset="0"/>
                        <a:ea typeface="Calibri"/>
                        <a:cs typeface="Times New Roman"/>
                      </a:endParaRPr>
                    </a:p>
                  </a:txBody>
                  <a:tcPr marL="68580" marR="68580" marT="0" marB="0" anchor="b">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lumMod val="60000"/>
                        <a:lumOff val="40000"/>
                        <a:alpha val="40000"/>
                      </a:schemeClr>
                    </a:solidFill>
                  </a:tcPr>
                </a:tc>
                <a:tc>
                  <a:txBody>
                    <a:bodyPr/>
                    <a:lstStyle/>
                    <a:p>
                      <a:pPr marL="0" marR="0" algn="r">
                        <a:spcBef>
                          <a:spcPts val="0"/>
                        </a:spcBef>
                        <a:spcAft>
                          <a:spcPts val="0"/>
                        </a:spcAft>
                      </a:pPr>
                      <a:r>
                        <a:rPr lang="en-US" sz="1400" b="0">
                          <a:solidFill>
                            <a:schemeClr val="tx1"/>
                          </a:solidFill>
                          <a:effectLst/>
                          <a:latin typeface="Cambria" panose="02040503050406030204" pitchFamily="18" charset="0"/>
                        </a:rPr>
                        <a:t>0.34</a:t>
                      </a:r>
                      <a:endParaRPr lang="en-US" sz="1400" b="0">
                        <a:solidFill>
                          <a:schemeClr val="tx1"/>
                        </a:solidFill>
                        <a:effectLst/>
                        <a:latin typeface="Cambria" panose="02040503050406030204" pitchFamily="18" charset="0"/>
                        <a:ea typeface="Calibri"/>
                        <a:cs typeface="Times New Roman"/>
                      </a:endParaRPr>
                    </a:p>
                  </a:txBody>
                  <a:tcPr marL="68580" marR="68580" marT="0" marB="0" anchor="b">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lumMod val="60000"/>
                        <a:lumOff val="40000"/>
                        <a:alpha val="40000"/>
                      </a:schemeClr>
                    </a:solidFill>
                  </a:tcPr>
                </a:tc>
              </a:tr>
              <a:tr h="167640">
                <a:tc>
                  <a:txBody>
                    <a:bodyPr/>
                    <a:lstStyle/>
                    <a:p>
                      <a:pPr marL="0" marR="0">
                        <a:spcBef>
                          <a:spcPts val="0"/>
                        </a:spcBef>
                        <a:spcAft>
                          <a:spcPts val="0"/>
                        </a:spcAft>
                      </a:pPr>
                      <a:r>
                        <a:rPr lang="en-US" sz="1400" b="0" dirty="0">
                          <a:solidFill>
                            <a:schemeClr val="tx1"/>
                          </a:solidFill>
                          <a:effectLst/>
                          <a:latin typeface="Cambria" panose="02040503050406030204" pitchFamily="18" charset="0"/>
                        </a:rPr>
                        <a:t>Post-intervention difference (D2)</a:t>
                      </a:r>
                      <a:endParaRPr lang="en-US" sz="1400" b="0" dirty="0">
                        <a:solidFill>
                          <a:schemeClr val="tx1"/>
                        </a:solidFill>
                        <a:effectLst/>
                        <a:latin typeface="Cambria" panose="02040503050406030204" pitchFamily="18" charset="0"/>
                        <a:ea typeface="Calibri"/>
                        <a:cs typeface="Times New Roman"/>
                      </a:endParaRPr>
                    </a:p>
                  </a:txBody>
                  <a:tcPr marL="68580" marR="68580" marT="0" marB="0" anchor="b">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3">
                        <a:lumMod val="60000"/>
                        <a:lumOff val="40000"/>
                        <a:alpha val="40000"/>
                      </a:schemeClr>
                    </a:solidFill>
                  </a:tcPr>
                </a:tc>
                <a:tc>
                  <a:txBody>
                    <a:bodyPr/>
                    <a:lstStyle/>
                    <a:p>
                      <a:pPr marL="0" marR="0" algn="r">
                        <a:spcBef>
                          <a:spcPts val="0"/>
                        </a:spcBef>
                        <a:spcAft>
                          <a:spcPts val="0"/>
                        </a:spcAft>
                      </a:pPr>
                      <a:r>
                        <a:rPr lang="en-US" sz="1400" b="0">
                          <a:solidFill>
                            <a:schemeClr val="tx1"/>
                          </a:solidFill>
                          <a:effectLst/>
                          <a:latin typeface="Cambria" panose="02040503050406030204" pitchFamily="18" charset="0"/>
                        </a:rPr>
                        <a:t>-4.52</a:t>
                      </a:r>
                      <a:endParaRPr lang="en-US" sz="1400" b="0">
                        <a:solidFill>
                          <a:schemeClr val="tx1"/>
                        </a:solidFill>
                        <a:effectLst/>
                        <a:latin typeface="Cambria" panose="02040503050406030204" pitchFamily="18" charset="0"/>
                        <a:ea typeface="Calibri"/>
                        <a:cs typeface="Times New Roman"/>
                      </a:endParaRPr>
                    </a:p>
                  </a:txBody>
                  <a:tcPr marL="68580" marR="68580" marT="0" marB="0" anchor="b">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3">
                        <a:lumMod val="60000"/>
                        <a:lumOff val="40000"/>
                        <a:alpha val="40000"/>
                      </a:schemeClr>
                    </a:solidFill>
                  </a:tcPr>
                </a:tc>
              </a:tr>
              <a:tr h="167640">
                <a:tc>
                  <a:txBody>
                    <a:bodyPr/>
                    <a:lstStyle/>
                    <a:p>
                      <a:pPr marL="0" marR="0">
                        <a:spcBef>
                          <a:spcPts val="0"/>
                        </a:spcBef>
                        <a:spcAft>
                          <a:spcPts val="0"/>
                        </a:spcAft>
                      </a:pPr>
                      <a:r>
                        <a:rPr lang="en-US" sz="1400" b="0" dirty="0">
                          <a:solidFill>
                            <a:schemeClr val="tx1"/>
                          </a:solidFill>
                          <a:effectLst/>
                          <a:latin typeface="Cambria" panose="02040503050406030204" pitchFamily="18" charset="0"/>
                        </a:rPr>
                        <a:t>DID = |D2|-|D1|</a:t>
                      </a:r>
                      <a:endParaRPr lang="en-US" sz="1400" b="0" dirty="0">
                        <a:solidFill>
                          <a:schemeClr val="tx1"/>
                        </a:solidFill>
                        <a:effectLst/>
                        <a:latin typeface="Cambria" panose="02040503050406030204" pitchFamily="18" charset="0"/>
                        <a:ea typeface="Calibri"/>
                        <a:cs typeface="Times New Roman"/>
                      </a:endParaRPr>
                    </a:p>
                  </a:txBody>
                  <a:tcPr marL="68580" marR="6858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60000"/>
                        <a:lumOff val="40000"/>
                        <a:alpha val="40000"/>
                      </a:schemeClr>
                    </a:solidFill>
                  </a:tcPr>
                </a:tc>
                <a:tc>
                  <a:txBody>
                    <a:bodyPr/>
                    <a:lstStyle/>
                    <a:p>
                      <a:pPr marL="0" marR="0" algn="r">
                        <a:spcBef>
                          <a:spcPts val="0"/>
                        </a:spcBef>
                        <a:spcAft>
                          <a:spcPts val="0"/>
                        </a:spcAft>
                      </a:pPr>
                      <a:r>
                        <a:rPr lang="en-US" sz="1400" b="0">
                          <a:solidFill>
                            <a:schemeClr val="tx1"/>
                          </a:solidFill>
                          <a:effectLst/>
                          <a:latin typeface="Cambria" panose="02040503050406030204" pitchFamily="18" charset="0"/>
                        </a:rPr>
                        <a:t>4.19</a:t>
                      </a:r>
                      <a:endParaRPr lang="en-US" sz="1400" b="0">
                        <a:solidFill>
                          <a:schemeClr val="tx1"/>
                        </a:solidFill>
                        <a:effectLst/>
                        <a:latin typeface="Cambria" panose="02040503050406030204" pitchFamily="18" charset="0"/>
                        <a:ea typeface="Calibri"/>
                        <a:cs typeface="Times New Roman"/>
                      </a:endParaRPr>
                    </a:p>
                  </a:txBody>
                  <a:tcPr marL="68580" marR="6858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60000"/>
                        <a:lumOff val="40000"/>
                        <a:alpha val="40000"/>
                      </a:schemeClr>
                    </a:solidFill>
                  </a:tcPr>
                </a:tc>
              </a:tr>
              <a:tr h="167640">
                <a:tc>
                  <a:txBody>
                    <a:bodyPr/>
                    <a:lstStyle/>
                    <a:p>
                      <a:pPr marL="0" marR="0">
                        <a:spcBef>
                          <a:spcPts val="0"/>
                        </a:spcBef>
                        <a:spcAft>
                          <a:spcPts val="0"/>
                        </a:spcAft>
                      </a:pPr>
                      <a:r>
                        <a:rPr lang="en-US" sz="1400" b="1" dirty="0">
                          <a:solidFill>
                            <a:schemeClr val="tx1"/>
                          </a:solidFill>
                          <a:effectLst/>
                          <a:latin typeface="Cambria" panose="02040503050406030204" pitchFamily="18" charset="0"/>
                        </a:rPr>
                        <a:t>P-value: DID</a:t>
                      </a:r>
                      <a:endParaRPr lang="en-US" sz="1400" b="1" dirty="0">
                        <a:solidFill>
                          <a:schemeClr val="tx1"/>
                        </a:solidFill>
                        <a:effectLst/>
                        <a:latin typeface="Cambria" panose="02040503050406030204" pitchFamily="18" charset="0"/>
                        <a:ea typeface="Calibri"/>
                        <a:cs typeface="Times New Roman"/>
                      </a:endParaRPr>
                    </a:p>
                  </a:txBody>
                  <a:tcPr marL="68580" marR="6858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60000"/>
                        <a:lumOff val="40000"/>
                        <a:alpha val="40000"/>
                      </a:schemeClr>
                    </a:solidFill>
                  </a:tcPr>
                </a:tc>
                <a:tc>
                  <a:txBody>
                    <a:bodyPr/>
                    <a:lstStyle/>
                    <a:p>
                      <a:pPr marL="0" marR="0" algn="r">
                        <a:spcBef>
                          <a:spcPts val="0"/>
                        </a:spcBef>
                        <a:spcAft>
                          <a:spcPts val="0"/>
                        </a:spcAft>
                      </a:pPr>
                      <a:r>
                        <a:rPr lang="en-US" sz="1400" b="1" dirty="0">
                          <a:solidFill>
                            <a:schemeClr val="tx1"/>
                          </a:solidFill>
                          <a:effectLst/>
                          <a:latin typeface="Cambria" panose="02040503050406030204" pitchFamily="18" charset="0"/>
                        </a:rPr>
                        <a:t>0.89</a:t>
                      </a:r>
                      <a:endParaRPr lang="en-US" sz="1400" b="1" dirty="0">
                        <a:solidFill>
                          <a:schemeClr val="tx1"/>
                        </a:solidFill>
                        <a:effectLst/>
                        <a:latin typeface="Cambria" panose="02040503050406030204" pitchFamily="18" charset="0"/>
                        <a:ea typeface="Calibri"/>
                        <a:cs typeface="Times New Roman"/>
                      </a:endParaRPr>
                    </a:p>
                  </a:txBody>
                  <a:tcPr marL="68580" marR="6858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60000"/>
                        <a:lumOff val="40000"/>
                        <a:alpha val="40000"/>
                      </a:schemeClr>
                    </a:solidFill>
                  </a:tcPr>
                </a:tc>
              </a:tr>
              <a:tr h="167640">
                <a:tc>
                  <a:txBody>
                    <a:bodyPr/>
                    <a:lstStyle/>
                    <a:p>
                      <a:pPr marL="0" marR="0">
                        <a:spcBef>
                          <a:spcPts val="0"/>
                        </a:spcBef>
                        <a:spcAft>
                          <a:spcPts val="0"/>
                        </a:spcAft>
                      </a:pPr>
                      <a:r>
                        <a:rPr lang="en-US" sz="1400" b="1">
                          <a:solidFill>
                            <a:schemeClr val="tx1"/>
                          </a:solidFill>
                          <a:effectLst/>
                          <a:latin typeface="Cambria" panose="02040503050406030204" pitchFamily="18" charset="0"/>
                        </a:rPr>
                        <a:t>DID rank</a:t>
                      </a:r>
                      <a:endParaRPr lang="en-US" sz="1400" b="1">
                        <a:solidFill>
                          <a:schemeClr val="tx1"/>
                        </a:solidFill>
                        <a:effectLst/>
                        <a:latin typeface="Cambria" panose="02040503050406030204" pitchFamily="18" charset="0"/>
                        <a:ea typeface="Calibri"/>
                        <a:cs typeface="Times New Roman"/>
                      </a:endParaRPr>
                    </a:p>
                  </a:txBody>
                  <a:tcPr marL="68580" marR="6858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60000"/>
                        <a:lumOff val="40000"/>
                        <a:alpha val="40000"/>
                      </a:schemeClr>
                    </a:solidFill>
                  </a:tcPr>
                </a:tc>
                <a:tc>
                  <a:txBody>
                    <a:bodyPr/>
                    <a:lstStyle/>
                    <a:p>
                      <a:pPr marL="0" marR="0" algn="r">
                        <a:spcBef>
                          <a:spcPts val="0"/>
                        </a:spcBef>
                        <a:spcAft>
                          <a:spcPts val="0"/>
                        </a:spcAft>
                      </a:pPr>
                      <a:r>
                        <a:rPr lang="en-US" sz="1400" b="1" dirty="0">
                          <a:solidFill>
                            <a:schemeClr val="tx1"/>
                          </a:solidFill>
                          <a:effectLst/>
                          <a:latin typeface="Cambria" panose="02040503050406030204" pitchFamily="18" charset="0"/>
                        </a:rPr>
                        <a:t>25</a:t>
                      </a:r>
                      <a:endParaRPr lang="en-US" sz="1400" b="1" dirty="0">
                        <a:solidFill>
                          <a:schemeClr val="tx1"/>
                        </a:solidFill>
                        <a:effectLst/>
                        <a:latin typeface="Cambria" panose="02040503050406030204" pitchFamily="18" charset="0"/>
                        <a:ea typeface="Calibri"/>
                        <a:cs typeface="Times New Roman"/>
                      </a:endParaRPr>
                    </a:p>
                  </a:txBody>
                  <a:tcPr marL="68580" marR="6858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60000"/>
                        <a:lumOff val="40000"/>
                        <a:alpha val="40000"/>
                      </a:schemeClr>
                    </a:solidFill>
                  </a:tcPr>
                </a:tc>
              </a:tr>
            </a:tbl>
          </a:graphicData>
        </a:graphic>
      </p:graphicFrame>
      <p:sp>
        <p:nvSpPr>
          <p:cNvPr id="15" name="Date Placeholder 5"/>
          <p:cNvSpPr txBox="1">
            <a:spLocks noGrp="1"/>
          </p:cNvSpPr>
          <p:nvPr/>
        </p:nvSpPr>
        <p:spPr bwMode="auto">
          <a:xfrm>
            <a:off x="8077200" y="6553200"/>
            <a:ext cx="1066800" cy="304800"/>
          </a:xfrm>
          <a:prstGeom prst="rect">
            <a:avLst/>
          </a:prstGeom>
          <a:noFill/>
          <a:ln>
            <a:miter lim="800000"/>
            <a:headEnd/>
            <a:tailEnd/>
          </a:ln>
        </p:spPr>
        <p:txBody>
          <a:bodyPr/>
          <a:lstStyle/>
          <a:p>
            <a:pPr>
              <a:defRPr/>
            </a:pPr>
            <a:fld id="{B5C77254-8BCE-4CA8-BE74-13096594FFCE}" type="datetime12">
              <a:rPr lang="en-US" sz="1200" b="1">
                <a:solidFill>
                  <a:schemeClr val="bg1"/>
                </a:solidFill>
                <a:latin typeface="Cambria" panose="02040503050406030204" pitchFamily="18" charset="0"/>
              </a:rPr>
              <a:pPr>
                <a:defRPr/>
              </a:pPr>
              <a:t>10:04 AM</a:t>
            </a:fld>
            <a:endParaRPr lang="en-US" sz="1200" b="1" dirty="0">
              <a:solidFill>
                <a:schemeClr val="bg1"/>
              </a:solidFill>
              <a:latin typeface="Cambria" panose="02040503050406030204" pitchFamily="18" charset="0"/>
            </a:endParaRPr>
          </a:p>
        </p:txBody>
      </p:sp>
      <p:sp>
        <p:nvSpPr>
          <p:cNvPr id="10" name="TextBox 9"/>
          <p:cNvSpPr txBox="1"/>
          <p:nvPr/>
        </p:nvSpPr>
        <p:spPr>
          <a:xfrm>
            <a:off x="0" y="6550223"/>
            <a:ext cx="9144000" cy="307777"/>
          </a:xfrm>
          <a:prstGeom prst="rect">
            <a:avLst/>
          </a:prstGeom>
          <a:solidFill>
            <a:srgbClr val="A0BF61"/>
          </a:solidFill>
        </p:spPr>
        <p:txBody>
          <a:bodyPr wrap="square" rtlCol="0">
            <a:spAutoFit/>
          </a:bodyPr>
          <a:lstStyle/>
          <a:p>
            <a:pPr algn="ctr"/>
            <a:r>
              <a:rPr lang="en-US" sz="1400" b="1" dirty="0" smtClean="0">
                <a:solidFill>
                  <a:schemeClr val="bg1"/>
                </a:solidFill>
                <a:latin typeface="Cambria" panose="02040503050406030204" pitchFamily="18" charset="0"/>
              </a:rPr>
              <a:t>Abdul  Munasib   ¤   University of Georgia                                        </a:t>
            </a:r>
            <a:endParaRPr lang="en-US" sz="1400" b="1" dirty="0">
              <a:solidFill>
                <a:schemeClr val="bg1"/>
              </a:solidFill>
              <a:latin typeface="Cambria" panose="02040503050406030204" pitchFamily="18" charset="0"/>
            </a:endParaRPr>
          </a:p>
        </p:txBody>
      </p:sp>
    </p:spTree>
    <p:extLst>
      <p:ext uri="{BB962C8B-B14F-4D97-AF65-F5344CB8AC3E}">
        <p14:creationId xmlns:p14="http://schemas.microsoft.com/office/powerpoint/2010/main" val="2430422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
            <a:ext cx="8001000" cy="838200"/>
          </a:xfrm>
        </p:spPr>
        <p:txBody>
          <a:bodyPr>
            <a:normAutofit/>
          </a:bodyPr>
          <a:lstStyle/>
          <a:p>
            <a:pPr algn="l"/>
            <a:r>
              <a:rPr lang="en-US" sz="3600" b="1" dirty="0" smtClean="0">
                <a:solidFill>
                  <a:srgbClr val="F4740A"/>
                </a:solidFill>
                <a:latin typeface="Cambria" panose="02040503050406030204" pitchFamily="18" charset="0"/>
              </a:rPr>
              <a:t>Texas</a:t>
            </a:r>
            <a:endParaRPr lang="en-US" sz="3600" b="1" dirty="0">
              <a:solidFill>
                <a:srgbClr val="F4740A"/>
              </a:solidFill>
              <a:latin typeface="Cambria" panose="02040503050406030204" pitchFamily="18" charset="0"/>
            </a:endParaRPr>
          </a:p>
        </p:txBody>
      </p:sp>
      <p:cxnSp>
        <p:nvCxnSpPr>
          <p:cNvPr id="5" name="Straight Connector 4"/>
          <p:cNvCxnSpPr/>
          <p:nvPr/>
        </p:nvCxnSpPr>
        <p:spPr>
          <a:xfrm>
            <a:off x="0" y="838200"/>
            <a:ext cx="9144000" cy="0"/>
          </a:xfrm>
          <a:prstGeom prst="line">
            <a:avLst/>
          </a:prstGeom>
          <a:ln w="63500">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5029200" y="5002649"/>
            <a:ext cx="3569534" cy="1169551"/>
          </a:xfrm>
          <a:prstGeom prst="rect">
            <a:avLst/>
          </a:prstGeom>
          <a:solidFill>
            <a:srgbClr val="FFFF99">
              <a:alpha val="50000"/>
            </a:srgbClr>
          </a:solidFill>
          <a:ln>
            <a:noFill/>
          </a:ln>
        </p:spPr>
        <p:txBody>
          <a:bodyPr wrap="square">
            <a:spAutoFit/>
          </a:bodyPr>
          <a:lstStyle/>
          <a:p>
            <a:pPr>
              <a:defRPr/>
            </a:pPr>
            <a:r>
              <a:rPr lang="en-US" sz="1400" b="1" dirty="0" smtClean="0">
                <a:latin typeface="Cambria" panose="02040503050406030204" pitchFamily="18" charset="0"/>
              </a:rPr>
              <a:t>Findings</a:t>
            </a:r>
            <a:endParaRPr lang="en-US" sz="1400" dirty="0">
              <a:latin typeface="Cambria" panose="02040503050406030204" pitchFamily="18" charset="0"/>
            </a:endParaRPr>
          </a:p>
          <a:p>
            <a:pPr marL="285750" indent="-285750">
              <a:buClr>
                <a:schemeClr val="accent3">
                  <a:lumMod val="75000"/>
                </a:schemeClr>
              </a:buClr>
              <a:buSzPct val="150000"/>
              <a:buFont typeface="Wingdings" panose="05000000000000000000" pitchFamily="2" charset="2"/>
              <a:buChar char="§"/>
              <a:defRPr/>
            </a:pPr>
            <a:r>
              <a:rPr lang="en-US" sz="1400" dirty="0" smtClean="0">
                <a:latin typeface="Cambria" panose="02040503050406030204" pitchFamily="18" charset="0"/>
              </a:rPr>
              <a:t>RPS had a causal impact on renewables capacity in Texas</a:t>
            </a:r>
          </a:p>
          <a:p>
            <a:pPr marL="285750" indent="-285750">
              <a:buClr>
                <a:schemeClr val="accent3">
                  <a:lumMod val="75000"/>
                </a:schemeClr>
              </a:buClr>
              <a:buSzPct val="150000"/>
              <a:buFont typeface="Wingdings" panose="05000000000000000000" pitchFamily="2" charset="2"/>
              <a:buChar char="§"/>
              <a:defRPr/>
            </a:pPr>
            <a:r>
              <a:rPr lang="en-US" sz="1400" dirty="0" smtClean="0">
                <a:latin typeface="Cambria" panose="02040503050406030204" pitchFamily="18" charset="0"/>
              </a:rPr>
              <a:t>Due </a:t>
            </a:r>
            <a:r>
              <a:rPr lang="en-US" sz="1400" dirty="0">
                <a:latin typeface="Cambria" panose="02040503050406030204" pitchFamily="18" charset="0"/>
              </a:rPr>
              <a:t>to RPS, by 2008 renewables capacity in Texas increased by 7,228 MW</a:t>
            </a:r>
          </a:p>
        </p:txBody>
      </p:sp>
      <p:pic>
        <p:nvPicPr>
          <p:cNvPr id="10244" name="Picture 4" descr="C:\Gobeshona\Energy\RPS_RenewableCapacity\November2014\Results\Pictures\Fig2_panelE_left.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113" y="1234735"/>
            <a:ext cx="4754487" cy="3565865"/>
          </a:xfrm>
          <a:prstGeom prst="rect">
            <a:avLst/>
          </a:prstGeom>
          <a:noFill/>
          <a:extLst>
            <a:ext uri="{909E8E84-426E-40DD-AFC4-6F175D3DCCD1}">
              <a14:hiddenFill xmlns:a14="http://schemas.microsoft.com/office/drawing/2010/main">
                <a:solidFill>
                  <a:srgbClr val="FFFFFF"/>
                </a:solidFill>
              </a14:hiddenFill>
            </a:ext>
          </a:extLst>
        </p:spPr>
      </p:pic>
      <p:pic>
        <p:nvPicPr>
          <p:cNvPr id="10245" name="Picture 5" descr="C:\Gobeshona\Energy\RPS_RenewableCapacity\November2014\Results\Pictures\Fig2_panelE_right.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89513" y="1219200"/>
            <a:ext cx="4754487" cy="35658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e 9"/>
          <p:cNvGraphicFramePr>
            <a:graphicFrameLocks noGrp="1"/>
          </p:cNvGraphicFramePr>
          <p:nvPr>
            <p:extLst>
              <p:ext uri="{D42A27DB-BD31-4B8C-83A1-F6EECF244321}">
                <p14:modId xmlns:p14="http://schemas.microsoft.com/office/powerpoint/2010/main" val="596015266"/>
              </p:ext>
            </p:extLst>
          </p:nvPr>
        </p:nvGraphicFramePr>
        <p:xfrm>
          <a:off x="685800" y="5029200"/>
          <a:ext cx="3657600" cy="1066800"/>
        </p:xfrm>
        <a:graphic>
          <a:graphicData uri="http://schemas.openxmlformats.org/drawingml/2006/table">
            <a:tbl>
              <a:tblPr firstRow="1" firstCol="1" bandRow="1">
                <a:tableStyleId>{5C22544A-7EE6-4342-B048-85BDC9FD1C3A}</a:tableStyleId>
              </a:tblPr>
              <a:tblGrid>
                <a:gridCol w="2786743"/>
                <a:gridCol w="870857"/>
              </a:tblGrid>
              <a:tr h="167640">
                <a:tc>
                  <a:txBody>
                    <a:bodyPr/>
                    <a:lstStyle/>
                    <a:p>
                      <a:pPr marL="0" marR="0">
                        <a:spcBef>
                          <a:spcPts val="0"/>
                        </a:spcBef>
                        <a:spcAft>
                          <a:spcPts val="0"/>
                        </a:spcAft>
                      </a:pPr>
                      <a:r>
                        <a:rPr lang="en-US" sz="1400" b="0" dirty="0">
                          <a:solidFill>
                            <a:schemeClr val="tx1"/>
                          </a:solidFill>
                          <a:effectLst/>
                          <a:latin typeface="Cambria" panose="02040503050406030204" pitchFamily="18" charset="0"/>
                        </a:rPr>
                        <a:t>Pre-intervention difference (D1)</a:t>
                      </a:r>
                      <a:endParaRPr lang="en-US" sz="1400" b="0" dirty="0">
                        <a:solidFill>
                          <a:schemeClr val="tx1"/>
                        </a:solidFill>
                        <a:effectLst/>
                        <a:latin typeface="Cambria" panose="02040503050406030204" pitchFamily="18" charset="0"/>
                        <a:ea typeface="Calibri"/>
                        <a:cs typeface="Times New Roman"/>
                      </a:endParaRPr>
                    </a:p>
                  </a:txBody>
                  <a:tcPr marL="68580" marR="68580" marT="0" marB="0" anchor="b">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lumMod val="60000"/>
                        <a:lumOff val="40000"/>
                        <a:alpha val="40000"/>
                      </a:schemeClr>
                    </a:solidFill>
                  </a:tcPr>
                </a:tc>
                <a:tc>
                  <a:txBody>
                    <a:bodyPr/>
                    <a:lstStyle/>
                    <a:p>
                      <a:pPr marL="0" marR="0" algn="r">
                        <a:spcBef>
                          <a:spcPts val="0"/>
                        </a:spcBef>
                        <a:spcAft>
                          <a:spcPts val="0"/>
                        </a:spcAft>
                      </a:pPr>
                      <a:r>
                        <a:rPr lang="en-US" sz="1400" b="0" dirty="0">
                          <a:solidFill>
                            <a:srgbClr val="000000"/>
                          </a:solidFill>
                          <a:effectLst/>
                          <a:latin typeface="Cambria" panose="02040503050406030204" pitchFamily="18" charset="0"/>
                          <a:ea typeface="Times New Roman"/>
                          <a:cs typeface="Times New Roman"/>
                        </a:rPr>
                        <a:t>-0.54</a:t>
                      </a:r>
                      <a:endParaRPr lang="en-US" sz="1400" b="0" dirty="0">
                        <a:effectLst/>
                        <a:latin typeface="Cambria" panose="02040503050406030204" pitchFamily="18" charset="0"/>
                        <a:ea typeface="Calibri"/>
                        <a:cs typeface="Times New Roman"/>
                      </a:endParaRPr>
                    </a:p>
                  </a:txBody>
                  <a:tcPr marL="68580" marR="68580" marT="0" marB="0" anchor="b">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lumMod val="60000"/>
                        <a:lumOff val="40000"/>
                        <a:alpha val="40000"/>
                      </a:schemeClr>
                    </a:solidFill>
                  </a:tcPr>
                </a:tc>
              </a:tr>
              <a:tr h="167640">
                <a:tc>
                  <a:txBody>
                    <a:bodyPr/>
                    <a:lstStyle/>
                    <a:p>
                      <a:pPr marL="0" marR="0">
                        <a:spcBef>
                          <a:spcPts val="0"/>
                        </a:spcBef>
                        <a:spcAft>
                          <a:spcPts val="0"/>
                        </a:spcAft>
                      </a:pPr>
                      <a:r>
                        <a:rPr lang="en-US" sz="1400" b="0" dirty="0">
                          <a:solidFill>
                            <a:schemeClr val="tx1"/>
                          </a:solidFill>
                          <a:effectLst/>
                          <a:latin typeface="Cambria" panose="02040503050406030204" pitchFamily="18" charset="0"/>
                        </a:rPr>
                        <a:t>Post-intervention difference (D2)</a:t>
                      </a:r>
                      <a:endParaRPr lang="en-US" sz="1400" b="0" dirty="0">
                        <a:solidFill>
                          <a:schemeClr val="tx1"/>
                        </a:solidFill>
                        <a:effectLst/>
                        <a:latin typeface="Cambria" panose="02040503050406030204" pitchFamily="18" charset="0"/>
                        <a:ea typeface="Calibri"/>
                        <a:cs typeface="Times New Roman"/>
                      </a:endParaRPr>
                    </a:p>
                  </a:txBody>
                  <a:tcPr marL="68580" marR="68580" marT="0" marB="0" anchor="b">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3">
                        <a:lumMod val="60000"/>
                        <a:lumOff val="40000"/>
                        <a:alpha val="40000"/>
                      </a:schemeClr>
                    </a:solidFill>
                  </a:tcPr>
                </a:tc>
                <a:tc>
                  <a:txBody>
                    <a:bodyPr/>
                    <a:lstStyle/>
                    <a:p>
                      <a:pPr marL="0" marR="0" algn="r">
                        <a:spcBef>
                          <a:spcPts val="0"/>
                        </a:spcBef>
                        <a:spcAft>
                          <a:spcPts val="0"/>
                        </a:spcAft>
                      </a:pPr>
                      <a:r>
                        <a:rPr lang="en-US" sz="1400" b="0" dirty="0">
                          <a:solidFill>
                            <a:srgbClr val="000000"/>
                          </a:solidFill>
                          <a:effectLst/>
                          <a:latin typeface="Cambria" panose="02040503050406030204" pitchFamily="18" charset="0"/>
                          <a:ea typeface="Times New Roman"/>
                          <a:cs typeface="Times New Roman"/>
                        </a:rPr>
                        <a:t>2301.25</a:t>
                      </a:r>
                      <a:endParaRPr lang="en-US" sz="1400" b="0" dirty="0">
                        <a:effectLst/>
                        <a:latin typeface="Cambria" panose="02040503050406030204" pitchFamily="18" charset="0"/>
                        <a:ea typeface="Calibri"/>
                        <a:cs typeface="Times New Roman"/>
                      </a:endParaRPr>
                    </a:p>
                  </a:txBody>
                  <a:tcPr marL="68580" marR="68580" marT="0" marB="0" anchor="b">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3">
                        <a:lumMod val="60000"/>
                        <a:lumOff val="40000"/>
                        <a:alpha val="40000"/>
                      </a:schemeClr>
                    </a:solidFill>
                  </a:tcPr>
                </a:tc>
              </a:tr>
              <a:tr h="167640">
                <a:tc>
                  <a:txBody>
                    <a:bodyPr/>
                    <a:lstStyle/>
                    <a:p>
                      <a:pPr marL="0" marR="0">
                        <a:spcBef>
                          <a:spcPts val="0"/>
                        </a:spcBef>
                        <a:spcAft>
                          <a:spcPts val="0"/>
                        </a:spcAft>
                      </a:pPr>
                      <a:r>
                        <a:rPr lang="en-US" sz="1400" b="0" dirty="0">
                          <a:solidFill>
                            <a:schemeClr val="tx1"/>
                          </a:solidFill>
                          <a:effectLst/>
                          <a:latin typeface="Cambria" panose="02040503050406030204" pitchFamily="18" charset="0"/>
                        </a:rPr>
                        <a:t>DID = |D2|-|D1|</a:t>
                      </a:r>
                      <a:endParaRPr lang="en-US" sz="1400" b="0" dirty="0">
                        <a:solidFill>
                          <a:schemeClr val="tx1"/>
                        </a:solidFill>
                        <a:effectLst/>
                        <a:latin typeface="Cambria" panose="02040503050406030204" pitchFamily="18" charset="0"/>
                        <a:ea typeface="Calibri"/>
                        <a:cs typeface="Times New Roman"/>
                      </a:endParaRPr>
                    </a:p>
                  </a:txBody>
                  <a:tcPr marL="68580" marR="6858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60000"/>
                        <a:lumOff val="40000"/>
                        <a:alpha val="40000"/>
                      </a:schemeClr>
                    </a:solidFill>
                  </a:tcPr>
                </a:tc>
                <a:tc>
                  <a:txBody>
                    <a:bodyPr/>
                    <a:lstStyle/>
                    <a:p>
                      <a:pPr marL="0" marR="0" algn="r">
                        <a:spcBef>
                          <a:spcPts val="0"/>
                        </a:spcBef>
                        <a:spcAft>
                          <a:spcPts val="0"/>
                        </a:spcAft>
                      </a:pPr>
                      <a:r>
                        <a:rPr lang="en-US" sz="1400" b="0" dirty="0">
                          <a:solidFill>
                            <a:srgbClr val="000000"/>
                          </a:solidFill>
                          <a:effectLst/>
                          <a:latin typeface="Cambria" panose="02040503050406030204" pitchFamily="18" charset="0"/>
                          <a:ea typeface="Times New Roman"/>
                          <a:cs typeface="Times New Roman"/>
                        </a:rPr>
                        <a:t>2300.71</a:t>
                      </a:r>
                      <a:endParaRPr lang="en-US" sz="1400" b="0" dirty="0">
                        <a:effectLst/>
                        <a:latin typeface="Cambria" panose="02040503050406030204" pitchFamily="18" charset="0"/>
                        <a:ea typeface="Calibri"/>
                        <a:cs typeface="Times New Roman"/>
                      </a:endParaRPr>
                    </a:p>
                  </a:txBody>
                  <a:tcPr marL="68580" marR="6858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60000"/>
                        <a:lumOff val="40000"/>
                        <a:alpha val="40000"/>
                      </a:schemeClr>
                    </a:solidFill>
                  </a:tcPr>
                </a:tc>
              </a:tr>
              <a:tr h="167640">
                <a:tc>
                  <a:txBody>
                    <a:bodyPr/>
                    <a:lstStyle/>
                    <a:p>
                      <a:pPr marL="0" marR="0">
                        <a:spcBef>
                          <a:spcPts val="0"/>
                        </a:spcBef>
                        <a:spcAft>
                          <a:spcPts val="0"/>
                        </a:spcAft>
                      </a:pPr>
                      <a:r>
                        <a:rPr lang="en-US" sz="1400" b="1" dirty="0">
                          <a:solidFill>
                            <a:schemeClr val="tx1"/>
                          </a:solidFill>
                          <a:effectLst/>
                          <a:latin typeface="Cambria" panose="02040503050406030204" pitchFamily="18" charset="0"/>
                        </a:rPr>
                        <a:t>P-value: DID</a:t>
                      </a:r>
                      <a:endParaRPr lang="en-US" sz="1400" b="1" dirty="0">
                        <a:solidFill>
                          <a:schemeClr val="tx1"/>
                        </a:solidFill>
                        <a:effectLst/>
                        <a:latin typeface="Cambria" panose="02040503050406030204" pitchFamily="18" charset="0"/>
                        <a:ea typeface="Calibri"/>
                        <a:cs typeface="Times New Roman"/>
                      </a:endParaRPr>
                    </a:p>
                  </a:txBody>
                  <a:tcPr marL="68580" marR="6858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60000"/>
                        <a:lumOff val="40000"/>
                        <a:alpha val="40000"/>
                      </a:schemeClr>
                    </a:solidFill>
                  </a:tcPr>
                </a:tc>
                <a:tc>
                  <a:txBody>
                    <a:bodyPr/>
                    <a:lstStyle/>
                    <a:p>
                      <a:pPr marL="0" marR="0" algn="r">
                        <a:spcBef>
                          <a:spcPts val="0"/>
                        </a:spcBef>
                        <a:spcAft>
                          <a:spcPts val="0"/>
                        </a:spcAft>
                      </a:pPr>
                      <a:r>
                        <a:rPr lang="en-US" sz="1400" b="1" dirty="0">
                          <a:solidFill>
                            <a:srgbClr val="000000"/>
                          </a:solidFill>
                          <a:effectLst/>
                          <a:latin typeface="Cambria" panose="02040503050406030204" pitchFamily="18" charset="0"/>
                          <a:ea typeface="Times New Roman"/>
                          <a:cs typeface="Times New Roman"/>
                        </a:rPr>
                        <a:t>0.00</a:t>
                      </a:r>
                      <a:endParaRPr lang="en-US" sz="1400" b="1" dirty="0">
                        <a:effectLst/>
                        <a:latin typeface="Cambria" panose="02040503050406030204" pitchFamily="18" charset="0"/>
                        <a:ea typeface="Calibri"/>
                        <a:cs typeface="Times New Roman"/>
                      </a:endParaRPr>
                    </a:p>
                  </a:txBody>
                  <a:tcPr marL="68580" marR="6858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60000"/>
                        <a:lumOff val="40000"/>
                        <a:alpha val="40000"/>
                      </a:schemeClr>
                    </a:solidFill>
                  </a:tcPr>
                </a:tc>
              </a:tr>
              <a:tr h="167640">
                <a:tc>
                  <a:txBody>
                    <a:bodyPr/>
                    <a:lstStyle/>
                    <a:p>
                      <a:pPr marL="0" marR="0">
                        <a:spcBef>
                          <a:spcPts val="0"/>
                        </a:spcBef>
                        <a:spcAft>
                          <a:spcPts val="0"/>
                        </a:spcAft>
                      </a:pPr>
                      <a:r>
                        <a:rPr lang="en-US" sz="1400" b="1" dirty="0">
                          <a:solidFill>
                            <a:schemeClr val="tx1"/>
                          </a:solidFill>
                          <a:effectLst/>
                          <a:latin typeface="Cambria" panose="02040503050406030204" pitchFamily="18" charset="0"/>
                        </a:rPr>
                        <a:t>DID rank</a:t>
                      </a:r>
                      <a:endParaRPr lang="en-US" sz="1400" b="1" dirty="0">
                        <a:solidFill>
                          <a:schemeClr val="tx1"/>
                        </a:solidFill>
                        <a:effectLst/>
                        <a:latin typeface="Cambria" panose="02040503050406030204" pitchFamily="18" charset="0"/>
                        <a:ea typeface="Calibri"/>
                        <a:cs typeface="Times New Roman"/>
                      </a:endParaRPr>
                    </a:p>
                  </a:txBody>
                  <a:tcPr marL="68580" marR="6858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60000"/>
                        <a:lumOff val="40000"/>
                        <a:alpha val="40000"/>
                      </a:schemeClr>
                    </a:solidFill>
                  </a:tcPr>
                </a:tc>
                <a:tc>
                  <a:txBody>
                    <a:bodyPr/>
                    <a:lstStyle/>
                    <a:p>
                      <a:pPr marL="0" marR="0" algn="r">
                        <a:spcBef>
                          <a:spcPts val="0"/>
                        </a:spcBef>
                        <a:spcAft>
                          <a:spcPts val="0"/>
                        </a:spcAft>
                      </a:pPr>
                      <a:r>
                        <a:rPr lang="en-US" sz="1400" b="1" dirty="0">
                          <a:solidFill>
                            <a:srgbClr val="000000"/>
                          </a:solidFill>
                          <a:effectLst/>
                          <a:latin typeface="Cambria" panose="02040503050406030204" pitchFamily="18" charset="0"/>
                          <a:ea typeface="Times New Roman"/>
                          <a:cs typeface="Times New Roman"/>
                        </a:rPr>
                        <a:t>1</a:t>
                      </a:r>
                      <a:endParaRPr lang="en-US" sz="1400" b="1" dirty="0">
                        <a:effectLst/>
                        <a:latin typeface="Cambria" panose="02040503050406030204" pitchFamily="18" charset="0"/>
                        <a:ea typeface="Calibri"/>
                        <a:cs typeface="Times New Roman"/>
                      </a:endParaRPr>
                    </a:p>
                  </a:txBody>
                  <a:tcPr marL="68580" marR="6858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60000"/>
                        <a:lumOff val="40000"/>
                        <a:alpha val="40000"/>
                      </a:schemeClr>
                    </a:solidFill>
                  </a:tcPr>
                </a:tc>
              </a:tr>
            </a:tbl>
          </a:graphicData>
        </a:graphic>
      </p:graphicFrame>
      <p:sp>
        <p:nvSpPr>
          <p:cNvPr id="11" name="Date Placeholder 5"/>
          <p:cNvSpPr txBox="1">
            <a:spLocks noGrp="1"/>
          </p:cNvSpPr>
          <p:nvPr/>
        </p:nvSpPr>
        <p:spPr bwMode="auto">
          <a:xfrm>
            <a:off x="8077200" y="6553200"/>
            <a:ext cx="1066800" cy="304800"/>
          </a:xfrm>
          <a:prstGeom prst="rect">
            <a:avLst/>
          </a:prstGeom>
          <a:noFill/>
          <a:ln>
            <a:miter lim="800000"/>
            <a:headEnd/>
            <a:tailEnd/>
          </a:ln>
        </p:spPr>
        <p:txBody>
          <a:bodyPr/>
          <a:lstStyle/>
          <a:p>
            <a:pPr>
              <a:defRPr/>
            </a:pPr>
            <a:fld id="{B5C77254-8BCE-4CA8-BE74-13096594FFCE}" type="datetime12">
              <a:rPr lang="en-US" sz="1200" b="1">
                <a:solidFill>
                  <a:schemeClr val="bg1"/>
                </a:solidFill>
                <a:latin typeface="Cambria" panose="02040503050406030204" pitchFamily="18" charset="0"/>
              </a:rPr>
              <a:pPr>
                <a:defRPr/>
              </a:pPr>
              <a:t>10:04 AM</a:t>
            </a:fld>
            <a:endParaRPr lang="en-US" sz="1200" b="1" dirty="0">
              <a:solidFill>
                <a:schemeClr val="bg1"/>
              </a:solidFill>
              <a:latin typeface="Cambria" panose="02040503050406030204" pitchFamily="18" charset="0"/>
            </a:endParaRPr>
          </a:p>
        </p:txBody>
      </p:sp>
      <p:sp>
        <p:nvSpPr>
          <p:cNvPr id="12" name="TextBox 11"/>
          <p:cNvSpPr txBox="1"/>
          <p:nvPr/>
        </p:nvSpPr>
        <p:spPr>
          <a:xfrm>
            <a:off x="0" y="6550223"/>
            <a:ext cx="9144000" cy="307777"/>
          </a:xfrm>
          <a:prstGeom prst="rect">
            <a:avLst/>
          </a:prstGeom>
          <a:solidFill>
            <a:srgbClr val="A0BF61"/>
          </a:solidFill>
        </p:spPr>
        <p:txBody>
          <a:bodyPr wrap="square" rtlCol="0">
            <a:spAutoFit/>
          </a:bodyPr>
          <a:lstStyle/>
          <a:p>
            <a:pPr algn="ctr"/>
            <a:r>
              <a:rPr lang="en-US" sz="1400" b="1" dirty="0" smtClean="0">
                <a:solidFill>
                  <a:schemeClr val="bg1"/>
                </a:solidFill>
                <a:latin typeface="Cambria" panose="02040503050406030204" pitchFamily="18" charset="0"/>
              </a:rPr>
              <a:t>Abdul  Munasib   ¤   University of Georgia                                        </a:t>
            </a:r>
            <a:endParaRPr lang="en-US" sz="1400" b="1" dirty="0">
              <a:solidFill>
                <a:schemeClr val="bg1"/>
              </a:solidFill>
              <a:latin typeface="Cambria" panose="02040503050406030204" pitchFamily="18" charset="0"/>
            </a:endParaRPr>
          </a:p>
        </p:txBody>
      </p:sp>
    </p:spTree>
    <p:extLst>
      <p:ext uri="{BB962C8B-B14F-4D97-AF65-F5344CB8AC3E}">
        <p14:creationId xmlns:p14="http://schemas.microsoft.com/office/powerpoint/2010/main" val="12960768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
            <a:ext cx="8001000" cy="838200"/>
          </a:xfrm>
        </p:spPr>
        <p:txBody>
          <a:bodyPr>
            <a:normAutofit/>
          </a:bodyPr>
          <a:lstStyle/>
          <a:p>
            <a:pPr algn="l"/>
            <a:r>
              <a:rPr lang="en-US" sz="3600" b="1" dirty="0" smtClean="0">
                <a:solidFill>
                  <a:srgbClr val="F4740A"/>
                </a:solidFill>
                <a:latin typeface="Cambria" panose="02040503050406030204" pitchFamily="18" charset="0"/>
              </a:rPr>
              <a:t>Texas: Details</a:t>
            </a:r>
            <a:endParaRPr lang="en-US" sz="3600" b="1" dirty="0">
              <a:solidFill>
                <a:srgbClr val="F4740A"/>
              </a:solidFill>
              <a:latin typeface="Cambria" panose="02040503050406030204" pitchFamily="18" charset="0"/>
            </a:endParaRPr>
          </a:p>
        </p:txBody>
      </p:sp>
      <p:cxnSp>
        <p:nvCxnSpPr>
          <p:cNvPr id="5" name="Straight Connector 4"/>
          <p:cNvCxnSpPr/>
          <p:nvPr/>
        </p:nvCxnSpPr>
        <p:spPr>
          <a:xfrm>
            <a:off x="0" y="838200"/>
            <a:ext cx="9144000" cy="0"/>
          </a:xfrm>
          <a:prstGeom prst="line">
            <a:avLst/>
          </a:prstGeom>
          <a:ln w="63500">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1" name="Date Placeholder 5"/>
          <p:cNvSpPr txBox="1">
            <a:spLocks noGrp="1"/>
          </p:cNvSpPr>
          <p:nvPr/>
        </p:nvSpPr>
        <p:spPr bwMode="auto">
          <a:xfrm>
            <a:off x="8077200" y="6553200"/>
            <a:ext cx="1066800" cy="304800"/>
          </a:xfrm>
          <a:prstGeom prst="rect">
            <a:avLst/>
          </a:prstGeom>
          <a:noFill/>
          <a:ln>
            <a:miter lim="800000"/>
            <a:headEnd/>
            <a:tailEnd/>
          </a:ln>
        </p:spPr>
        <p:txBody>
          <a:bodyPr/>
          <a:lstStyle/>
          <a:p>
            <a:pPr>
              <a:defRPr/>
            </a:pPr>
            <a:fld id="{B5C77254-8BCE-4CA8-BE74-13096594FFCE}" type="datetime12">
              <a:rPr lang="en-US" sz="1200" b="1">
                <a:solidFill>
                  <a:schemeClr val="bg1"/>
                </a:solidFill>
                <a:latin typeface="Cambria" panose="02040503050406030204" pitchFamily="18" charset="0"/>
              </a:rPr>
              <a:pPr>
                <a:defRPr/>
              </a:pPr>
              <a:t>10:04 AM</a:t>
            </a:fld>
            <a:endParaRPr lang="en-US" sz="1200" b="1" dirty="0">
              <a:solidFill>
                <a:schemeClr val="bg1"/>
              </a:solidFill>
              <a:latin typeface="Cambria" panose="020405030504060302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043871243"/>
              </p:ext>
            </p:extLst>
          </p:nvPr>
        </p:nvGraphicFramePr>
        <p:xfrm>
          <a:off x="685800" y="1592580"/>
          <a:ext cx="2133600" cy="883920"/>
        </p:xfrm>
        <a:graphic>
          <a:graphicData uri="http://schemas.openxmlformats.org/drawingml/2006/table">
            <a:tbl>
              <a:tblPr>
                <a:tableStyleId>{5C22544A-7EE6-4342-B048-85BDC9FD1C3A}</a:tableStyleId>
              </a:tblPr>
              <a:tblGrid>
                <a:gridCol w="976715"/>
                <a:gridCol w="1156885"/>
              </a:tblGrid>
              <a:tr h="198120">
                <a:tc gridSpan="2">
                  <a:txBody>
                    <a:bodyPr/>
                    <a:lstStyle/>
                    <a:p>
                      <a:pPr algn="l" fontAlgn="ctr"/>
                      <a:r>
                        <a:rPr lang="en-US" sz="1400" u="none" strike="noStrike" dirty="0">
                          <a:effectLst/>
                          <a:latin typeface="Cambria" panose="02040503050406030204" pitchFamily="18" charset="0"/>
                        </a:rPr>
                        <a:t>States with larger weights</a:t>
                      </a:r>
                      <a:endParaRPr lang="en-US" sz="1400" b="0" i="1" u="none" strike="noStrike" dirty="0">
                        <a:solidFill>
                          <a:srgbClr val="000000"/>
                        </a:solidFill>
                        <a:effectLst/>
                        <a:latin typeface="Cambria" panose="02040503050406030204" pitchFamily="18"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tc>
              </a:tr>
              <a:tr h="190500">
                <a:tc>
                  <a:txBody>
                    <a:bodyPr/>
                    <a:lstStyle/>
                    <a:p>
                      <a:pPr algn="l" fontAlgn="ctr"/>
                      <a:r>
                        <a:rPr lang="en-US" sz="1400" u="none" strike="noStrike" dirty="0">
                          <a:effectLst/>
                          <a:latin typeface="Cambria" panose="02040503050406030204" pitchFamily="18" charset="0"/>
                        </a:rPr>
                        <a:t>Illinois</a:t>
                      </a:r>
                      <a:endParaRPr lang="en-US" sz="1400" b="0" i="0" u="none" strike="noStrike" dirty="0">
                        <a:solidFill>
                          <a:srgbClr val="000000"/>
                        </a:solidFill>
                        <a:effectLst/>
                        <a:latin typeface="Cambria" panose="02040503050406030204" pitchFamily="18" charset="0"/>
                      </a:endParaRPr>
                    </a:p>
                  </a:txBody>
                  <a:tcPr marL="7620" marR="7620" marT="7620" marB="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fontAlgn="ctr"/>
                      <a:r>
                        <a:rPr lang="en-US" sz="1400" u="none" strike="noStrike" dirty="0">
                          <a:effectLst/>
                          <a:latin typeface="Cambria" panose="02040503050406030204" pitchFamily="18" charset="0"/>
                        </a:rPr>
                        <a:t>0.13</a:t>
                      </a:r>
                      <a:endParaRPr lang="en-US" sz="1400" b="0" i="0" u="none" strike="noStrike" dirty="0">
                        <a:solidFill>
                          <a:srgbClr val="000000"/>
                        </a:solidFill>
                        <a:effectLst/>
                        <a:latin typeface="Cambria" panose="02040503050406030204" pitchFamily="18" charset="0"/>
                      </a:endParaRPr>
                    </a:p>
                  </a:txBody>
                  <a:tcPr marL="7620" marR="7620" marT="7620" marB="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tr>
              <a:tr h="190500">
                <a:tc>
                  <a:txBody>
                    <a:bodyPr/>
                    <a:lstStyle/>
                    <a:p>
                      <a:pPr algn="l" fontAlgn="ctr"/>
                      <a:r>
                        <a:rPr lang="en-US" sz="1400" u="none" strike="noStrike" dirty="0">
                          <a:effectLst/>
                          <a:latin typeface="Cambria" panose="02040503050406030204" pitchFamily="18" charset="0"/>
                        </a:rPr>
                        <a:t>Indiana</a:t>
                      </a:r>
                      <a:endParaRPr lang="en-US" sz="1400" b="0" i="0" u="none" strike="noStrike" dirty="0">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r>
                        <a:rPr lang="en-US" sz="1400" u="none" strike="noStrike" dirty="0">
                          <a:effectLst/>
                          <a:latin typeface="Cambria" panose="02040503050406030204" pitchFamily="18" charset="0"/>
                        </a:rPr>
                        <a:t>0.79</a:t>
                      </a:r>
                      <a:endParaRPr lang="en-US" sz="1400" b="0" i="0" u="none" strike="noStrike" dirty="0">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ctr"/>
                      <a:r>
                        <a:rPr lang="en-US" sz="1400" u="none" strike="noStrike" dirty="0">
                          <a:effectLst/>
                          <a:latin typeface="Cambria" panose="02040503050406030204" pitchFamily="18" charset="0"/>
                        </a:rPr>
                        <a:t>Virginia</a:t>
                      </a:r>
                      <a:endParaRPr lang="en-US" sz="1400" b="0" i="0" u="none" strike="noStrike" dirty="0">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400" u="none" strike="noStrike" dirty="0">
                          <a:effectLst/>
                          <a:latin typeface="Cambria" panose="02040503050406030204" pitchFamily="18" charset="0"/>
                        </a:rPr>
                        <a:t>0.08</a:t>
                      </a:r>
                      <a:endParaRPr lang="en-US" sz="1400" b="0" i="0" u="none" strike="noStrike" dirty="0">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2863926007"/>
              </p:ext>
            </p:extLst>
          </p:nvPr>
        </p:nvGraphicFramePr>
        <p:xfrm>
          <a:off x="685800" y="2933700"/>
          <a:ext cx="2743200" cy="2872740"/>
        </p:xfrm>
        <a:graphic>
          <a:graphicData uri="http://schemas.openxmlformats.org/drawingml/2006/table">
            <a:tbl>
              <a:tblPr>
                <a:tableStyleId>{5C22544A-7EE6-4342-B048-85BDC9FD1C3A}</a:tableStyleId>
              </a:tblPr>
              <a:tblGrid>
                <a:gridCol w="1371600"/>
                <a:gridCol w="1371600"/>
              </a:tblGrid>
              <a:tr h="190500">
                <a:tc gridSpan="2">
                  <a:txBody>
                    <a:bodyPr/>
                    <a:lstStyle/>
                    <a:p>
                      <a:pPr algn="l" fontAlgn="ctr"/>
                      <a:r>
                        <a:rPr lang="en-US" sz="1400" u="none" strike="noStrike" dirty="0">
                          <a:effectLst/>
                          <a:latin typeface="Cambria" panose="02040503050406030204" pitchFamily="18" charset="0"/>
                        </a:rPr>
                        <a:t>States with smaller/zero weights</a:t>
                      </a:r>
                      <a:endParaRPr lang="en-US" sz="1400" b="0" i="1" u="none" strike="noStrike" dirty="0">
                        <a:solidFill>
                          <a:srgbClr val="000000"/>
                        </a:solidFill>
                        <a:effectLst/>
                        <a:latin typeface="Cambria" panose="02040503050406030204" pitchFamily="18"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en-US"/>
                    </a:p>
                  </a:txBody>
                  <a:tcPr/>
                </a:tc>
              </a:tr>
              <a:tr h="190500">
                <a:tc>
                  <a:txBody>
                    <a:bodyPr/>
                    <a:lstStyle/>
                    <a:p>
                      <a:pPr algn="l" fontAlgn="ctr"/>
                      <a:r>
                        <a:rPr lang="en-US" sz="1400" u="none" strike="noStrike" dirty="0">
                          <a:effectLst/>
                          <a:latin typeface="Cambria" panose="02040503050406030204" pitchFamily="18" charset="0"/>
                        </a:rPr>
                        <a:t>Alabama</a:t>
                      </a:r>
                      <a:endParaRPr lang="en-US" sz="1400" b="0" i="0" u="none" strike="noStrike" dirty="0">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ctr"/>
                      <a:r>
                        <a:rPr lang="en-US" sz="1400" u="none" strike="noStrike">
                          <a:effectLst/>
                          <a:latin typeface="Cambria" panose="02040503050406030204" pitchFamily="18" charset="0"/>
                        </a:rPr>
                        <a:t>Nebraska</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ctr"/>
                      <a:r>
                        <a:rPr lang="en-US" sz="1400" u="none" strike="noStrike">
                          <a:effectLst/>
                          <a:latin typeface="Cambria" panose="02040503050406030204" pitchFamily="18" charset="0"/>
                        </a:rPr>
                        <a:t>Alaska</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ctr"/>
                      <a:r>
                        <a:rPr lang="en-US" sz="1400" u="none" strike="noStrike">
                          <a:effectLst/>
                          <a:latin typeface="Cambria" panose="02040503050406030204" pitchFamily="18" charset="0"/>
                        </a:rPr>
                        <a:t>North Dakota</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ctr"/>
                      <a:r>
                        <a:rPr lang="en-US" sz="1400" u="none" strike="noStrike">
                          <a:effectLst/>
                          <a:latin typeface="Cambria" panose="02040503050406030204" pitchFamily="18" charset="0"/>
                        </a:rPr>
                        <a:t>Arkansas</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ctr"/>
                      <a:r>
                        <a:rPr lang="en-US" sz="1400" u="none" strike="noStrike">
                          <a:effectLst/>
                          <a:latin typeface="Cambria" panose="02040503050406030204" pitchFamily="18" charset="0"/>
                        </a:rPr>
                        <a:t>Ohio</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ctr"/>
                      <a:r>
                        <a:rPr lang="en-US" sz="1400" u="none" strike="noStrike">
                          <a:effectLst/>
                          <a:latin typeface="Cambria" panose="02040503050406030204" pitchFamily="18" charset="0"/>
                        </a:rPr>
                        <a:t>Florida</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ctr"/>
                      <a:r>
                        <a:rPr lang="en-US" sz="1400" u="none" strike="noStrike">
                          <a:effectLst/>
                          <a:latin typeface="Cambria" panose="02040503050406030204" pitchFamily="18" charset="0"/>
                        </a:rPr>
                        <a:t>Oklahoma</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ctr"/>
                      <a:r>
                        <a:rPr lang="en-US" sz="1400" u="none" strike="noStrike" dirty="0">
                          <a:effectLst/>
                          <a:latin typeface="Cambria" panose="02040503050406030204" pitchFamily="18" charset="0"/>
                        </a:rPr>
                        <a:t>Georgia</a:t>
                      </a:r>
                      <a:endParaRPr lang="en-US" sz="1400" b="0" i="0" u="none" strike="noStrike" dirty="0">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ctr"/>
                      <a:r>
                        <a:rPr lang="en-US" sz="1400" u="none" strike="noStrike">
                          <a:effectLst/>
                          <a:latin typeface="Cambria" panose="02040503050406030204" pitchFamily="18" charset="0"/>
                        </a:rPr>
                        <a:t>South Carolina</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ctr"/>
                      <a:r>
                        <a:rPr lang="en-US" sz="1400" u="none" strike="noStrike">
                          <a:effectLst/>
                          <a:latin typeface="Cambria" panose="02040503050406030204" pitchFamily="18" charset="0"/>
                        </a:rPr>
                        <a:t>Idaho</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ctr"/>
                      <a:r>
                        <a:rPr lang="en-US" sz="1400" u="none" strike="noStrike">
                          <a:effectLst/>
                          <a:latin typeface="Cambria" panose="02040503050406030204" pitchFamily="18" charset="0"/>
                        </a:rPr>
                        <a:t>South Dakota</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ctr"/>
                      <a:r>
                        <a:rPr lang="en-US" sz="1400" u="none" strike="noStrike">
                          <a:effectLst/>
                          <a:latin typeface="Cambria" panose="02040503050406030204" pitchFamily="18" charset="0"/>
                        </a:rPr>
                        <a:t>Kansas</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ctr"/>
                      <a:r>
                        <a:rPr lang="en-US" sz="1400" u="none" strike="noStrike">
                          <a:effectLst/>
                          <a:latin typeface="Cambria" panose="02040503050406030204" pitchFamily="18" charset="0"/>
                        </a:rPr>
                        <a:t>Tennessee</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ctr"/>
                      <a:r>
                        <a:rPr lang="en-US" sz="1400" u="none" strike="noStrike">
                          <a:effectLst/>
                          <a:latin typeface="Cambria" panose="02040503050406030204" pitchFamily="18" charset="0"/>
                        </a:rPr>
                        <a:t>Kentucky</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ctr"/>
                      <a:r>
                        <a:rPr lang="en-US" sz="1400" u="none" strike="noStrike">
                          <a:effectLst/>
                          <a:latin typeface="Cambria" panose="02040503050406030204" pitchFamily="18" charset="0"/>
                        </a:rPr>
                        <a:t>Utah</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ctr"/>
                      <a:r>
                        <a:rPr lang="en-US" sz="1400" u="none" strike="noStrike">
                          <a:effectLst/>
                          <a:latin typeface="Cambria" panose="02040503050406030204" pitchFamily="18" charset="0"/>
                        </a:rPr>
                        <a:t>Louisiana</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ctr"/>
                      <a:r>
                        <a:rPr lang="en-US" sz="1400" u="none" strike="noStrike" dirty="0">
                          <a:effectLst/>
                          <a:latin typeface="Cambria" panose="02040503050406030204" pitchFamily="18" charset="0"/>
                        </a:rPr>
                        <a:t>Vermont</a:t>
                      </a:r>
                      <a:endParaRPr lang="en-US" sz="1400" b="0" i="0" u="none" strike="noStrike" dirty="0">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ctr"/>
                      <a:r>
                        <a:rPr lang="en-US" sz="1400" u="none" strike="noStrike">
                          <a:effectLst/>
                          <a:latin typeface="Cambria" panose="02040503050406030204" pitchFamily="18" charset="0"/>
                        </a:rPr>
                        <a:t>Michigan</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ctr"/>
                      <a:r>
                        <a:rPr lang="en-US" sz="1400" u="none" strike="noStrike">
                          <a:effectLst/>
                          <a:latin typeface="Cambria" panose="02040503050406030204" pitchFamily="18" charset="0"/>
                        </a:rPr>
                        <a:t>West Virginia</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ctr"/>
                      <a:r>
                        <a:rPr lang="en-US" sz="1400" u="none" strike="noStrike">
                          <a:effectLst/>
                          <a:latin typeface="Cambria" panose="02040503050406030204" pitchFamily="18" charset="0"/>
                        </a:rPr>
                        <a:t>Mississippi</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ctr"/>
                      <a:r>
                        <a:rPr lang="en-US" sz="1400" u="none" strike="noStrike">
                          <a:effectLst/>
                          <a:latin typeface="Cambria" panose="02040503050406030204" pitchFamily="18" charset="0"/>
                        </a:rPr>
                        <a:t>Wyoming</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ctr"/>
                      <a:r>
                        <a:rPr lang="en-US" sz="1400" u="none" strike="noStrike">
                          <a:effectLst/>
                          <a:latin typeface="Cambria" panose="02040503050406030204" pitchFamily="18" charset="0"/>
                        </a:rPr>
                        <a:t>Missouri</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400" u="none" strike="noStrike" dirty="0">
                          <a:effectLst/>
                          <a:latin typeface="Cambria" panose="02040503050406030204" pitchFamily="18" charset="0"/>
                        </a:rPr>
                        <a:t> </a:t>
                      </a:r>
                      <a:endParaRPr lang="en-US" sz="1400" b="0" i="0" u="none" strike="noStrike" dirty="0">
                        <a:solidFill>
                          <a:srgbClr val="000000"/>
                        </a:solidFill>
                        <a:effectLst/>
                        <a:latin typeface="Cambria" panose="02040503050406030204" pitchFamily="18" charset="0"/>
                      </a:endParaRPr>
                    </a:p>
                  </a:txBody>
                  <a:tcPr marL="7620" marR="7620" marT="7620"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3825384293"/>
              </p:ext>
            </p:extLst>
          </p:nvPr>
        </p:nvGraphicFramePr>
        <p:xfrm>
          <a:off x="3911600" y="1676400"/>
          <a:ext cx="4546600" cy="3307080"/>
        </p:xfrm>
        <a:graphic>
          <a:graphicData uri="http://schemas.openxmlformats.org/drawingml/2006/table">
            <a:tbl>
              <a:tblPr>
                <a:tableStyleId>{5C22544A-7EE6-4342-B048-85BDC9FD1C3A}</a:tableStyleId>
              </a:tblPr>
              <a:tblGrid>
                <a:gridCol w="2870200"/>
                <a:gridCol w="635000"/>
                <a:gridCol w="1041400"/>
              </a:tblGrid>
              <a:tr h="403860">
                <a:tc>
                  <a:txBody>
                    <a:bodyPr/>
                    <a:lstStyle/>
                    <a:p>
                      <a:pPr algn="l" fontAlgn="ctr"/>
                      <a:endParaRPr lang="en-US" sz="1400" b="0" i="0" u="none" strike="noStrike" dirty="0">
                        <a:solidFill>
                          <a:srgbClr val="000000"/>
                        </a:solidFill>
                        <a:effectLst/>
                        <a:latin typeface="Cambria" panose="02040503050406030204" pitchFamily="18"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fontAlgn="ctr"/>
                      <a:r>
                        <a:rPr lang="en-US" sz="1400" u="none" strike="noStrike">
                          <a:effectLst/>
                          <a:latin typeface="Cambria" panose="02040503050406030204" pitchFamily="18" charset="0"/>
                        </a:rPr>
                        <a:t>Texas</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en-US" sz="1400" u="none" strike="noStrike" dirty="0">
                          <a:effectLst/>
                          <a:latin typeface="Cambria" panose="02040503050406030204" pitchFamily="18" charset="0"/>
                        </a:rPr>
                        <a:t>Synthetic </a:t>
                      </a:r>
                      <a:endParaRPr lang="en-US" sz="1400" u="none" strike="noStrike" dirty="0" smtClean="0">
                        <a:effectLst/>
                        <a:latin typeface="Cambria" panose="02040503050406030204" pitchFamily="18" charset="0"/>
                      </a:endParaRPr>
                    </a:p>
                    <a:p>
                      <a:pPr algn="r" fontAlgn="ctr"/>
                      <a:r>
                        <a:rPr lang="en-US" sz="1400" u="none" strike="noStrike" dirty="0" smtClean="0">
                          <a:effectLst/>
                          <a:latin typeface="Cambria" panose="02040503050406030204" pitchFamily="18" charset="0"/>
                        </a:rPr>
                        <a:t>Texas</a:t>
                      </a:r>
                      <a:endParaRPr lang="en-US" sz="1400" b="0" i="0" u="none" strike="noStrike" dirty="0">
                        <a:solidFill>
                          <a:srgbClr val="000000"/>
                        </a:solidFill>
                        <a:effectLst/>
                        <a:latin typeface="Cambria" panose="02040503050406030204" pitchFamily="18"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90500">
                <a:tc>
                  <a:txBody>
                    <a:bodyPr/>
                    <a:lstStyle/>
                    <a:p>
                      <a:pPr algn="l" fontAlgn="ctr"/>
                      <a:r>
                        <a:rPr lang="en-US" sz="1400" u="none" strike="noStrike" dirty="0">
                          <a:effectLst/>
                          <a:latin typeface="Cambria" panose="02040503050406030204" pitchFamily="18" charset="0"/>
                        </a:rPr>
                        <a:t>Total nameplate growth</a:t>
                      </a:r>
                      <a:endParaRPr lang="en-US" sz="1400" b="0" i="0" u="none" strike="noStrike" dirty="0">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ctr"/>
                      <a:r>
                        <a:rPr lang="en-US" sz="1400" u="none" strike="noStrike" dirty="0">
                          <a:effectLst/>
                          <a:latin typeface="Cambria" panose="02040503050406030204" pitchFamily="18" charset="0"/>
                        </a:rPr>
                        <a:t>29.23</a:t>
                      </a:r>
                      <a:endParaRPr lang="en-US" sz="1400" b="0" i="0" u="none" strike="noStrike" dirty="0">
                        <a:solidFill>
                          <a:srgbClr val="000000"/>
                        </a:solidFill>
                        <a:effectLst/>
                        <a:latin typeface="Cambria" panose="02040503050406030204" pitchFamily="18"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fontAlgn="ctr"/>
                      <a:r>
                        <a:rPr lang="en-US" sz="1400" u="none" strike="noStrike" dirty="0">
                          <a:effectLst/>
                          <a:latin typeface="Cambria" panose="02040503050406030204" pitchFamily="18" charset="0"/>
                        </a:rPr>
                        <a:t>65.17</a:t>
                      </a:r>
                      <a:endParaRPr lang="en-US" sz="1400" b="0" i="0" u="none" strike="noStrike" dirty="0">
                        <a:solidFill>
                          <a:srgbClr val="000000"/>
                        </a:solidFill>
                        <a:effectLst/>
                        <a:latin typeface="Cambria" panose="02040503050406030204" pitchFamily="18"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r>
              <a:tr h="190500">
                <a:tc>
                  <a:txBody>
                    <a:bodyPr/>
                    <a:lstStyle/>
                    <a:p>
                      <a:pPr algn="l" fontAlgn="ctr"/>
                      <a:r>
                        <a:rPr lang="en-US" sz="1400" u="none" strike="noStrike" dirty="0">
                          <a:effectLst/>
                          <a:latin typeface="Cambria" panose="02040503050406030204" pitchFamily="18" charset="0"/>
                        </a:rPr>
                        <a:t>Coal generation share</a:t>
                      </a:r>
                      <a:endParaRPr lang="en-US" sz="1400" b="0" i="0" u="none" strike="noStrike" dirty="0">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ctr"/>
                      <a:r>
                        <a:rPr lang="en-US" sz="1400" u="none" strike="noStrike" dirty="0">
                          <a:effectLst/>
                          <a:latin typeface="Cambria" panose="02040503050406030204" pitchFamily="18" charset="0"/>
                        </a:rPr>
                        <a:t>0.41</a:t>
                      </a:r>
                      <a:endParaRPr lang="en-US" sz="1400" b="0" i="0" u="none" strike="noStrike" dirty="0">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ctr"/>
                      <a:r>
                        <a:rPr lang="en-US" sz="1400" u="none" strike="noStrike">
                          <a:effectLst/>
                          <a:latin typeface="Cambria" panose="02040503050406030204" pitchFamily="18" charset="0"/>
                        </a:rPr>
                        <a:t>0.86</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ctr"/>
                      <a:r>
                        <a:rPr lang="en-US" sz="1400" u="none" strike="noStrike">
                          <a:effectLst/>
                          <a:latin typeface="Cambria" panose="02040503050406030204" pitchFamily="18" charset="0"/>
                        </a:rPr>
                        <a:t>Natural gas generation share</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ctr"/>
                      <a:r>
                        <a:rPr lang="en-US" sz="1400" u="none" strike="noStrike">
                          <a:effectLst/>
                          <a:latin typeface="Cambria" panose="02040503050406030204" pitchFamily="18" charset="0"/>
                        </a:rPr>
                        <a:t>0.47</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ctr"/>
                      <a:r>
                        <a:rPr lang="en-US" sz="1400" u="none" strike="noStrike">
                          <a:effectLst/>
                          <a:latin typeface="Cambria" panose="02040503050406030204" pitchFamily="18" charset="0"/>
                        </a:rPr>
                        <a:t>0.02</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ctr"/>
                      <a:r>
                        <a:rPr lang="en-US" sz="1400" u="none" strike="noStrike">
                          <a:effectLst/>
                          <a:latin typeface="Cambria" panose="02040503050406030204" pitchFamily="18" charset="0"/>
                        </a:rPr>
                        <a:t>Electricity price ($)</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ctr"/>
                      <a:r>
                        <a:rPr lang="en-US" sz="1400" u="none" strike="noStrike">
                          <a:effectLst/>
                          <a:latin typeface="Cambria" panose="02040503050406030204" pitchFamily="18" charset="0"/>
                        </a:rPr>
                        <a:t>7.73</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ctr"/>
                      <a:r>
                        <a:rPr lang="en-US" sz="1400" u="none" strike="noStrike">
                          <a:effectLst/>
                          <a:latin typeface="Cambria" panose="02040503050406030204" pitchFamily="18" charset="0"/>
                        </a:rPr>
                        <a:t>7.11</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ctr"/>
                      <a:r>
                        <a:rPr lang="en-US" sz="1400" u="none" strike="noStrike">
                          <a:effectLst/>
                          <a:latin typeface="Cambria" panose="02040503050406030204" pitchFamily="18" charset="0"/>
                        </a:rPr>
                        <a:t>Total customer growth</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ctr"/>
                      <a:r>
                        <a:rPr lang="en-US" sz="1400" u="none" strike="noStrike">
                          <a:effectLst/>
                          <a:latin typeface="Cambria" panose="02040503050406030204" pitchFamily="18" charset="0"/>
                        </a:rPr>
                        <a:t>1.08</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ctr"/>
                      <a:r>
                        <a:rPr lang="en-US" sz="1400" u="none" strike="noStrike">
                          <a:effectLst/>
                          <a:latin typeface="Cambria" panose="02040503050406030204" pitchFamily="18" charset="0"/>
                        </a:rPr>
                        <a:t>1.06</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ctr"/>
                      <a:r>
                        <a:rPr lang="en-US" sz="1400" u="none" strike="noStrike" dirty="0">
                          <a:effectLst/>
                          <a:latin typeface="Cambria" panose="02040503050406030204" pitchFamily="18" charset="0"/>
                        </a:rPr>
                        <a:t>Real PC personal income ($)</a:t>
                      </a:r>
                      <a:endParaRPr lang="en-US" sz="1400" b="0" i="0" u="none" strike="noStrike" dirty="0">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ctr"/>
                      <a:r>
                        <a:rPr lang="en-US" sz="1400" u="none" strike="noStrike">
                          <a:effectLst/>
                          <a:latin typeface="Cambria" panose="02040503050406030204" pitchFamily="18" charset="0"/>
                        </a:rPr>
                        <a:t>10.16</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ctr"/>
                      <a:r>
                        <a:rPr lang="en-US" sz="1400" u="none" strike="noStrike">
                          <a:effectLst/>
                          <a:latin typeface="Cambria" panose="02040503050406030204" pitchFamily="18" charset="0"/>
                        </a:rPr>
                        <a:t>10.2</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ctr"/>
                      <a:r>
                        <a:rPr lang="en-US" sz="1400" u="none" strike="noStrike">
                          <a:effectLst/>
                          <a:latin typeface="Cambria" panose="02040503050406030204" pitchFamily="18" charset="0"/>
                        </a:rPr>
                        <a:t>Real PC personal income growth</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ctr"/>
                      <a:r>
                        <a:rPr lang="en-US" sz="1400" u="none" strike="noStrike">
                          <a:effectLst/>
                          <a:latin typeface="Cambria" panose="02040503050406030204" pitchFamily="18" charset="0"/>
                        </a:rPr>
                        <a:t>1.08</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ctr"/>
                      <a:r>
                        <a:rPr lang="en-US" sz="1400" u="none" strike="noStrike">
                          <a:effectLst/>
                          <a:latin typeface="Cambria" panose="02040503050406030204" pitchFamily="18" charset="0"/>
                        </a:rPr>
                        <a:t>1.08</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ctr"/>
                      <a:r>
                        <a:rPr lang="en-US" sz="1400" u="none" strike="noStrike">
                          <a:effectLst/>
                          <a:latin typeface="Cambria" panose="02040503050406030204" pitchFamily="18" charset="0"/>
                        </a:rPr>
                        <a:t>Poverty</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ctr"/>
                      <a:r>
                        <a:rPr lang="en-US" sz="1400" u="none" strike="noStrike">
                          <a:effectLst/>
                          <a:latin typeface="Cambria" panose="02040503050406030204" pitchFamily="18" charset="0"/>
                        </a:rPr>
                        <a:t>17.11</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ctr"/>
                      <a:r>
                        <a:rPr lang="en-US" sz="1400" u="none" strike="noStrike">
                          <a:effectLst/>
                          <a:latin typeface="Cambria" panose="02040503050406030204" pitchFamily="18" charset="0"/>
                        </a:rPr>
                        <a:t>11.43</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ctr"/>
                      <a:r>
                        <a:rPr lang="en-US" sz="1400" u="none" strike="noStrike">
                          <a:effectLst/>
                          <a:latin typeface="Cambria" panose="02040503050406030204" pitchFamily="18" charset="0"/>
                        </a:rPr>
                        <a:t>Share of manufacturing income</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ctr"/>
                      <a:r>
                        <a:rPr lang="en-US" sz="1400" u="none" strike="noStrike">
                          <a:effectLst/>
                          <a:latin typeface="Cambria" panose="02040503050406030204" pitchFamily="18" charset="0"/>
                        </a:rPr>
                        <a:t>0.11</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ctr"/>
                      <a:r>
                        <a:rPr lang="en-US" sz="1400" u="none" strike="noStrike">
                          <a:effectLst/>
                          <a:latin typeface="Cambria" panose="02040503050406030204" pitchFamily="18" charset="0"/>
                        </a:rPr>
                        <a:t>0.2</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ctr"/>
                      <a:r>
                        <a:rPr lang="en-US" sz="1400" b="0" u="none" strike="noStrike" dirty="0">
                          <a:effectLst/>
                          <a:latin typeface="Cambria" panose="02040503050406030204" pitchFamily="18" charset="0"/>
                        </a:rPr>
                        <a:t>Wind potential (GW)</a:t>
                      </a:r>
                      <a:endParaRPr lang="en-US" sz="1400" b="0" i="0" u="none" strike="noStrike" dirty="0">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ctr"/>
                      <a:r>
                        <a:rPr lang="en-US" sz="1400" b="0" u="none" strike="noStrike" dirty="0">
                          <a:effectLst/>
                          <a:latin typeface="Cambria" panose="02040503050406030204" pitchFamily="18" charset="0"/>
                        </a:rPr>
                        <a:t>14.46</a:t>
                      </a:r>
                      <a:endParaRPr lang="en-US" sz="1400" b="0" i="0" u="none" strike="noStrike" dirty="0">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ctr"/>
                      <a:r>
                        <a:rPr lang="en-US" sz="1400" b="0" u="none" strike="noStrike" dirty="0">
                          <a:effectLst/>
                          <a:latin typeface="Cambria" panose="02040503050406030204" pitchFamily="18" charset="0"/>
                        </a:rPr>
                        <a:t>11.64</a:t>
                      </a:r>
                      <a:endParaRPr lang="en-US" sz="1400" b="0" i="0" u="none" strike="noStrike" dirty="0">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ctr"/>
                      <a:r>
                        <a:rPr lang="en-US" sz="1400" u="none" strike="noStrike">
                          <a:effectLst/>
                          <a:latin typeface="Cambria" panose="02040503050406030204" pitchFamily="18" charset="0"/>
                        </a:rPr>
                        <a:t>Photovoltaic potential (GW)</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ctr"/>
                      <a:r>
                        <a:rPr lang="en-US" sz="1400" u="none" strike="noStrike">
                          <a:effectLst/>
                          <a:latin typeface="Cambria" panose="02040503050406030204" pitchFamily="18" charset="0"/>
                        </a:rPr>
                        <a:t>9.93</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ctr"/>
                      <a:r>
                        <a:rPr lang="en-US" sz="1400" u="none" strike="noStrike">
                          <a:effectLst/>
                          <a:latin typeface="Cambria" panose="02040503050406030204" pitchFamily="18" charset="0"/>
                        </a:rPr>
                        <a:t>8.02</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ctr"/>
                      <a:r>
                        <a:rPr lang="en-US" sz="1400" u="none" strike="noStrike">
                          <a:effectLst/>
                          <a:latin typeface="Cambria" panose="02040503050406030204" pitchFamily="18" charset="0"/>
                        </a:rPr>
                        <a:t>Bio-solid potential (GW)</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ctr"/>
                      <a:r>
                        <a:rPr lang="en-US" sz="1400" u="none" strike="noStrike">
                          <a:effectLst/>
                          <a:latin typeface="Cambria" panose="02040503050406030204" pitchFamily="18" charset="0"/>
                        </a:rPr>
                        <a:t>0.71</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ctr"/>
                      <a:r>
                        <a:rPr lang="en-US" sz="1400" u="none" strike="noStrike">
                          <a:effectLst/>
                          <a:latin typeface="Cambria" panose="02040503050406030204" pitchFamily="18" charset="0"/>
                        </a:rPr>
                        <a:t>0.67</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90500">
                <a:tc>
                  <a:txBody>
                    <a:bodyPr/>
                    <a:lstStyle/>
                    <a:p>
                      <a:pPr algn="l" fontAlgn="ctr"/>
                      <a:r>
                        <a:rPr lang="en-US" sz="1400" u="none" strike="noStrike">
                          <a:effectLst/>
                          <a:latin typeface="Cambria" panose="02040503050406030204" pitchFamily="18" charset="0"/>
                        </a:rPr>
                        <a:t>Geo-hydro thermal potential (GW)</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en-US" sz="1400" u="none" strike="noStrike">
                          <a:effectLst/>
                          <a:latin typeface="Cambria" panose="02040503050406030204" pitchFamily="18" charset="0"/>
                        </a:rPr>
                        <a:t>-4.61</a:t>
                      </a:r>
                      <a:endParaRPr lang="en-US" sz="1400" b="0" i="0" u="none" strike="noStrike">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en-US" sz="1400" u="none" strike="noStrike" dirty="0">
                          <a:effectLst/>
                          <a:latin typeface="Cambria" panose="02040503050406030204" pitchFamily="18" charset="0"/>
                        </a:rPr>
                        <a:t>-4.61</a:t>
                      </a:r>
                      <a:endParaRPr lang="en-US" sz="1400" b="0" i="0" u="none" strike="noStrike" dirty="0">
                        <a:solidFill>
                          <a:srgbClr val="000000"/>
                        </a:solidFill>
                        <a:effectLst/>
                        <a:latin typeface="Cambria" panose="02040503050406030204" pitchFamily="18"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8" name="TextBox 7"/>
          <p:cNvSpPr txBox="1"/>
          <p:nvPr/>
        </p:nvSpPr>
        <p:spPr>
          <a:xfrm>
            <a:off x="753069" y="1066800"/>
            <a:ext cx="1304331" cy="369332"/>
          </a:xfrm>
          <a:prstGeom prst="rect">
            <a:avLst/>
          </a:prstGeom>
          <a:noFill/>
        </p:spPr>
        <p:txBody>
          <a:bodyPr wrap="none" rtlCol="0">
            <a:spAutoFit/>
          </a:bodyPr>
          <a:lstStyle/>
          <a:p>
            <a:r>
              <a:rPr lang="en-US" b="1" dirty="0" smtClean="0">
                <a:latin typeface="Cambria" panose="02040503050406030204" pitchFamily="18" charset="0"/>
              </a:rPr>
              <a:t>W-weights</a:t>
            </a:r>
            <a:endParaRPr lang="en-US" b="1" dirty="0">
              <a:latin typeface="Cambria" panose="02040503050406030204" pitchFamily="18" charset="0"/>
            </a:endParaRPr>
          </a:p>
        </p:txBody>
      </p:sp>
      <p:sp>
        <p:nvSpPr>
          <p:cNvPr id="14" name="TextBox 13"/>
          <p:cNvSpPr txBox="1"/>
          <p:nvPr/>
        </p:nvSpPr>
        <p:spPr>
          <a:xfrm>
            <a:off x="3810000" y="1066800"/>
            <a:ext cx="4292265" cy="369332"/>
          </a:xfrm>
          <a:prstGeom prst="rect">
            <a:avLst/>
          </a:prstGeom>
          <a:noFill/>
        </p:spPr>
        <p:txBody>
          <a:bodyPr wrap="none" rtlCol="0">
            <a:spAutoFit/>
          </a:bodyPr>
          <a:lstStyle/>
          <a:p>
            <a:r>
              <a:rPr lang="en-US" b="1" dirty="0" smtClean="0">
                <a:latin typeface="Cambria" panose="02040503050406030204" pitchFamily="18" charset="0"/>
              </a:rPr>
              <a:t>Pre-intervention Characteristics Match</a:t>
            </a:r>
            <a:endParaRPr lang="en-US" b="1" dirty="0">
              <a:latin typeface="Cambria" panose="02040503050406030204" pitchFamily="18" charset="0"/>
            </a:endParaRPr>
          </a:p>
        </p:txBody>
      </p:sp>
      <p:sp>
        <p:nvSpPr>
          <p:cNvPr id="9" name="Rounded Rectangle 8"/>
          <p:cNvSpPr/>
          <p:nvPr/>
        </p:nvSpPr>
        <p:spPr>
          <a:xfrm>
            <a:off x="3810000" y="4114800"/>
            <a:ext cx="4800600" cy="228600"/>
          </a:xfrm>
          <a:prstGeom prst="round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0" y="6550223"/>
            <a:ext cx="9144000" cy="307777"/>
          </a:xfrm>
          <a:prstGeom prst="rect">
            <a:avLst/>
          </a:prstGeom>
          <a:solidFill>
            <a:srgbClr val="A0BF61"/>
          </a:solidFill>
        </p:spPr>
        <p:txBody>
          <a:bodyPr wrap="square" rtlCol="0">
            <a:spAutoFit/>
          </a:bodyPr>
          <a:lstStyle/>
          <a:p>
            <a:pPr algn="ctr"/>
            <a:r>
              <a:rPr lang="en-US" sz="1400" b="1" dirty="0" smtClean="0">
                <a:solidFill>
                  <a:schemeClr val="bg1"/>
                </a:solidFill>
                <a:latin typeface="Cambria" panose="02040503050406030204" pitchFamily="18" charset="0"/>
              </a:rPr>
              <a:t>Abdul  Munasib   ¤   University of Georgia                                        </a:t>
            </a:r>
            <a:endParaRPr lang="en-US" sz="1400" b="1" dirty="0">
              <a:solidFill>
                <a:schemeClr val="bg1"/>
              </a:solidFill>
              <a:latin typeface="Cambria" panose="02040503050406030204" pitchFamily="18" charset="0"/>
            </a:endParaRPr>
          </a:p>
        </p:txBody>
      </p:sp>
    </p:spTree>
    <p:extLst>
      <p:ext uri="{BB962C8B-B14F-4D97-AF65-F5344CB8AC3E}">
        <p14:creationId xmlns:p14="http://schemas.microsoft.com/office/powerpoint/2010/main" val="28727949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927</TotalTime>
  <Words>1967</Words>
  <Application>Microsoft Office PowerPoint</Application>
  <PresentationFormat>On-screen Show (4:3)</PresentationFormat>
  <Paragraphs>344</Paragraphs>
  <Slides>14</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Cambria</vt:lpstr>
      <vt:lpstr>Times New Roman</vt:lpstr>
      <vt:lpstr>Wingdings</vt:lpstr>
      <vt:lpstr>Office Theme</vt:lpstr>
      <vt:lpstr>       The  Disparate  Influence  of          State  Renewable  Portfolio  Standards  (RPS)          on  Renewable  Electricity  Generation  Capacity</vt:lpstr>
      <vt:lpstr>The Context</vt:lpstr>
      <vt:lpstr>The Issue of Heterogeneities</vt:lpstr>
      <vt:lpstr>Research Question</vt:lpstr>
      <vt:lpstr>Impact Evaluation</vt:lpstr>
      <vt:lpstr>Synthetic Control Method (SCM)</vt:lpstr>
      <vt:lpstr>Inference: Nevada</vt:lpstr>
      <vt:lpstr>Texas</vt:lpstr>
      <vt:lpstr>Texas: Details</vt:lpstr>
      <vt:lpstr>Wind Potentials</vt:lpstr>
      <vt:lpstr>The Size of Texas!</vt:lpstr>
      <vt:lpstr>Robustness Checks</vt:lpstr>
      <vt:lpstr>Discussion of the Findings</vt:lpstr>
      <vt:lpstr>Conclusion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Abdul Munasib</dc:creator>
  <cp:lastModifiedBy>Maguire, Karen</cp:lastModifiedBy>
  <cp:revision>95</cp:revision>
  <dcterms:created xsi:type="dcterms:W3CDTF">2015-07-18T18:33:31Z</dcterms:created>
  <dcterms:modified xsi:type="dcterms:W3CDTF">2015-12-17T16:27:32Z</dcterms:modified>
</cp:coreProperties>
</file>