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notesMasterIdLst>
    <p:notesMasterId r:id="rId57"/>
  </p:notesMasterIdLst>
  <p:sldIdLst>
    <p:sldId id="257" r:id="rId2"/>
    <p:sldId id="267" r:id="rId3"/>
    <p:sldId id="308" r:id="rId4"/>
    <p:sldId id="299" r:id="rId5"/>
    <p:sldId id="269" r:id="rId6"/>
    <p:sldId id="262" r:id="rId7"/>
    <p:sldId id="271" r:id="rId8"/>
    <p:sldId id="273" r:id="rId9"/>
    <p:sldId id="332" r:id="rId10"/>
    <p:sldId id="315" r:id="rId11"/>
    <p:sldId id="275" r:id="rId12"/>
    <p:sldId id="331" r:id="rId13"/>
    <p:sldId id="276" r:id="rId14"/>
    <p:sldId id="309" r:id="rId15"/>
    <p:sldId id="338" r:id="rId16"/>
    <p:sldId id="339" r:id="rId17"/>
    <p:sldId id="340" r:id="rId18"/>
    <p:sldId id="316" r:id="rId19"/>
    <p:sldId id="334" r:id="rId20"/>
    <p:sldId id="336" r:id="rId21"/>
    <p:sldId id="318" r:id="rId22"/>
    <p:sldId id="284" r:id="rId23"/>
    <p:sldId id="294" r:id="rId24"/>
    <p:sldId id="285" r:id="rId25"/>
    <p:sldId id="287" r:id="rId26"/>
    <p:sldId id="286" r:id="rId27"/>
    <p:sldId id="288" r:id="rId28"/>
    <p:sldId id="289" r:id="rId29"/>
    <p:sldId id="327" r:id="rId30"/>
    <p:sldId id="341" r:id="rId31"/>
    <p:sldId id="335" r:id="rId32"/>
    <p:sldId id="337" r:id="rId33"/>
    <p:sldId id="329" r:id="rId34"/>
    <p:sldId id="328" r:id="rId35"/>
    <p:sldId id="307" r:id="rId36"/>
    <p:sldId id="366" r:id="rId37"/>
    <p:sldId id="367" r:id="rId38"/>
    <p:sldId id="368" r:id="rId39"/>
    <p:sldId id="369" r:id="rId40"/>
    <p:sldId id="370" r:id="rId41"/>
    <p:sldId id="361" r:id="rId42"/>
    <p:sldId id="362" r:id="rId43"/>
    <p:sldId id="363" r:id="rId44"/>
    <p:sldId id="364" r:id="rId45"/>
    <p:sldId id="365" r:id="rId46"/>
    <p:sldId id="351" r:id="rId47"/>
    <p:sldId id="352" r:id="rId48"/>
    <p:sldId id="353" r:id="rId49"/>
    <p:sldId id="354" r:id="rId50"/>
    <p:sldId id="355" r:id="rId51"/>
    <p:sldId id="356" r:id="rId52"/>
    <p:sldId id="357" r:id="rId53"/>
    <p:sldId id="358" r:id="rId54"/>
    <p:sldId id="359" r:id="rId55"/>
    <p:sldId id="360" r:id="rId5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EF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89781" autoAdjust="0"/>
  </p:normalViewPr>
  <p:slideViewPr>
    <p:cSldViewPr snapToGrid="0">
      <p:cViewPr>
        <p:scale>
          <a:sx n="60" d="100"/>
          <a:sy n="60" d="100"/>
        </p:scale>
        <p:origin x="-2418" y="-10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David%20Kaczan\Dropbox\Fish%20Paper\Data%20Work\4_Analyses\FPI%20table_ANNUA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'FPI annual'!$B$1</c:f>
              <c:strCache>
                <c:ptCount val="1"/>
                <c:pt idx="0">
                  <c:v>Annual FPI</c:v>
                </c:pt>
              </c:strCache>
            </c:strRef>
          </c:tx>
          <c:spPr>
            <a:ln w="508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'FPI annual'!$A$2:$A$27</c:f>
              <c:numCache>
                <c:formatCode>General</c:formatCode>
                <c:ptCount val="2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</c:numCache>
            </c:numRef>
          </c:xVal>
          <c:yVal>
            <c:numRef>
              <c:f>'FPI annual'!$B$2:$B$27</c:f>
              <c:numCache>
                <c:formatCode>General</c:formatCode>
                <c:ptCount val="26"/>
                <c:pt idx="0">
                  <c:v>96</c:v>
                </c:pt>
                <c:pt idx="1">
                  <c:v>99</c:v>
                </c:pt>
                <c:pt idx="2">
                  <c:v>101</c:v>
                </c:pt>
                <c:pt idx="3">
                  <c:v>97</c:v>
                </c:pt>
                <c:pt idx="4">
                  <c:v>104</c:v>
                </c:pt>
                <c:pt idx="5">
                  <c:v>113</c:v>
                </c:pt>
                <c:pt idx="6">
                  <c:v>106</c:v>
                </c:pt>
                <c:pt idx="7">
                  <c:v>105</c:v>
                </c:pt>
                <c:pt idx="8">
                  <c:v>104</c:v>
                </c:pt>
                <c:pt idx="9">
                  <c:v>104</c:v>
                </c:pt>
                <c:pt idx="10">
                  <c:v>106</c:v>
                </c:pt>
                <c:pt idx="11">
                  <c:v>97</c:v>
                </c:pt>
                <c:pt idx="12">
                  <c:v>94</c:v>
                </c:pt>
                <c:pt idx="13">
                  <c:v>101</c:v>
                </c:pt>
                <c:pt idx="14">
                  <c:v>104</c:v>
                </c:pt>
                <c:pt idx="15">
                  <c:v>109</c:v>
                </c:pt>
                <c:pt idx="16">
                  <c:v>117</c:v>
                </c:pt>
                <c:pt idx="17">
                  <c:v>124</c:v>
                </c:pt>
                <c:pt idx="18">
                  <c:v>136</c:v>
                </c:pt>
                <c:pt idx="19">
                  <c:v>126</c:v>
                </c:pt>
                <c:pt idx="20">
                  <c:v>137</c:v>
                </c:pt>
                <c:pt idx="21">
                  <c:v>154</c:v>
                </c:pt>
                <c:pt idx="22">
                  <c:v>144</c:v>
                </c:pt>
                <c:pt idx="23">
                  <c:v>148</c:v>
                </c:pt>
                <c:pt idx="24">
                  <c:v>157</c:v>
                </c:pt>
                <c:pt idx="25">
                  <c:v>150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936448"/>
        <c:axId val="48939392"/>
      </c:scatterChart>
      <c:valAx>
        <c:axId val="48936448"/>
        <c:scaling>
          <c:orientation val="minMax"/>
          <c:max val="2015"/>
          <c:min val="199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939392"/>
        <c:crosses val="autoZero"/>
        <c:crossBetween val="midCat"/>
      </c:valAx>
      <c:valAx>
        <c:axId val="48939392"/>
        <c:scaling>
          <c:orientation val="minMax"/>
          <c:min val="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9364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>
        <a:alpha val="18000"/>
      </a:schemeClr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CA4843-26B8-4A6E-AC7D-182684992BED}" type="doc">
      <dgm:prSet loTypeId="urn:microsoft.com/office/officeart/2005/8/layout/cycle3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74E28EAC-FC81-4A7C-B5A6-FBAB400ACAB8}">
      <dgm:prSet phldrT="[Text]" custT="1"/>
      <dgm:spPr/>
      <dgm:t>
        <a:bodyPr/>
        <a:lstStyle/>
        <a:p>
          <a:r>
            <a:rPr lang="en-US" sz="1800" dirty="0" smtClean="0"/>
            <a:t>Encourages regulation</a:t>
          </a:r>
          <a:endParaRPr lang="en-US" sz="1800" dirty="0"/>
        </a:p>
      </dgm:t>
    </dgm:pt>
    <dgm:pt modelId="{0D55B1C3-FDD3-4D29-BC53-1CE20D07BE0F}" type="parTrans" cxnId="{8CEEBBA2-C78E-4DD5-AA8F-909F89F6A186}">
      <dgm:prSet/>
      <dgm:spPr/>
      <dgm:t>
        <a:bodyPr/>
        <a:lstStyle/>
        <a:p>
          <a:endParaRPr lang="en-US"/>
        </a:p>
      </dgm:t>
    </dgm:pt>
    <dgm:pt modelId="{6172C1EE-3FA5-473A-AE94-EB14F1469BE0}" type="sibTrans" cxnId="{8CEEBBA2-C78E-4DD5-AA8F-909F89F6A186}">
      <dgm:prSet/>
      <dgm:spPr/>
      <dgm:t>
        <a:bodyPr/>
        <a:lstStyle/>
        <a:p>
          <a:endParaRPr lang="en-US"/>
        </a:p>
      </dgm:t>
    </dgm:pt>
    <dgm:pt modelId="{A82E99A5-7870-4B40-A4D1-D2729D75123F}">
      <dgm:prSet phldrT="[Text]" custT="1"/>
      <dgm:spPr/>
      <dgm:t>
        <a:bodyPr/>
        <a:lstStyle/>
        <a:p>
          <a:r>
            <a:rPr lang="en-US" sz="1800" dirty="0" smtClean="0"/>
            <a:t>Frozen fish market grows</a:t>
          </a:r>
          <a:endParaRPr lang="en-US" sz="1800" dirty="0"/>
        </a:p>
      </dgm:t>
    </dgm:pt>
    <dgm:pt modelId="{955FA87A-5630-4912-8FA0-E67AB5CF7655}" type="parTrans" cxnId="{242A8E92-EC26-456E-AED8-72596EE6D4CF}">
      <dgm:prSet/>
      <dgm:spPr/>
      <dgm:t>
        <a:bodyPr/>
        <a:lstStyle/>
        <a:p>
          <a:endParaRPr lang="en-US"/>
        </a:p>
      </dgm:t>
    </dgm:pt>
    <dgm:pt modelId="{7FFBABA5-C591-48B2-A11E-490A13EF45E2}" type="sibTrans" cxnId="{242A8E92-EC26-456E-AED8-72596EE6D4CF}">
      <dgm:prSet/>
      <dgm:spPr/>
      <dgm:t>
        <a:bodyPr/>
        <a:lstStyle/>
        <a:p>
          <a:endParaRPr lang="en-US"/>
        </a:p>
      </dgm:t>
    </dgm:pt>
    <dgm:pt modelId="{D07D6E90-82A9-40C9-BD18-608B741672F7}">
      <dgm:prSet phldrT="[Text]" custT="1"/>
      <dgm:spPr/>
      <dgm:t>
        <a:bodyPr/>
        <a:lstStyle/>
        <a:p>
          <a:r>
            <a:rPr lang="en-US" sz="1800" dirty="0" smtClean="0"/>
            <a:t>Unmet demand for fresh fish grows</a:t>
          </a:r>
          <a:endParaRPr lang="en-US" sz="1800" dirty="0"/>
        </a:p>
      </dgm:t>
    </dgm:pt>
    <dgm:pt modelId="{4E1444FE-A766-4D55-8B8B-633667A83035}" type="sibTrans" cxnId="{9D82F591-6849-42A3-9C53-1407BC30340F}">
      <dgm:prSet/>
      <dgm:spPr/>
      <dgm:t>
        <a:bodyPr/>
        <a:lstStyle/>
        <a:p>
          <a:endParaRPr lang="en-US"/>
        </a:p>
      </dgm:t>
    </dgm:pt>
    <dgm:pt modelId="{8608C543-EC70-4914-AA57-3AE0D41ACBA5}" type="parTrans" cxnId="{9D82F591-6849-42A3-9C53-1407BC30340F}">
      <dgm:prSet/>
      <dgm:spPr/>
      <dgm:t>
        <a:bodyPr/>
        <a:lstStyle/>
        <a:p>
          <a:endParaRPr lang="en-US"/>
        </a:p>
      </dgm:t>
    </dgm:pt>
    <dgm:pt modelId="{ADE51D79-1C9C-40CB-BF3D-5471119F603A}">
      <dgm:prSet phldrT="[Text]" custT="1"/>
      <dgm:spPr/>
      <dgm:t>
        <a:bodyPr/>
        <a:lstStyle/>
        <a:p>
          <a:r>
            <a:rPr lang="en-US" sz="1800" dirty="0" smtClean="0"/>
            <a:t>Shorter season</a:t>
          </a:r>
          <a:endParaRPr lang="en-US" sz="1800" dirty="0"/>
        </a:p>
      </dgm:t>
    </dgm:pt>
    <dgm:pt modelId="{4B5DCF1C-E1A2-436E-BC84-B0F2D4C86456}" type="parTrans" cxnId="{F34EDBDE-698F-4B16-B144-612D8AF7926D}">
      <dgm:prSet/>
      <dgm:spPr/>
      <dgm:t>
        <a:bodyPr/>
        <a:lstStyle/>
        <a:p>
          <a:endParaRPr lang="en-US"/>
        </a:p>
      </dgm:t>
    </dgm:pt>
    <dgm:pt modelId="{B793EF01-551F-40D2-97F0-B3561BFA5D9F}" type="sibTrans" cxnId="{F34EDBDE-698F-4B16-B144-612D8AF7926D}">
      <dgm:prSet/>
      <dgm:spPr/>
      <dgm:t>
        <a:bodyPr/>
        <a:lstStyle/>
        <a:p>
          <a:endParaRPr lang="en-US"/>
        </a:p>
      </dgm:t>
    </dgm:pt>
    <dgm:pt modelId="{E2119348-E2AB-41D8-9F41-07FCC0730361}">
      <dgm:prSet phldrT="[Text]" custT="1"/>
      <dgm:spPr/>
      <dgm:t>
        <a:bodyPr/>
        <a:lstStyle/>
        <a:p>
          <a:r>
            <a:rPr lang="en-US" sz="1800" dirty="0" smtClean="0"/>
            <a:t>Encourages more fishing effort</a:t>
          </a:r>
          <a:endParaRPr lang="en-US" sz="1800" dirty="0"/>
        </a:p>
      </dgm:t>
    </dgm:pt>
    <dgm:pt modelId="{A853D86D-160E-485F-AD3A-8EB85BB14279}" type="parTrans" cxnId="{7DE764C3-22DB-4EBA-9981-0A0193010A79}">
      <dgm:prSet/>
      <dgm:spPr/>
      <dgm:t>
        <a:bodyPr/>
        <a:lstStyle/>
        <a:p>
          <a:endParaRPr lang="en-US"/>
        </a:p>
      </dgm:t>
    </dgm:pt>
    <dgm:pt modelId="{3A591ACB-B956-4960-940E-67EB0E3796EF}" type="sibTrans" cxnId="{7DE764C3-22DB-4EBA-9981-0A0193010A79}">
      <dgm:prSet/>
      <dgm:spPr/>
      <dgm:t>
        <a:bodyPr/>
        <a:lstStyle/>
        <a:p>
          <a:endParaRPr lang="en-US"/>
        </a:p>
      </dgm:t>
    </dgm:pt>
    <dgm:pt modelId="{947BE153-0B80-4ED7-96F6-AB5C93FA9B80}" type="pres">
      <dgm:prSet presAssocID="{13CA4843-26B8-4A6E-AC7D-182684992BE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473B49D-AF51-4BBC-86E9-0C5C3B1CC92A}" type="pres">
      <dgm:prSet presAssocID="{13CA4843-26B8-4A6E-AC7D-182684992BED}" presName="cycle" presStyleCnt="0"/>
      <dgm:spPr/>
      <dgm:t>
        <a:bodyPr/>
        <a:lstStyle/>
        <a:p>
          <a:endParaRPr lang="en-US"/>
        </a:p>
      </dgm:t>
    </dgm:pt>
    <dgm:pt modelId="{594EF693-FECA-4A5A-9F25-BEE5EE0D56E5}" type="pres">
      <dgm:prSet presAssocID="{D07D6E90-82A9-40C9-BD18-608B741672F7}" presName="nodeFirstNode" presStyleLbl="node1" presStyleIdx="0" presStyleCnt="5" custScaleX="123466" custScaleY="1578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E6EA0E-1C8C-4A27-B87C-FFFAC6BDAAC4}" type="pres">
      <dgm:prSet presAssocID="{4E1444FE-A766-4D55-8B8B-633667A83035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7CD43D27-3CB0-48D6-87D4-13213923D3E8}" type="pres">
      <dgm:prSet presAssocID="{E2119348-E2AB-41D8-9F41-07FCC0730361}" presName="nodeFollowingNodes" presStyleLbl="node1" presStyleIdx="1" presStyleCnt="5" custScaleX="144151" custRadScaleRad="97550" custRadScaleInc="85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97757E-3050-4A04-AE91-B2AA035BF8C5}" type="pres">
      <dgm:prSet presAssocID="{74E28EAC-FC81-4A7C-B5A6-FBAB400ACAB8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1C1554-D17B-497A-8CD6-CB1BA4C14BDB}" type="pres">
      <dgm:prSet presAssocID="{ADE51D79-1C9C-40CB-BF3D-5471119F603A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51159C-79AD-409A-BF30-029EAD0F2518}" type="pres">
      <dgm:prSet presAssocID="{A82E99A5-7870-4B40-A4D1-D2729D75123F}" presName="nodeFollowingNodes" presStyleLbl="node1" presStyleIdx="4" presStyleCnt="5" custScaleX="126180" custRadScaleRad="97550" custRadScaleInc="-85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42A8E92-EC26-456E-AED8-72596EE6D4CF}" srcId="{13CA4843-26B8-4A6E-AC7D-182684992BED}" destId="{A82E99A5-7870-4B40-A4D1-D2729D75123F}" srcOrd="4" destOrd="0" parTransId="{955FA87A-5630-4912-8FA0-E67AB5CF7655}" sibTransId="{7FFBABA5-C591-48B2-A11E-490A13EF45E2}"/>
    <dgm:cxn modelId="{B30BD7E3-BFDF-4CD7-9522-6D0231BD4083}" type="presOf" srcId="{ADE51D79-1C9C-40CB-BF3D-5471119F603A}" destId="{331C1554-D17B-497A-8CD6-CB1BA4C14BDB}" srcOrd="0" destOrd="0" presId="urn:microsoft.com/office/officeart/2005/8/layout/cycle3"/>
    <dgm:cxn modelId="{F34EDBDE-698F-4B16-B144-612D8AF7926D}" srcId="{13CA4843-26B8-4A6E-AC7D-182684992BED}" destId="{ADE51D79-1C9C-40CB-BF3D-5471119F603A}" srcOrd="3" destOrd="0" parTransId="{4B5DCF1C-E1A2-436E-BC84-B0F2D4C86456}" sibTransId="{B793EF01-551F-40D2-97F0-B3561BFA5D9F}"/>
    <dgm:cxn modelId="{A842609F-CCED-4049-BDE1-FA1A66E162A2}" type="presOf" srcId="{13CA4843-26B8-4A6E-AC7D-182684992BED}" destId="{947BE153-0B80-4ED7-96F6-AB5C93FA9B80}" srcOrd="0" destOrd="0" presId="urn:microsoft.com/office/officeart/2005/8/layout/cycle3"/>
    <dgm:cxn modelId="{7DE764C3-22DB-4EBA-9981-0A0193010A79}" srcId="{13CA4843-26B8-4A6E-AC7D-182684992BED}" destId="{E2119348-E2AB-41D8-9F41-07FCC0730361}" srcOrd="1" destOrd="0" parTransId="{A853D86D-160E-485F-AD3A-8EB85BB14279}" sibTransId="{3A591ACB-B956-4960-940E-67EB0E3796EF}"/>
    <dgm:cxn modelId="{C215CA9E-E778-43A2-B4B9-8FDA16F0EC87}" type="presOf" srcId="{D07D6E90-82A9-40C9-BD18-608B741672F7}" destId="{594EF693-FECA-4A5A-9F25-BEE5EE0D56E5}" srcOrd="0" destOrd="0" presId="urn:microsoft.com/office/officeart/2005/8/layout/cycle3"/>
    <dgm:cxn modelId="{8CEEBBA2-C78E-4DD5-AA8F-909F89F6A186}" srcId="{13CA4843-26B8-4A6E-AC7D-182684992BED}" destId="{74E28EAC-FC81-4A7C-B5A6-FBAB400ACAB8}" srcOrd="2" destOrd="0" parTransId="{0D55B1C3-FDD3-4D29-BC53-1CE20D07BE0F}" sibTransId="{6172C1EE-3FA5-473A-AE94-EB14F1469BE0}"/>
    <dgm:cxn modelId="{D1F6FF91-AB4E-4CF1-A435-0A3E3BA7A598}" type="presOf" srcId="{E2119348-E2AB-41D8-9F41-07FCC0730361}" destId="{7CD43D27-3CB0-48D6-87D4-13213923D3E8}" srcOrd="0" destOrd="0" presId="urn:microsoft.com/office/officeart/2005/8/layout/cycle3"/>
    <dgm:cxn modelId="{DFE00A1C-44A8-4C20-B806-78AFDBA55EAC}" type="presOf" srcId="{74E28EAC-FC81-4A7C-B5A6-FBAB400ACAB8}" destId="{4297757E-3050-4A04-AE91-B2AA035BF8C5}" srcOrd="0" destOrd="0" presId="urn:microsoft.com/office/officeart/2005/8/layout/cycle3"/>
    <dgm:cxn modelId="{84CC92AA-654D-460B-A7DE-51D46E87A838}" type="presOf" srcId="{4E1444FE-A766-4D55-8B8B-633667A83035}" destId="{F2E6EA0E-1C8C-4A27-B87C-FFFAC6BDAAC4}" srcOrd="0" destOrd="0" presId="urn:microsoft.com/office/officeart/2005/8/layout/cycle3"/>
    <dgm:cxn modelId="{7A528B8E-DBDB-4B8B-ACB2-282D39B25D68}" type="presOf" srcId="{A82E99A5-7870-4B40-A4D1-D2729D75123F}" destId="{D151159C-79AD-409A-BF30-029EAD0F2518}" srcOrd="0" destOrd="0" presId="urn:microsoft.com/office/officeart/2005/8/layout/cycle3"/>
    <dgm:cxn modelId="{9D82F591-6849-42A3-9C53-1407BC30340F}" srcId="{13CA4843-26B8-4A6E-AC7D-182684992BED}" destId="{D07D6E90-82A9-40C9-BD18-608B741672F7}" srcOrd="0" destOrd="0" parTransId="{8608C543-EC70-4914-AA57-3AE0D41ACBA5}" sibTransId="{4E1444FE-A766-4D55-8B8B-633667A83035}"/>
    <dgm:cxn modelId="{CE860299-F557-4EDF-BC62-7AAB31830201}" type="presParOf" srcId="{947BE153-0B80-4ED7-96F6-AB5C93FA9B80}" destId="{2473B49D-AF51-4BBC-86E9-0C5C3B1CC92A}" srcOrd="0" destOrd="0" presId="urn:microsoft.com/office/officeart/2005/8/layout/cycle3"/>
    <dgm:cxn modelId="{E7D5D6BE-52B6-4079-9F36-E2CCD719108A}" type="presParOf" srcId="{2473B49D-AF51-4BBC-86E9-0C5C3B1CC92A}" destId="{594EF693-FECA-4A5A-9F25-BEE5EE0D56E5}" srcOrd="0" destOrd="0" presId="urn:microsoft.com/office/officeart/2005/8/layout/cycle3"/>
    <dgm:cxn modelId="{A7229F0A-0FD6-4224-945D-6780BC27CF6B}" type="presParOf" srcId="{2473B49D-AF51-4BBC-86E9-0C5C3B1CC92A}" destId="{F2E6EA0E-1C8C-4A27-B87C-FFFAC6BDAAC4}" srcOrd="1" destOrd="0" presId="urn:microsoft.com/office/officeart/2005/8/layout/cycle3"/>
    <dgm:cxn modelId="{1303E190-FB04-4C17-BE23-2193A02462A6}" type="presParOf" srcId="{2473B49D-AF51-4BBC-86E9-0C5C3B1CC92A}" destId="{7CD43D27-3CB0-48D6-87D4-13213923D3E8}" srcOrd="2" destOrd="0" presId="urn:microsoft.com/office/officeart/2005/8/layout/cycle3"/>
    <dgm:cxn modelId="{CAEB61B9-166E-49E4-94F5-4E77EED78DA6}" type="presParOf" srcId="{2473B49D-AF51-4BBC-86E9-0C5C3B1CC92A}" destId="{4297757E-3050-4A04-AE91-B2AA035BF8C5}" srcOrd="3" destOrd="0" presId="urn:microsoft.com/office/officeart/2005/8/layout/cycle3"/>
    <dgm:cxn modelId="{8E83BF11-932D-44EC-89F1-E9182D327C0A}" type="presParOf" srcId="{2473B49D-AF51-4BBC-86E9-0C5C3B1CC92A}" destId="{331C1554-D17B-497A-8CD6-CB1BA4C14BDB}" srcOrd="4" destOrd="0" presId="urn:microsoft.com/office/officeart/2005/8/layout/cycle3"/>
    <dgm:cxn modelId="{4C47B08E-CD4A-4ADB-857C-3D6F90A37C85}" type="presParOf" srcId="{2473B49D-AF51-4BBC-86E9-0C5C3B1CC92A}" destId="{D151159C-79AD-409A-BF30-029EAD0F2518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E6EA0E-1C8C-4A27-B87C-FFFAC6BDAAC4}">
      <dsp:nvSpPr>
        <dsp:cNvPr id="0" name=""/>
        <dsp:cNvSpPr/>
      </dsp:nvSpPr>
      <dsp:spPr>
        <a:xfrm>
          <a:off x="345951" y="74537"/>
          <a:ext cx="3237211" cy="3237211"/>
        </a:xfrm>
        <a:prstGeom prst="circularArrow">
          <a:avLst>
            <a:gd name="adj1" fmla="val 5544"/>
            <a:gd name="adj2" fmla="val 330680"/>
            <a:gd name="adj3" fmla="val 13380367"/>
            <a:gd name="adj4" fmla="val 17631694"/>
            <a:gd name="adj5" fmla="val 5757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4EF693-FECA-4A5A-9F25-BEE5EE0D56E5}">
      <dsp:nvSpPr>
        <dsp:cNvPr id="0" name=""/>
        <dsp:cNvSpPr/>
      </dsp:nvSpPr>
      <dsp:spPr>
        <a:xfrm>
          <a:off x="1081478" y="-3258"/>
          <a:ext cx="1766156" cy="112883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Unmet demand for fresh fish grows</a:t>
          </a:r>
          <a:endParaRPr lang="en-US" sz="1800" kern="1200" dirty="0"/>
        </a:p>
      </dsp:txBody>
      <dsp:txXfrm>
        <a:off x="1136583" y="51847"/>
        <a:ext cx="1655946" cy="1018624"/>
      </dsp:txXfrm>
    </dsp:sp>
    <dsp:sp modelId="{7CD43D27-3CB0-48D6-87D4-13213923D3E8}">
      <dsp:nvSpPr>
        <dsp:cNvPr id="0" name=""/>
        <dsp:cNvSpPr/>
      </dsp:nvSpPr>
      <dsp:spPr>
        <a:xfrm>
          <a:off x="2246428" y="1284390"/>
          <a:ext cx="2062051" cy="715240"/>
        </a:xfrm>
        <a:prstGeom prst="roundRect">
          <a:avLst/>
        </a:prstGeom>
        <a:solidFill>
          <a:schemeClr val="accent3">
            <a:hueOff val="-70209"/>
            <a:satOff val="-1898"/>
            <a:lumOff val="-392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Encourages more fishing effort</a:t>
          </a:r>
          <a:endParaRPr lang="en-US" sz="1800" kern="1200" dirty="0"/>
        </a:p>
      </dsp:txBody>
      <dsp:txXfrm>
        <a:off x="2281343" y="1319305"/>
        <a:ext cx="1992221" cy="645410"/>
      </dsp:txXfrm>
    </dsp:sp>
    <dsp:sp modelId="{4297757E-3050-4A04-AE91-B2AA035BF8C5}">
      <dsp:nvSpPr>
        <dsp:cNvPr id="0" name=""/>
        <dsp:cNvSpPr/>
      </dsp:nvSpPr>
      <dsp:spPr>
        <a:xfrm>
          <a:off x="2060739" y="2700840"/>
          <a:ext cx="1430480" cy="715240"/>
        </a:xfrm>
        <a:prstGeom prst="roundRect">
          <a:avLst/>
        </a:prstGeom>
        <a:solidFill>
          <a:schemeClr val="accent3">
            <a:hueOff val="-140418"/>
            <a:satOff val="-3796"/>
            <a:lumOff val="-784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Encourages regulation</a:t>
          </a:r>
          <a:endParaRPr lang="en-US" sz="1800" kern="1200" dirty="0"/>
        </a:p>
      </dsp:txBody>
      <dsp:txXfrm>
        <a:off x="2095654" y="2735755"/>
        <a:ext cx="1360650" cy="645410"/>
      </dsp:txXfrm>
    </dsp:sp>
    <dsp:sp modelId="{331C1554-D17B-497A-8CD6-CB1BA4C14BDB}">
      <dsp:nvSpPr>
        <dsp:cNvPr id="0" name=""/>
        <dsp:cNvSpPr/>
      </dsp:nvSpPr>
      <dsp:spPr>
        <a:xfrm>
          <a:off x="437894" y="2700840"/>
          <a:ext cx="1430480" cy="715240"/>
        </a:xfrm>
        <a:prstGeom prst="roundRect">
          <a:avLst/>
        </a:prstGeom>
        <a:solidFill>
          <a:schemeClr val="accent3">
            <a:hueOff val="-210627"/>
            <a:satOff val="-5694"/>
            <a:lumOff val="-1176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Shorter season</a:t>
          </a:r>
          <a:endParaRPr lang="en-US" sz="1800" kern="1200" dirty="0"/>
        </a:p>
      </dsp:txBody>
      <dsp:txXfrm>
        <a:off x="472809" y="2735755"/>
        <a:ext cx="1360650" cy="645410"/>
      </dsp:txXfrm>
    </dsp:sp>
    <dsp:sp modelId="{D151159C-79AD-409A-BF30-029EAD0F2518}">
      <dsp:nvSpPr>
        <dsp:cNvPr id="0" name=""/>
        <dsp:cNvSpPr/>
      </dsp:nvSpPr>
      <dsp:spPr>
        <a:xfrm>
          <a:off x="-250829" y="1284390"/>
          <a:ext cx="1804979" cy="715240"/>
        </a:xfrm>
        <a:prstGeom prst="roundRect">
          <a:avLst/>
        </a:prstGeom>
        <a:solidFill>
          <a:schemeClr val="accent3">
            <a:hueOff val="-280836"/>
            <a:satOff val="-7592"/>
            <a:lumOff val="-1568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Frozen fish market grows</a:t>
          </a:r>
          <a:endParaRPr lang="en-US" sz="1800" kern="1200" dirty="0"/>
        </a:p>
      </dsp:txBody>
      <dsp:txXfrm>
        <a:off x="-215914" y="1319305"/>
        <a:ext cx="1735149" cy="6454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A77E3D-22AC-41D1-BE9D-89C01E5D7DD1}" type="datetimeFigureOut">
              <a:rPr lang="en-US" smtClean="0"/>
              <a:pPr/>
              <a:t>12/30/2015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C63376-3441-49D4-8ED4-83C5B823C3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465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E467EB-D5F1-44F6-9396-0CE5E505820B}" type="slidenum">
              <a:rPr lang="en-CA" smtClean="0"/>
              <a:pPr/>
              <a:t>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42711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63376-3441-49D4-8ED4-83C5B823C36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506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63376-3441-49D4-8ED4-83C5B823C36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724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63376-3441-49D4-8ED4-83C5B823C36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123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(percentage points) (2-year before/after window)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63376-3441-49D4-8ED4-83C5B823C36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627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63376-3441-49D4-8ED4-83C5B823C36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495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3CA66-D762-4800-BA56-7AA7D8AF3415}" type="datetimeFigureOut">
              <a:rPr lang="en-US" smtClean="0"/>
              <a:pPr/>
              <a:t>12/30/2015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7572-D6CD-4535-A973-D7916749E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351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3CA66-D762-4800-BA56-7AA7D8AF3415}" type="datetimeFigureOut">
              <a:rPr lang="en-US" smtClean="0"/>
              <a:pPr/>
              <a:t>12/30/2015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7572-D6CD-4535-A973-D7916749E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39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3CA66-D762-4800-BA56-7AA7D8AF3415}" type="datetimeFigureOut">
              <a:rPr lang="en-US" smtClean="0"/>
              <a:pPr/>
              <a:t>12/30/2015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7572-D6CD-4535-A973-D7916749E0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0515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3CA66-D762-4800-BA56-7AA7D8AF3415}" type="datetimeFigureOut">
              <a:rPr lang="en-US" smtClean="0"/>
              <a:pPr/>
              <a:t>12/30/2015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7572-D6CD-4535-A973-D7916749E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631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3CA66-D762-4800-BA56-7AA7D8AF3415}" type="datetimeFigureOut">
              <a:rPr lang="en-US" smtClean="0"/>
              <a:pPr/>
              <a:t>12/30/2015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7572-D6CD-4535-A973-D7916749E0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2208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3CA66-D762-4800-BA56-7AA7D8AF3415}" type="datetimeFigureOut">
              <a:rPr lang="en-US" smtClean="0"/>
              <a:pPr/>
              <a:t>12/30/2015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7572-D6CD-4535-A973-D7916749E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614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3CA66-D762-4800-BA56-7AA7D8AF3415}" type="datetimeFigureOut">
              <a:rPr lang="en-US" smtClean="0"/>
              <a:pPr/>
              <a:t>12/30/2015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7572-D6CD-4535-A973-D7916749E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0513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3CA66-D762-4800-BA56-7AA7D8AF3415}" type="datetimeFigureOut">
              <a:rPr lang="en-US" smtClean="0"/>
              <a:pPr/>
              <a:t>12/30/2015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7572-D6CD-4535-A973-D7916749E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328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3CA66-D762-4800-BA56-7AA7D8AF3415}" type="datetimeFigureOut">
              <a:rPr lang="en-US" smtClean="0"/>
              <a:pPr/>
              <a:t>12/30/2015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7572-D6CD-4535-A973-D7916749E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3CA66-D762-4800-BA56-7AA7D8AF3415}" type="datetimeFigureOut">
              <a:rPr lang="en-US" smtClean="0"/>
              <a:pPr/>
              <a:t>12/30/2015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7572-D6CD-4535-A973-D7916749E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160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3CA66-D762-4800-BA56-7AA7D8AF3415}" type="datetimeFigureOut">
              <a:rPr lang="en-US" smtClean="0"/>
              <a:pPr/>
              <a:t>12/30/2015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7572-D6CD-4535-A973-D7916749E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203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3CA66-D762-4800-BA56-7AA7D8AF3415}" type="datetimeFigureOut">
              <a:rPr lang="en-US" smtClean="0"/>
              <a:pPr/>
              <a:t>12/30/2015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7572-D6CD-4535-A973-D7916749E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812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3CA66-D762-4800-BA56-7AA7D8AF3415}" type="datetimeFigureOut">
              <a:rPr lang="en-US" smtClean="0"/>
              <a:pPr/>
              <a:t>12/30/2015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7572-D6CD-4535-A973-D7916749E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408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3CA66-D762-4800-BA56-7AA7D8AF3415}" type="datetimeFigureOut">
              <a:rPr lang="en-US" smtClean="0"/>
              <a:pPr/>
              <a:t>12/30/2015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7572-D6CD-4535-A973-D7916749E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946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3CA66-D762-4800-BA56-7AA7D8AF3415}" type="datetimeFigureOut">
              <a:rPr lang="en-US" smtClean="0"/>
              <a:pPr/>
              <a:t>12/30/2015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7572-D6CD-4535-A973-D7916749E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12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3CA66-D762-4800-BA56-7AA7D8AF3415}" type="datetimeFigureOut">
              <a:rPr lang="en-US" smtClean="0"/>
              <a:pPr/>
              <a:t>12/30/2015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67572-D6CD-4535-A973-D7916749E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095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3CA66-D762-4800-BA56-7AA7D8AF3415}" type="datetimeFigureOut">
              <a:rPr lang="en-US" smtClean="0"/>
              <a:pPr/>
              <a:t>12/30/2015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F067572-D6CD-4535-A973-D7916749E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359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11731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Proposal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206" y="618978"/>
            <a:ext cx="7081698" cy="703385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b="1" dirty="0">
                <a:solidFill>
                  <a:srgbClr val="002060"/>
                </a:solidFill>
              </a:rPr>
              <a:t>Do Catch Shares End the Race to Fish and Increase Ex Vessel Prices</a:t>
            </a:r>
            <a:r>
              <a:rPr lang="en-US" sz="2800" b="1" dirty="0" smtClean="0">
                <a:solidFill>
                  <a:srgbClr val="002060"/>
                </a:solidFill>
              </a:rPr>
              <a:t>? </a:t>
            </a:r>
            <a:r>
              <a:rPr lang="en-US" sz="2800" b="1" dirty="0">
                <a:solidFill>
                  <a:srgbClr val="002060"/>
                </a:solidFill>
              </a:rPr>
              <a:t>Evidence from U.S. Fisheries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4228" y="5331654"/>
            <a:ext cx="6738425" cy="1526345"/>
          </a:xfrm>
        </p:spPr>
        <p:txBody>
          <a:bodyPr>
            <a:noAutofit/>
          </a:bodyPr>
          <a:lstStyle/>
          <a:p>
            <a:pPr algn="ctr"/>
            <a:r>
              <a:rPr lang="en-CA" b="1" dirty="0" smtClean="0">
                <a:solidFill>
                  <a:schemeClr val="tx1"/>
                </a:solidFill>
              </a:rPr>
              <a:t>Anna Birkenbach</a:t>
            </a:r>
            <a:r>
              <a:rPr lang="en-CA" b="1" baseline="30000" dirty="0" smtClean="0">
                <a:solidFill>
                  <a:schemeClr val="tx1"/>
                </a:solidFill>
              </a:rPr>
              <a:t>1,2</a:t>
            </a:r>
            <a:r>
              <a:rPr lang="en-CA" b="1" dirty="0" smtClean="0">
                <a:solidFill>
                  <a:schemeClr val="tx1"/>
                </a:solidFill>
              </a:rPr>
              <a:t> :: David Kaczan</a:t>
            </a:r>
            <a:r>
              <a:rPr lang="en-CA" b="1" baseline="30000" dirty="0" smtClean="0">
                <a:solidFill>
                  <a:schemeClr val="tx1"/>
                </a:solidFill>
              </a:rPr>
              <a:t>1,2</a:t>
            </a:r>
            <a:r>
              <a:rPr lang="en-CA" b="1" dirty="0" smtClean="0">
                <a:solidFill>
                  <a:schemeClr val="tx1"/>
                </a:solidFill>
              </a:rPr>
              <a:t> :: Martin D. Smith</a:t>
            </a:r>
            <a:r>
              <a:rPr lang="en-CA" b="1" baseline="30000" dirty="0" smtClean="0">
                <a:solidFill>
                  <a:schemeClr val="tx1"/>
                </a:solidFill>
              </a:rPr>
              <a:t>1,3</a:t>
            </a:r>
          </a:p>
          <a:p>
            <a:pPr algn="ctr"/>
            <a:r>
              <a:rPr lang="en-CA" sz="1400" baseline="30000" dirty="0">
                <a:solidFill>
                  <a:schemeClr val="tx1"/>
                </a:solidFill>
              </a:rPr>
              <a:t>1</a:t>
            </a:r>
            <a:r>
              <a:rPr lang="en-CA" sz="1400" dirty="0">
                <a:solidFill>
                  <a:schemeClr val="tx1"/>
                </a:solidFill>
              </a:rPr>
              <a:t> Nicholas School of Environment, </a:t>
            </a:r>
            <a:r>
              <a:rPr lang="en-CA" sz="1400" baseline="30000" dirty="0">
                <a:solidFill>
                  <a:schemeClr val="tx1"/>
                </a:solidFill>
              </a:rPr>
              <a:t>2</a:t>
            </a:r>
            <a:r>
              <a:rPr lang="en-CA" sz="1400" dirty="0">
                <a:solidFill>
                  <a:schemeClr val="tx1"/>
                </a:solidFill>
              </a:rPr>
              <a:t> Duke University Program in Environmental Policy, </a:t>
            </a:r>
            <a:r>
              <a:rPr lang="en-CA" sz="1400" baseline="30000" dirty="0">
                <a:solidFill>
                  <a:schemeClr val="tx1"/>
                </a:solidFill>
              </a:rPr>
              <a:t>3</a:t>
            </a:r>
            <a:r>
              <a:rPr lang="en-CA" sz="1400" dirty="0">
                <a:solidFill>
                  <a:schemeClr val="tx1"/>
                </a:solidFill>
              </a:rPr>
              <a:t> Department of Economics</a:t>
            </a:r>
          </a:p>
          <a:p>
            <a:pPr algn="ctr"/>
            <a:r>
              <a:rPr lang="en-CA" sz="1400" b="1" dirty="0">
                <a:solidFill>
                  <a:schemeClr val="tx1"/>
                </a:solidFill>
              </a:rPr>
              <a:t>Duke University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06" y="6012700"/>
            <a:ext cx="1306119" cy="61127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005840" y="1460026"/>
            <a:ext cx="8124468" cy="3611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2" descr="_MG_139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" t="41189" r="-400" b="15263"/>
          <a:stretch/>
        </p:blipFill>
        <p:spPr bwMode="auto">
          <a:xfrm>
            <a:off x="0" y="1498126"/>
            <a:ext cx="9189237" cy="3535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0" y="5071906"/>
            <a:ext cx="2082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Photo: Stephanie Simpson</a:t>
            </a:r>
          </a:p>
        </p:txBody>
      </p:sp>
    </p:spTree>
    <p:extLst>
      <p:ext uri="{BB962C8B-B14F-4D97-AF65-F5344CB8AC3E}">
        <p14:creationId xmlns:p14="http://schemas.microsoft.com/office/powerpoint/2010/main" val="296482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Data and Empirical Strategy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85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688123"/>
            <a:ext cx="5470769" cy="4867421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sz="2200" dirty="0"/>
              <a:t>Ex-vessel prices and </a:t>
            </a:r>
            <a:r>
              <a:rPr lang="en-US" sz="2200" dirty="0" smtClean="0"/>
              <a:t>quantities landed (monthly/annual, by </a:t>
            </a:r>
            <a:r>
              <a:rPr lang="en-US" sz="2200" dirty="0"/>
              <a:t>state/port)</a:t>
            </a:r>
          </a:p>
          <a:p>
            <a:pPr>
              <a:spcAft>
                <a:spcPts val="1800"/>
              </a:spcAft>
            </a:pPr>
            <a:r>
              <a:rPr lang="en-US" sz="2200" dirty="0" smtClean="0"/>
              <a:t>All </a:t>
            </a:r>
            <a:r>
              <a:rPr lang="en-US" sz="2200" dirty="0"/>
              <a:t>species in </a:t>
            </a:r>
            <a:r>
              <a:rPr lang="en-US" sz="2200" dirty="0" smtClean="0"/>
              <a:t>U.S. catch </a:t>
            </a:r>
            <a:r>
              <a:rPr lang="en-US" sz="2200" dirty="0"/>
              <a:t>share programs</a:t>
            </a:r>
          </a:p>
          <a:p>
            <a:r>
              <a:rPr lang="en-US" sz="2200" dirty="0"/>
              <a:t>Sources:</a:t>
            </a:r>
          </a:p>
          <a:p>
            <a:pPr marL="400050" lvl="1" indent="0">
              <a:buNone/>
            </a:pPr>
            <a:r>
              <a:rPr lang="en-US" sz="2200" i="1" dirty="0" smtClean="0"/>
              <a:t>Commercial </a:t>
            </a:r>
            <a:r>
              <a:rPr lang="en-US" sz="2200" i="1" dirty="0"/>
              <a:t>landings </a:t>
            </a:r>
            <a:r>
              <a:rPr lang="en-US" sz="2200" i="1" dirty="0" smtClean="0"/>
              <a:t>statistics from </a:t>
            </a:r>
          </a:p>
          <a:p>
            <a:pPr marL="400050" lvl="1" indent="0">
              <a:buNone/>
            </a:pPr>
            <a:r>
              <a:rPr lang="en-US" sz="2200" i="1" dirty="0" smtClean="0"/>
              <a:t>	  NOAA website</a:t>
            </a:r>
          </a:p>
          <a:p>
            <a:pPr marL="400050" lvl="1" indent="0">
              <a:buNone/>
            </a:pPr>
            <a:r>
              <a:rPr lang="en-US" sz="2200" i="1" dirty="0" smtClean="0"/>
              <a:t>   Fisheries and Oceans Canada (DFO) </a:t>
            </a:r>
          </a:p>
          <a:p>
            <a:pPr marL="400050" lvl="1" indent="0">
              <a:buNone/>
            </a:pPr>
            <a:r>
              <a:rPr lang="en-US" sz="2200" i="1" dirty="0" smtClean="0"/>
              <a:t>   Fisheries Science Centers</a:t>
            </a:r>
          </a:p>
          <a:p>
            <a:pPr marL="0" indent="0">
              <a:buNone/>
            </a:pPr>
            <a:r>
              <a:rPr lang="en-US" sz="2200" dirty="0" smtClean="0"/>
              <a:t> </a:t>
            </a:r>
            <a:endParaRPr lang="en-US" sz="2200" dirty="0"/>
          </a:p>
        </p:txBody>
      </p:sp>
      <p:sp>
        <p:nvSpPr>
          <p:cNvPr id="4" name="Rectangle 3"/>
          <p:cNvSpPr/>
          <p:nvPr/>
        </p:nvSpPr>
        <p:spPr>
          <a:xfrm>
            <a:off x="6008916" y="0"/>
            <a:ext cx="300445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221861" y="6522486"/>
            <a:ext cx="2649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Photos by Stephanie </a:t>
            </a:r>
            <a:r>
              <a:rPr lang="en-US" sz="1200" dirty="0" smtClean="0"/>
              <a:t>Simpson</a:t>
            </a:r>
            <a:endParaRPr lang="en-US" sz="1200" dirty="0"/>
          </a:p>
        </p:txBody>
      </p:sp>
      <p:pic>
        <p:nvPicPr>
          <p:cNvPr id="6" name="Picture 2" descr="_MG_279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53"/>
          <a:stretch/>
        </p:blipFill>
        <p:spPr bwMode="auto">
          <a:xfrm>
            <a:off x="6224368" y="229524"/>
            <a:ext cx="2687361" cy="197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_MG_136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74"/>
          <a:stretch/>
        </p:blipFill>
        <p:spPr bwMode="auto">
          <a:xfrm>
            <a:off x="6234749" y="2390974"/>
            <a:ext cx="2666598" cy="196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_MG_003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99"/>
          <a:stretch/>
        </p:blipFill>
        <p:spPr bwMode="auto">
          <a:xfrm>
            <a:off x="6243052" y="4546157"/>
            <a:ext cx="2649998" cy="199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47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Matched control fisheries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743732"/>
            <a:ext cx="6347714" cy="3880773"/>
          </a:xfrm>
        </p:spPr>
        <p:txBody>
          <a:bodyPr>
            <a:noAutofit/>
          </a:bodyPr>
          <a:lstStyle/>
          <a:p>
            <a:r>
              <a:rPr lang="en-US" sz="2000" dirty="0" smtClean="0"/>
              <a:t>Same species in another U.S. region (e.g. red snapper)</a:t>
            </a:r>
          </a:p>
          <a:p>
            <a:r>
              <a:rPr lang="en-US" sz="2000" dirty="0" smtClean="0"/>
              <a:t>Same species using ex vessel price and landings in Canada (e.g. Atlantic sea scallop)</a:t>
            </a:r>
          </a:p>
          <a:p>
            <a:r>
              <a:rPr lang="en-US" sz="2000" dirty="0" smtClean="0"/>
              <a:t>Similar species or market in another U.S. region (e.g. </a:t>
            </a:r>
            <a:r>
              <a:rPr lang="en-US" sz="2000" dirty="0" err="1" smtClean="0"/>
              <a:t>wreckfish</a:t>
            </a:r>
            <a:r>
              <a:rPr lang="en-US" sz="2000" dirty="0" smtClean="0"/>
              <a:t>/red grouper)</a:t>
            </a:r>
          </a:p>
          <a:p>
            <a:r>
              <a:rPr lang="en-US" sz="2000" dirty="0" smtClean="0"/>
              <a:t>Same species in U.S. import data (e.g. Russian king crab)</a:t>
            </a:r>
          </a:p>
          <a:p>
            <a:r>
              <a:rPr lang="en-US" sz="2000" dirty="0" smtClean="0"/>
              <a:t>Composite export index (e.g. Atka mackerel and exports to Japan)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55316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Empirical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771650"/>
            <a:ext cx="6447502" cy="4269713"/>
          </a:xfrm>
        </p:spPr>
        <p:txBody>
          <a:bodyPr>
            <a:normAutofit/>
          </a:bodyPr>
          <a:lstStyle/>
          <a:p>
            <a:r>
              <a:rPr lang="en-US" sz="2200" dirty="0"/>
              <a:t>Difference-in-differences (DID) regressions</a:t>
            </a:r>
          </a:p>
          <a:p>
            <a:r>
              <a:rPr lang="en-US" sz="2200" dirty="0" smtClean="0"/>
              <a:t>3-year </a:t>
            </a:r>
            <a:r>
              <a:rPr lang="en-US" sz="2200" dirty="0"/>
              <a:t>intervals </a:t>
            </a:r>
            <a:r>
              <a:rPr lang="en-US" sz="2200" dirty="0" smtClean="0"/>
              <a:t>before/after</a:t>
            </a:r>
          </a:p>
          <a:p>
            <a:r>
              <a:rPr lang="en-US" sz="2200" b="1" dirty="0" smtClean="0"/>
              <a:t>Season decompression</a:t>
            </a:r>
            <a:r>
              <a:rPr lang="en-US" sz="2200" dirty="0" smtClean="0"/>
              <a:t>: Gini coefficient on monthly landings (negative treatment effect means season decompresses)</a:t>
            </a:r>
          </a:p>
          <a:p>
            <a:endParaRPr lang="en-US" sz="2200" dirty="0"/>
          </a:p>
          <a:p>
            <a:endParaRPr lang="en-US" sz="2200" dirty="0" smtClean="0"/>
          </a:p>
          <a:p>
            <a:r>
              <a:rPr lang="en-US" sz="2200" b="1" dirty="0" smtClean="0"/>
              <a:t>Ex vessel price </a:t>
            </a:r>
            <a:r>
              <a:rPr lang="en-US" sz="2200" dirty="0" smtClean="0"/>
              <a:t>specifications </a:t>
            </a:r>
            <a:r>
              <a:rPr lang="en-US" sz="2200" dirty="0"/>
              <a:t>include monthly, yearly, state/port fixed </a:t>
            </a:r>
            <a:r>
              <a:rPr lang="en-US" sz="2200" dirty="0" smtClean="0"/>
              <a:t>effects</a:t>
            </a:r>
            <a:endParaRPr lang="en-US" sz="2200" dirty="0"/>
          </a:p>
          <a:p>
            <a:endParaRPr lang="en-US" sz="2200" dirty="0"/>
          </a:p>
          <a:p>
            <a:endParaRPr lang="en-US" sz="2200" dirty="0" smtClean="0"/>
          </a:p>
          <a:p>
            <a:endParaRPr lang="en-US" sz="2200" dirty="0" smtClean="0"/>
          </a:p>
          <a:p>
            <a:endParaRPr lang="en-US" sz="2400" dirty="0"/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123" t="60156" r="49708" b="33203"/>
          <a:stretch>
            <a:fillRect/>
          </a:stretch>
        </p:blipFill>
        <p:spPr bwMode="auto">
          <a:xfrm>
            <a:off x="818227" y="5725780"/>
            <a:ext cx="6137276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50219" t="60026" r="16559" b="33203"/>
          <a:stretch>
            <a:fillRect/>
          </a:stretch>
        </p:blipFill>
        <p:spPr bwMode="auto">
          <a:xfrm>
            <a:off x="1957388" y="6246779"/>
            <a:ext cx="4322534" cy="495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27672" t="43360" r="16233" b="50403"/>
          <a:stretch>
            <a:fillRect/>
          </a:stretch>
        </p:blipFill>
        <p:spPr bwMode="auto">
          <a:xfrm>
            <a:off x="630716" y="4067536"/>
            <a:ext cx="7298608" cy="456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28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25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523067"/>
              </p:ext>
            </p:extLst>
          </p:nvPr>
        </p:nvGraphicFramePr>
        <p:xfrm>
          <a:off x="957093" y="1707595"/>
          <a:ext cx="6348413" cy="19449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86039"/>
                <a:gridCol w="1286523"/>
                <a:gridCol w="1334969"/>
                <a:gridCol w="1240882"/>
              </a:tblGrid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Program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Species/Group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OLS (b/se)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Fractional Logit (b/se)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Alaska Sablefish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Sablefish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-0.2108**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-0.2136***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(0.0404)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(0.0245)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Gulf of Mexico Grouper-Tilefish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Red Grouper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-0.3544***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-0.3069***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(0.0478)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(0.0267)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60612" y="51299"/>
            <a:ext cx="6239435" cy="876548"/>
          </a:xfrm>
        </p:spPr>
        <p:txBody>
          <a:bodyPr/>
          <a:lstStyle/>
          <a:p>
            <a:r>
              <a:rPr lang="en-US" sz="4800" dirty="0" smtClean="0"/>
              <a:t>Two Fishery Examples</a:t>
            </a:r>
            <a:endParaRPr lang="en-US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957093" y="1223683"/>
            <a:ext cx="2499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Season Decompression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57093" y="3808016"/>
            <a:ext cx="1702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 Vessel Price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378711"/>
              </p:ext>
            </p:extLst>
          </p:nvPr>
        </p:nvGraphicFramePr>
        <p:xfrm>
          <a:off x="860612" y="4494311"/>
          <a:ext cx="6348412" cy="19081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1355"/>
                <a:gridCol w="1695026"/>
                <a:gridCol w="930677"/>
                <a:gridCol w="930677"/>
                <a:gridCol w="930677"/>
              </a:tblGrid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/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Program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Species/Group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Model 1 (b/se)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Model 2 (b/se)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Model 3 (b/se)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Alaska Sablefish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Sablefish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0.11*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0.53***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(0.09)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(0.05)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(0.10)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Gulf of Mexico Grouper-Tilefish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Red Grouper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-0.22*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-0.24**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-0.22***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(0.09)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(0.07)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(0.04)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199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259977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Season Decompression with Positive Price Treatment Effect (perfectly fits the theory)</a:t>
            </a:r>
            <a:endParaRPr lang="en-US" dirty="0"/>
          </a:p>
        </p:txBody>
      </p:sp>
      <p:pic>
        <p:nvPicPr>
          <p:cNvPr id="3" name="Picture 2" descr="example_aksablefish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930399"/>
            <a:ext cx="9144000" cy="4927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571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Season Decompression with Negative Price Treatment Effect</a:t>
            </a:r>
            <a:endParaRPr lang="en-US" dirty="0"/>
          </a:p>
        </p:txBody>
      </p:sp>
      <p:pic>
        <p:nvPicPr>
          <p:cNvPr id="3" name="Picture 2" descr="example_redgrouper"/>
          <p:cNvPicPr/>
          <p:nvPr/>
        </p:nvPicPr>
        <p:blipFill>
          <a:blip r:embed="rId2" cstate="print"/>
          <a:srcRect b="4156"/>
          <a:stretch>
            <a:fillRect/>
          </a:stretch>
        </p:blipFill>
        <p:spPr bwMode="auto">
          <a:xfrm>
            <a:off x="0" y="2132517"/>
            <a:ext cx="9144000" cy="4725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7579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940" y="273424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Catch shares end the race to fish (cause season decompression) for many (but not all) fisheries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04" y="1788459"/>
            <a:ext cx="8100889" cy="5081424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H="1">
            <a:off x="5943600" y="3644153"/>
            <a:ext cx="13447" cy="2286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121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176" y="206188"/>
            <a:ext cx="6605879" cy="1320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Catch shares end the race</a:t>
            </a:r>
            <a:br>
              <a:rPr lang="en-US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/>
              <a:t>Meta-analysis of Season Decompression Based on Landings Gini </a:t>
            </a:r>
            <a:r>
              <a:rPr lang="en-US" sz="2700" dirty="0" smtClean="0"/>
              <a:t>Treatment Effect in Fractional Logit Models</a:t>
            </a:r>
            <a:r>
              <a:rPr lang="en-US" sz="2700" dirty="0"/>
              <a:t/>
            </a:r>
            <a:br>
              <a:rPr lang="en-US" sz="2700" dirty="0"/>
            </a:b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3836834"/>
              </p:ext>
            </p:extLst>
          </p:nvPr>
        </p:nvGraphicFramePr>
        <p:xfrm>
          <a:off x="855730" y="2381652"/>
          <a:ext cx="6086325" cy="38168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02217"/>
                <a:gridCol w="1863632"/>
                <a:gridCol w="970160"/>
                <a:gridCol w="1150316"/>
              </a:tblGrid>
              <a:tr h="115778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Weighting Scheme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Weighted Average Treatment Effect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t-statistic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One-sided p-value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96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Unweighted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</a:t>
                      </a:r>
                      <a:r>
                        <a:rPr lang="en-US" sz="1800" dirty="0" smtClean="0">
                          <a:effectLst/>
                        </a:rPr>
                        <a:t>0.07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</a:t>
                      </a:r>
                      <a:r>
                        <a:rPr lang="en-US" sz="1800" dirty="0" smtClean="0">
                          <a:effectLst/>
                        </a:rPr>
                        <a:t>10.86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0.00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796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1/Variance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</a:t>
                      </a:r>
                      <a:r>
                        <a:rPr lang="en-US" sz="1800" dirty="0" smtClean="0">
                          <a:effectLst/>
                        </a:rPr>
                        <a:t>0.08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</a:t>
                      </a:r>
                      <a:r>
                        <a:rPr lang="en-US" sz="1800" dirty="0" smtClean="0">
                          <a:effectLst/>
                        </a:rPr>
                        <a:t>18.07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0.00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796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Fishery Size (Pounds)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</a:t>
                      </a:r>
                      <a:r>
                        <a:rPr lang="en-US" sz="1800" dirty="0" smtClean="0">
                          <a:effectLst/>
                        </a:rPr>
                        <a:t>0.09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</a:t>
                      </a:r>
                      <a:r>
                        <a:rPr lang="en-US" sz="1800" dirty="0" smtClean="0">
                          <a:effectLst/>
                        </a:rPr>
                        <a:t>5.09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0.00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796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Fishery Size (Dollars)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</a:t>
                      </a:r>
                      <a:r>
                        <a:rPr lang="en-US" sz="1800" dirty="0" smtClean="0">
                          <a:effectLst/>
                        </a:rPr>
                        <a:t>0.04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</a:t>
                      </a:r>
                      <a:r>
                        <a:rPr lang="en-US" sz="1800" dirty="0" smtClean="0">
                          <a:effectLst/>
                        </a:rPr>
                        <a:t>2.30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0.01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796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Pounds/Variance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</a:t>
                      </a:r>
                      <a:r>
                        <a:rPr lang="en-US" sz="1800" dirty="0" smtClean="0">
                          <a:effectLst/>
                        </a:rPr>
                        <a:t>0.08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</a:t>
                      </a:r>
                      <a:r>
                        <a:rPr lang="en-US" sz="1800" dirty="0" smtClean="0">
                          <a:effectLst/>
                        </a:rPr>
                        <a:t>8.70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0.00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985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Dollars/Variance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</a:t>
                      </a:r>
                      <a:r>
                        <a:rPr lang="en-US" sz="1800" dirty="0" smtClean="0">
                          <a:effectLst/>
                        </a:rPr>
                        <a:t>0.04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</a:t>
                      </a:r>
                      <a:r>
                        <a:rPr lang="en-US" sz="1800" dirty="0" smtClean="0">
                          <a:effectLst/>
                        </a:rPr>
                        <a:t>2.34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0.01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855850" y="2552710"/>
            <a:ext cx="1176752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836010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794830"/>
            <a:ext cx="6045200" cy="3880773"/>
          </a:xfrm>
        </p:spPr>
        <p:txBody>
          <a:bodyPr>
            <a:normAutofit lnSpcReduction="10000"/>
          </a:bodyPr>
          <a:lstStyle/>
          <a:p>
            <a:pPr>
              <a:spcAft>
                <a:spcPts val="1800"/>
              </a:spcAft>
            </a:pPr>
            <a:r>
              <a:rPr lang="en-US" sz="2400" dirty="0"/>
              <a:t>C</a:t>
            </a:r>
            <a:r>
              <a:rPr lang="en-US" sz="2400" dirty="0" smtClean="0"/>
              <a:t>ompare season compression and </a:t>
            </a:r>
            <a:r>
              <a:rPr lang="en-US" sz="2400" dirty="0" smtClean="0"/>
              <a:t>ex vessel </a:t>
            </a:r>
            <a:r>
              <a:rPr lang="en-US" sz="2400" dirty="0" smtClean="0"/>
              <a:t>fish prices </a:t>
            </a:r>
            <a:r>
              <a:rPr lang="en-US" sz="2400" dirty="0"/>
              <a:t>before and after introduction of catch shares</a:t>
            </a:r>
          </a:p>
          <a:p>
            <a:pPr>
              <a:spcAft>
                <a:spcPts val="1800"/>
              </a:spcAft>
            </a:pPr>
            <a:r>
              <a:rPr lang="en-US" sz="2400" dirty="0" smtClean="0"/>
              <a:t>Match treated fisheries </a:t>
            </a:r>
            <a:r>
              <a:rPr lang="en-US" sz="2400" dirty="0"/>
              <a:t>to </a:t>
            </a:r>
            <a:r>
              <a:rPr lang="en-US" sz="2400" dirty="0" smtClean="0"/>
              <a:t>equivalent control fisheries </a:t>
            </a:r>
            <a:r>
              <a:rPr lang="en-US" sz="2400" dirty="0"/>
              <a:t>without catch </a:t>
            </a:r>
            <a:r>
              <a:rPr lang="en-US" sz="2400" dirty="0" smtClean="0"/>
              <a:t>shares</a:t>
            </a:r>
          </a:p>
          <a:p>
            <a:pPr>
              <a:spcAft>
                <a:spcPts val="1800"/>
              </a:spcAft>
            </a:pPr>
            <a:r>
              <a:rPr lang="en-US" sz="2400" dirty="0" smtClean="0"/>
              <a:t>Obtain fishery-specific results for each U.S. catch share fishery and perform meta-analysis of treatment effects across all U.S. catch share fisheries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9883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619" y="138952"/>
            <a:ext cx="6566693" cy="1320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Catch shares </a:t>
            </a:r>
            <a:r>
              <a:rPr lang="en-US" b="1" dirty="0" smtClean="0"/>
              <a:t>do not increase ex vessel prices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2700" dirty="0"/>
              <a:t>Meta-analysis of </a:t>
            </a:r>
            <a:r>
              <a:rPr lang="en-US" sz="2700" dirty="0" smtClean="0"/>
              <a:t>Ex Vessel Price </a:t>
            </a:r>
            <a:r>
              <a:rPr lang="en-US" sz="2700" dirty="0"/>
              <a:t>Treatment Effect in </a:t>
            </a:r>
            <a:r>
              <a:rPr lang="en-US" sz="2700" dirty="0" smtClean="0"/>
              <a:t>Monthly Models (w/ State/Region Fixed Effects)</a:t>
            </a:r>
            <a:endParaRPr lang="en-US" sz="27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909703"/>
              </p:ext>
            </p:extLst>
          </p:nvPr>
        </p:nvGraphicFramePr>
        <p:xfrm>
          <a:off x="508001" y="2770654"/>
          <a:ext cx="6776671" cy="37780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9894"/>
                <a:gridCol w="1464054"/>
                <a:gridCol w="1320359"/>
                <a:gridCol w="1442364"/>
              </a:tblGrid>
              <a:tr h="15036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Weighting Scheme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Weighted Average Treatment Effect (%)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t-statistic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One-sided p-value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59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Unweighted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</a:t>
                      </a:r>
                      <a:r>
                        <a:rPr lang="en-US" sz="1800" dirty="0" smtClean="0">
                          <a:effectLst/>
                        </a:rPr>
                        <a:t>0.29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</a:t>
                      </a:r>
                      <a:r>
                        <a:rPr lang="en-US" sz="1800" dirty="0" smtClean="0">
                          <a:effectLst/>
                        </a:rPr>
                        <a:t>20.86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1.00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759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1/Variance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</a:t>
                      </a:r>
                      <a:r>
                        <a:rPr lang="en-US" sz="1800" dirty="0" smtClean="0">
                          <a:effectLst/>
                        </a:rPr>
                        <a:t>0.21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</a:t>
                      </a:r>
                      <a:r>
                        <a:rPr lang="en-US" sz="1800" dirty="0" smtClean="0">
                          <a:effectLst/>
                        </a:rPr>
                        <a:t>32.34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1.00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759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Fishery Size (Pounds)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0.01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1.62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0.06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759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Fishery Size (Dollars)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0.25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4.76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0.00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759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Pounds/Variance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</a:t>
                      </a:r>
                      <a:r>
                        <a:rPr lang="en-US" sz="1800" dirty="0" smtClean="0">
                          <a:effectLst/>
                        </a:rPr>
                        <a:t>0.41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</a:t>
                      </a:r>
                      <a:r>
                        <a:rPr lang="en-US" sz="1800" dirty="0" smtClean="0">
                          <a:effectLst/>
                        </a:rPr>
                        <a:t>34.09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1.00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947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Dollars/Variance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</a:t>
                      </a:r>
                      <a:r>
                        <a:rPr lang="en-US" sz="1800" dirty="0" smtClean="0">
                          <a:effectLst/>
                        </a:rPr>
                        <a:t>0.03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</a:t>
                      </a:r>
                      <a:r>
                        <a:rPr lang="en-US" sz="1800" dirty="0" smtClean="0">
                          <a:effectLst/>
                        </a:rPr>
                        <a:t>1.74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0.96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0619" y="2770654"/>
            <a:ext cx="12912176" cy="902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90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705" y="125506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Season Decompression and Ex Vessel Price Treatment Effects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17" y="1300021"/>
            <a:ext cx="7637929" cy="560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7843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745200"/>
            <a:ext cx="7210960" cy="1320800"/>
          </a:xfrm>
        </p:spPr>
        <p:txBody>
          <a:bodyPr>
            <a:normAutofit/>
          </a:bodyPr>
          <a:lstStyle/>
          <a:p>
            <a:r>
              <a:rPr lang="en-US" sz="4000" dirty="0"/>
              <a:t>Potential for market spillovers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dirty="0"/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63458" y="3126705"/>
            <a:ext cx="6447502" cy="22596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Perhaps positive effects of catch shares </a:t>
            </a:r>
            <a:r>
              <a:rPr lang="en-US" sz="2400" dirty="0" smtClean="0">
                <a:solidFill>
                  <a:schemeClr val="tx1"/>
                </a:solidFill>
              </a:rPr>
              <a:t>on prices spill over </a:t>
            </a:r>
            <a:r>
              <a:rPr lang="en-US" sz="2400" dirty="0">
                <a:solidFill>
                  <a:schemeClr val="tx1"/>
                </a:solidFill>
              </a:rPr>
              <a:t>into the control </a:t>
            </a:r>
            <a:r>
              <a:rPr lang="en-US" sz="2400" dirty="0" smtClean="0">
                <a:solidFill>
                  <a:schemeClr val="tx1"/>
                </a:solidFill>
              </a:rPr>
              <a:t>market if </a:t>
            </a:r>
            <a:r>
              <a:rPr lang="en-US" sz="2400" dirty="0" smtClean="0">
                <a:solidFill>
                  <a:schemeClr val="tx1"/>
                </a:solidFill>
              </a:rPr>
              <a:t>markets are </a:t>
            </a:r>
            <a:r>
              <a:rPr lang="en-US" sz="2400" dirty="0" smtClean="0">
                <a:solidFill>
                  <a:schemeClr val="tx1"/>
                </a:solidFill>
              </a:rPr>
              <a:t>highly </a:t>
            </a:r>
            <a:r>
              <a:rPr lang="en-US" sz="2400" dirty="0">
                <a:solidFill>
                  <a:schemeClr val="tx1"/>
                </a:solidFill>
              </a:rPr>
              <a:t>integrated</a:t>
            </a:r>
          </a:p>
          <a:p>
            <a:pPr marL="400050" lvl="1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2514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 smtClean="0"/>
              <a:t>Fish </a:t>
            </a:r>
            <a:r>
              <a:rPr lang="en-US" sz="3800" dirty="0"/>
              <a:t>Price Index Comparison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dirty="0"/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22300" y="2113808"/>
            <a:ext cx="6447502" cy="3522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 smtClean="0"/>
              <a:t>We calculate DID relative </a:t>
            </a:r>
            <a:r>
              <a:rPr lang="en-US" sz="2200" dirty="0"/>
              <a:t>to </a:t>
            </a:r>
            <a:r>
              <a:rPr lang="en-US" sz="2200" dirty="0" smtClean="0"/>
              <a:t>global capture </a:t>
            </a:r>
            <a:r>
              <a:rPr lang="en-US" sz="2200" dirty="0"/>
              <a:t>fish price index (FPI</a:t>
            </a:r>
            <a:r>
              <a:rPr lang="en-US" sz="2200" dirty="0" smtClean="0"/>
              <a:t>) </a:t>
            </a:r>
            <a:r>
              <a:rPr lang="en-US" sz="2200" dirty="0"/>
              <a:t>(</a:t>
            </a:r>
            <a:r>
              <a:rPr lang="en-US" sz="2200" dirty="0" err="1"/>
              <a:t>Tveteras</a:t>
            </a:r>
            <a:r>
              <a:rPr lang="en-US" sz="2200" dirty="0"/>
              <a:t>, </a:t>
            </a:r>
            <a:r>
              <a:rPr lang="en-US" sz="2200" i="1" dirty="0"/>
              <a:t>et al. </a:t>
            </a:r>
            <a:r>
              <a:rPr lang="en-US" sz="2200" dirty="0"/>
              <a:t>2012).</a:t>
            </a:r>
          </a:p>
          <a:p>
            <a:pPr marL="0" indent="0">
              <a:buNone/>
            </a:pPr>
            <a:endParaRPr lang="en-US" sz="24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5897723"/>
              </p:ext>
            </p:extLst>
          </p:nvPr>
        </p:nvGraphicFramePr>
        <p:xfrm>
          <a:off x="1105705" y="3068472"/>
          <a:ext cx="5469842" cy="3402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8601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08001" y="346635"/>
            <a:ext cx="6629069" cy="1320800"/>
          </a:xfrm>
        </p:spPr>
        <p:txBody>
          <a:bodyPr>
            <a:normAutofit/>
          </a:bodyPr>
          <a:lstStyle/>
          <a:p>
            <a:r>
              <a:rPr lang="en-US" sz="3800" dirty="0" smtClean="0"/>
              <a:t>Market integration eliminates price treatment effects?</a:t>
            </a:r>
            <a:endParaRPr lang="en-US" sz="38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22300" y="1667435"/>
            <a:ext cx="6835404" cy="4526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Difference in growth rates </a:t>
            </a: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200" dirty="0" smtClean="0"/>
              <a:t>(</a:t>
            </a:r>
            <a:r>
              <a:rPr lang="en-US" sz="2200" dirty="0"/>
              <a:t>Catch share % </a:t>
            </a:r>
            <a:r>
              <a:rPr lang="en-US" sz="2200" dirty="0">
                <a:latin typeface="Symbol" panose="05050102010706020507" pitchFamily="18" charset="2"/>
                <a:sym typeface="Mathematica1" panose="05000502060100000001" pitchFamily="2" charset="2"/>
              </a:rPr>
              <a:t>D</a:t>
            </a:r>
            <a:r>
              <a:rPr lang="en-US" sz="2200" dirty="0">
                <a:sym typeface="Mathematica1" panose="05000502060100000001" pitchFamily="2" charset="2"/>
              </a:rPr>
              <a:t> </a:t>
            </a:r>
            <a:r>
              <a:rPr lang="en-US" sz="2200" dirty="0"/>
              <a:t>- capture FPI % </a:t>
            </a:r>
            <a:r>
              <a:rPr lang="en-US" sz="2200" dirty="0">
                <a:latin typeface="Symbol" panose="05050102010706020507" pitchFamily="18" charset="2"/>
                <a:sym typeface="Mathematica1" panose="05000502060100000001" pitchFamily="2" charset="2"/>
              </a:rPr>
              <a:t>D</a:t>
            </a:r>
            <a:r>
              <a:rPr lang="en-US" sz="2200" dirty="0">
                <a:sym typeface="Mathematica1" panose="05000502060100000001" pitchFamily="2" charset="2"/>
              </a:rPr>
              <a:t>)</a:t>
            </a:r>
            <a:r>
              <a:rPr lang="en-US" sz="2200" dirty="0"/>
              <a:t>:</a:t>
            </a:r>
          </a:p>
          <a:p>
            <a:pPr marL="0" indent="0">
              <a:buNone/>
            </a:pPr>
            <a:r>
              <a:rPr lang="en-US" sz="2200" dirty="0" smtClean="0"/>
              <a:t>    </a:t>
            </a:r>
            <a:endParaRPr lang="en-US" sz="22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525637"/>
              </p:ext>
            </p:extLst>
          </p:nvPr>
        </p:nvGraphicFramePr>
        <p:xfrm>
          <a:off x="141887" y="2554012"/>
          <a:ext cx="8434553" cy="37521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75314"/>
                <a:gridCol w="2961901"/>
                <a:gridCol w="1848669"/>
                <a:gridCol w="1848669"/>
              </a:tblGrid>
              <a:tr h="988808"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Unweighted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Weighted</a:t>
                      </a:r>
                      <a:r>
                        <a:rPr lang="en-US" sz="2000" b="1" u="none" strike="noStrike" dirty="0" smtClean="0">
                          <a:effectLst/>
                        </a:rPr>
                        <a:t>:</a:t>
                      </a:r>
                    </a:p>
                    <a:p>
                      <a:pPr algn="ctr" fontAlgn="b"/>
                      <a:r>
                        <a:rPr lang="en-US" sz="2000" b="1" u="none" strike="noStrike" dirty="0" smtClean="0">
                          <a:effectLst/>
                        </a:rPr>
                        <a:t>Pounds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Weighted: Dollars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690847"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mean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>
                          <a:effectLst/>
                        </a:rPr>
                        <a:t>mean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>
                          <a:effectLst/>
                        </a:rPr>
                        <a:t>mean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69084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1-year window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0.007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0.428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0.165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69084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2-year window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0.029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0.066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0.114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69084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3-year window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0.035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-0.019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0.105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213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1" y="1662545"/>
            <a:ext cx="5500913" cy="4709679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1800"/>
              </a:spcAft>
            </a:pPr>
            <a:r>
              <a:rPr lang="en-US" sz="2400" dirty="0"/>
              <a:t>Strong evidence of season de-compression</a:t>
            </a:r>
          </a:p>
          <a:p>
            <a:pPr>
              <a:spcAft>
                <a:spcPts val="1800"/>
              </a:spcAft>
            </a:pPr>
            <a:r>
              <a:rPr lang="en-US" sz="2400" dirty="0" smtClean="0"/>
              <a:t>Mixed </a:t>
            </a:r>
            <a:r>
              <a:rPr lang="en-US" sz="2400" dirty="0"/>
              <a:t>evidence that catch shares increase </a:t>
            </a:r>
            <a:r>
              <a:rPr lang="en-US" sz="2400" dirty="0" smtClean="0"/>
              <a:t>ex vessel </a:t>
            </a:r>
            <a:r>
              <a:rPr lang="en-US" sz="2400" dirty="0"/>
              <a:t>prices relative to non-catch share </a:t>
            </a:r>
            <a:r>
              <a:rPr lang="en-US" sz="2400" dirty="0" smtClean="0"/>
              <a:t>fisheries (decrease prices on average)</a:t>
            </a:r>
            <a:endParaRPr lang="en-US" sz="2400" dirty="0"/>
          </a:p>
          <a:p>
            <a:pPr>
              <a:spcAft>
                <a:spcPts val="1800"/>
              </a:spcAft>
            </a:pPr>
            <a:r>
              <a:rPr lang="en-US" sz="2400" dirty="0" smtClean="0"/>
              <a:t>Some </a:t>
            </a:r>
            <a:r>
              <a:rPr lang="en-US" sz="2400" dirty="0"/>
              <a:t>evidence that catch shares increase </a:t>
            </a:r>
            <a:r>
              <a:rPr lang="en-US" sz="2400" dirty="0" smtClean="0"/>
              <a:t>ex vessel </a:t>
            </a:r>
            <a:r>
              <a:rPr lang="en-US" sz="2400" dirty="0"/>
              <a:t>prices relative to </a:t>
            </a:r>
            <a:r>
              <a:rPr lang="en-US" sz="2400" dirty="0" smtClean="0"/>
              <a:t>the Fish Price Index </a:t>
            </a:r>
            <a:endParaRPr lang="en-US" sz="2400" dirty="0"/>
          </a:p>
          <a:p>
            <a:endParaRPr lang="en-US" sz="2200" dirty="0"/>
          </a:p>
          <a:p>
            <a:pPr marL="0" indent="0">
              <a:buNone/>
            </a:pPr>
            <a:r>
              <a:rPr lang="en-US" sz="2200" dirty="0"/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8916" y="0"/>
            <a:ext cx="300445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221861" y="6522486"/>
            <a:ext cx="2649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Photos by Stephanie </a:t>
            </a:r>
            <a:r>
              <a:rPr lang="en-US" sz="1200" dirty="0" smtClean="0"/>
              <a:t>Simpson</a:t>
            </a:r>
            <a:endParaRPr lang="en-US" sz="1200" dirty="0"/>
          </a:p>
        </p:txBody>
      </p:sp>
      <p:pic>
        <p:nvPicPr>
          <p:cNvPr id="6" name="Picture 2" descr="_MG_279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53"/>
          <a:stretch/>
        </p:blipFill>
        <p:spPr bwMode="auto">
          <a:xfrm>
            <a:off x="6224368" y="229524"/>
            <a:ext cx="2687361" cy="197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_MG_136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74"/>
          <a:stretch/>
        </p:blipFill>
        <p:spPr bwMode="auto">
          <a:xfrm>
            <a:off x="6234749" y="2390974"/>
            <a:ext cx="2666598" cy="196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_MG_003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99"/>
          <a:stretch/>
        </p:blipFill>
        <p:spPr bwMode="auto">
          <a:xfrm>
            <a:off x="6243052" y="4546157"/>
            <a:ext cx="2649998" cy="199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90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06187" y="122003"/>
            <a:ext cx="6347713" cy="13208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Why is there so little evidence of ex vessel prices increases?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607" y="1703295"/>
            <a:ext cx="5646307" cy="5096190"/>
          </a:xfrm>
        </p:spPr>
        <p:txBody>
          <a:bodyPr>
            <a:normAutofit fontScale="92500"/>
          </a:bodyPr>
          <a:lstStyle/>
          <a:p>
            <a:r>
              <a:rPr lang="en-US" sz="2000" dirty="0"/>
              <a:t>Market integration</a:t>
            </a:r>
          </a:p>
          <a:p>
            <a:r>
              <a:rPr lang="en-US" sz="2000" dirty="0" smtClean="0"/>
              <a:t>Confounding events (e.g. Deepwater Horizon)</a:t>
            </a:r>
          </a:p>
          <a:p>
            <a:r>
              <a:rPr lang="en-US" sz="2000" dirty="0" smtClean="0"/>
              <a:t>Match quality</a:t>
            </a:r>
          </a:p>
          <a:p>
            <a:r>
              <a:rPr lang="en-US" sz="2000" b="1" dirty="0" smtClean="0"/>
              <a:t>Incomplete theory</a:t>
            </a:r>
          </a:p>
          <a:p>
            <a:pPr lvl="1"/>
            <a:r>
              <a:rPr lang="en-US" sz="2000" dirty="0" smtClean="0"/>
              <a:t>Natural/biological seasonal patterns</a:t>
            </a:r>
          </a:p>
          <a:p>
            <a:pPr lvl="1"/>
            <a:r>
              <a:rPr lang="en-US" sz="2000" dirty="0" smtClean="0"/>
              <a:t>Low-value products going into frozen/canned/fishmeal</a:t>
            </a:r>
          </a:p>
          <a:p>
            <a:pPr lvl="1"/>
            <a:r>
              <a:rPr lang="en-US" sz="2000" dirty="0" smtClean="0"/>
              <a:t>Behavioral adjustments in multi-species </a:t>
            </a:r>
            <a:r>
              <a:rPr lang="en-US" sz="2000" dirty="0"/>
              <a:t>fisheries </a:t>
            </a:r>
            <a:r>
              <a:rPr lang="en-US" sz="2000" dirty="0" smtClean="0"/>
              <a:t>complex combination of revenue- and cost-side changes in response to institutional </a:t>
            </a:r>
            <a:r>
              <a:rPr lang="en-US" sz="2000" dirty="0" smtClean="0"/>
              <a:t>change</a:t>
            </a:r>
          </a:p>
          <a:p>
            <a:pPr lvl="2"/>
            <a:r>
              <a:rPr lang="en-US" sz="1800" dirty="0" smtClean="0"/>
              <a:t>Need a multi-margin approach (Smith 2012)</a:t>
            </a:r>
            <a:endParaRPr lang="en-US" sz="1800" dirty="0" smtClean="0"/>
          </a:p>
          <a:p>
            <a:endParaRPr lang="en-US" sz="1400" dirty="0"/>
          </a:p>
          <a:p>
            <a:pPr marL="0" indent="0">
              <a:buNone/>
            </a:pPr>
            <a:r>
              <a:rPr lang="en-US" sz="1400" dirty="0"/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8916" y="0"/>
            <a:ext cx="300445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221861" y="6522486"/>
            <a:ext cx="2649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Photos by Stephanie </a:t>
            </a:r>
            <a:r>
              <a:rPr lang="en-US" sz="1200" dirty="0" smtClean="0"/>
              <a:t>Simpson</a:t>
            </a:r>
            <a:endParaRPr lang="en-US" sz="1200" dirty="0"/>
          </a:p>
        </p:txBody>
      </p:sp>
      <p:pic>
        <p:nvPicPr>
          <p:cNvPr id="6" name="Picture 2" descr="_MG_279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53"/>
          <a:stretch/>
        </p:blipFill>
        <p:spPr bwMode="auto">
          <a:xfrm>
            <a:off x="6224368" y="229524"/>
            <a:ext cx="2687361" cy="197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_MG_136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74"/>
          <a:stretch/>
        </p:blipFill>
        <p:spPr bwMode="auto">
          <a:xfrm>
            <a:off x="6234749" y="2390974"/>
            <a:ext cx="2666598" cy="196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_MG_003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99"/>
          <a:stretch/>
        </p:blipFill>
        <p:spPr bwMode="auto">
          <a:xfrm>
            <a:off x="6243052" y="4546157"/>
            <a:ext cx="2649998" cy="199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64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08001" y="352807"/>
            <a:ext cx="6447501" cy="1320800"/>
          </a:xfrm>
        </p:spPr>
        <p:txBody>
          <a:bodyPr/>
          <a:lstStyle/>
          <a:p>
            <a:r>
              <a:rPr lang="en-US" sz="4000" dirty="0"/>
              <a:t>Thanks to: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3" y="1209302"/>
            <a:ext cx="5500913" cy="4331316"/>
          </a:xfrm>
        </p:spPr>
        <p:txBody>
          <a:bodyPr>
            <a:noAutofit/>
          </a:bodyPr>
          <a:lstStyle/>
          <a:p>
            <a:r>
              <a:rPr lang="en-US" sz="2200" dirty="0"/>
              <a:t>Doug Lipton and Rita Curtis (NOAA HQ)</a:t>
            </a:r>
          </a:p>
          <a:p>
            <a:r>
              <a:rPr lang="en-US" sz="2200" dirty="0"/>
              <a:t>Jean Lee and Ron </a:t>
            </a:r>
            <a:r>
              <a:rPr lang="en-US" sz="2200" dirty="0" err="1"/>
              <a:t>Felthoven</a:t>
            </a:r>
            <a:r>
              <a:rPr lang="en-US" sz="2200" dirty="0"/>
              <a:t> (AFSC)</a:t>
            </a:r>
          </a:p>
          <a:p>
            <a:r>
              <a:rPr lang="en-US" sz="2200" dirty="0"/>
              <a:t>Juan Agar, Larry </a:t>
            </a:r>
            <a:r>
              <a:rPr lang="en-US" sz="2200" dirty="0" err="1"/>
              <a:t>Peruso</a:t>
            </a:r>
            <a:r>
              <a:rPr lang="en-US" sz="2200" dirty="0"/>
              <a:t>, Andy </a:t>
            </a:r>
            <a:r>
              <a:rPr lang="en-US" sz="2200" dirty="0" err="1"/>
              <a:t>Strelcheck</a:t>
            </a:r>
            <a:r>
              <a:rPr lang="en-US" sz="2200" dirty="0"/>
              <a:t>, Mike Larkin (SEFSC)</a:t>
            </a:r>
          </a:p>
          <a:p>
            <a:r>
              <a:rPr lang="en-US" sz="2200" dirty="0"/>
              <a:t>Eric Thunberg (NEFSC)</a:t>
            </a:r>
          </a:p>
          <a:p>
            <a:r>
              <a:rPr lang="en-US" sz="2200" dirty="0" smtClean="0"/>
              <a:t>Dan Holland (NWFSC)</a:t>
            </a:r>
            <a:endParaRPr lang="en-US" sz="2200" dirty="0"/>
          </a:p>
          <a:p>
            <a:r>
              <a:rPr lang="en-US" sz="2200" dirty="0"/>
              <a:t>Gisele Magnusson, Barbara Best (DFO)</a:t>
            </a:r>
          </a:p>
          <a:p>
            <a:r>
              <a:rPr lang="en-US" sz="2200" dirty="0"/>
              <a:t>Roxanne </a:t>
            </a:r>
            <a:r>
              <a:rPr lang="en-US" sz="2200" dirty="0" err="1"/>
              <a:t>Nanninga</a:t>
            </a:r>
            <a:r>
              <a:rPr lang="en-US" sz="2200" dirty="0"/>
              <a:t> (Duke University / </a:t>
            </a:r>
            <a:r>
              <a:rPr lang="en-US" sz="2200" dirty="0" err="1"/>
              <a:t>TRUfish</a:t>
            </a:r>
            <a:r>
              <a:rPr lang="en-US" sz="2200" dirty="0"/>
              <a:t>)</a:t>
            </a:r>
          </a:p>
          <a:p>
            <a:endParaRPr lang="en-US" sz="2200" dirty="0"/>
          </a:p>
          <a:p>
            <a:pPr marL="0" indent="0">
              <a:buNone/>
            </a:pPr>
            <a:r>
              <a:rPr lang="en-US" sz="2200" dirty="0" smtClean="0"/>
              <a:t>Funding </a:t>
            </a:r>
            <a:r>
              <a:rPr lang="en-US" sz="2200" dirty="0"/>
              <a:t>from NOAA via a NC Sea Grant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8916" y="0"/>
            <a:ext cx="300445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221861" y="6522486"/>
            <a:ext cx="2649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Photos by Stephanie </a:t>
            </a:r>
            <a:r>
              <a:rPr lang="en-US" sz="1200" dirty="0" smtClean="0"/>
              <a:t>Simpson</a:t>
            </a:r>
            <a:endParaRPr lang="en-US" sz="1200" dirty="0"/>
          </a:p>
        </p:txBody>
      </p:sp>
      <p:pic>
        <p:nvPicPr>
          <p:cNvPr id="6" name="Picture 2" descr="_MG_279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53"/>
          <a:stretch/>
        </p:blipFill>
        <p:spPr bwMode="auto">
          <a:xfrm>
            <a:off x="6224368" y="229524"/>
            <a:ext cx="2687361" cy="197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_MG_136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74"/>
          <a:stretch/>
        </p:blipFill>
        <p:spPr bwMode="auto">
          <a:xfrm>
            <a:off x="6234749" y="2390974"/>
            <a:ext cx="2666598" cy="196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_MG_003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99"/>
          <a:stretch/>
        </p:blipFill>
        <p:spPr bwMode="auto">
          <a:xfrm>
            <a:off x="6243052" y="4546157"/>
            <a:ext cx="2649998" cy="199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01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_MG_150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98302"/>
            <a:ext cx="2909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Stephanie Simpson Photography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22301" y="762000"/>
            <a:ext cx="644750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>
                <a:solidFill>
                  <a:schemeClr val="bg1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80006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692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Background and 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98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152" y="354105"/>
            <a:ext cx="6347713" cy="1320800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Fisheries with higher price more likely to experience season decompression</a:t>
            </a:r>
            <a:br>
              <a:rPr lang="en-US" sz="2400" b="1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Monte Carlo Analysis of Correlation of Gini Treatment and Base Price (Fractional Logit)</a:t>
            </a:r>
            <a:endParaRPr lang="en-US" sz="2000" dirty="0"/>
          </a:p>
        </p:txBody>
      </p:sp>
      <p:pic>
        <p:nvPicPr>
          <p:cNvPr id="3" name="Picture 2"/>
          <p:cNvPicPr/>
          <p:nvPr/>
        </p:nvPicPr>
        <p:blipFill rotWithShape="1">
          <a:blip r:embed="rId2" cstate="print"/>
          <a:srcRect l="9936" r="7853" b="3595"/>
          <a:stretch/>
        </p:blipFill>
        <p:spPr bwMode="auto">
          <a:xfrm>
            <a:off x="793376" y="2205317"/>
            <a:ext cx="6414248" cy="44106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767476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975" y="1228725"/>
            <a:ext cx="5734050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7159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example_scallop"/>
          <p:cNvPicPr/>
          <p:nvPr/>
        </p:nvPicPr>
        <p:blipFill>
          <a:blip r:embed="rId2" cstate="print"/>
          <a:srcRect b="4156"/>
          <a:stretch>
            <a:fillRect/>
          </a:stretch>
        </p:blipFill>
        <p:spPr bwMode="auto">
          <a:xfrm>
            <a:off x="0" y="2051834"/>
            <a:ext cx="9144000" cy="4806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866041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example_hake"/>
          <p:cNvPicPr/>
          <p:nvPr/>
        </p:nvPicPr>
        <p:blipFill>
          <a:blip r:embed="rId2" cstate="print"/>
          <a:srcRect b="4156"/>
          <a:stretch>
            <a:fillRect/>
          </a:stretch>
        </p:blipFill>
        <p:spPr bwMode="auto">
          <a:xfrm>
            <a:off x="0" y="2428352"/>
            <a:ext cx="9143999" cy="4429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468449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Monte Carlo Analysis of Correlation of Gini Treatment and Base Price (OLS)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/>
          <a:srcRect l="9895" t="-67" r="8085" b="3465"/>
          <a:stretch/>
        </p:blipFill>
        <p:spPr bwMode="auto">
          <a:xfrm>
            <a:off x="94129" y="2205318"/>
            <a:ext cx="7180730" cy="43568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60439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matched controls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Alaskan Pacific halibut</a:t>
            </a:r>
          </a:p>
          <a:p>
            <a:pPr lvl="1"/>
            <a:r>
              <a:rPr lang="en-US" dirty="0" smtClean="0"/>
              <a:t>Matched to BC and U.S. west coast halibut</a:t>
            </a:r>
          </a:p>
          <a:p>
            <a:r>
              <a:rPr lang="en-US" dirty="0" smtClean="0"/>
              <a:t>Gulf of Mexico red snapper</a:t>
            </a:r>
          </a:p>
          <a:p>
            <a:pPr lvl="1"/>
            <a:r>
              <a:rPr lang="en-US" dirty="0" smtClean="0"/>
              <a:t>Matched to South Atlantic red snapper</a:t>
            </a:r>
          </a:p>
          <a:p>
            <a:r>
              <a:rPr lang="en-US" dirty="0" smtClean="0"/>
              <a:t>Atlantic cod (New England)</a:t>
            </a:r>
          </a:p>
          <a:p>
            <a:pPr lvl="1"/>
            <a:r>
              <a:rPr lang="en-US" dirty="0" smtClean="0"/>
              <a:t>Matched to Atlantic cod (Canadian ex-vessel prices)</a:t>
            </a:r>
          </a:p>
          <a:p>
            <a:r>
              <a:rPr lang="en-US" dirty="0" smtClean="0"/>
              <a:t>South Atlantic </a:t>
            </a:r>
            <a:r>
              <a:rPr lang="en-US" dirty="0" err="1" smtClean="0"/>
              <a:t>wreckfish</a:t>
            </a:r>
            <a:endParaRPr lang="en-US" dirty="0" smtClean="0"/>
          </a:p>
          <a:p>
            <a:pPr lvl="1"/>
            <a:r>
              <a:rPr lang="en-US" dirty="0" smtClean="0"/>
              <a:t>Matched to red grouper (Gulf of Mexico)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11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747939"/>
              </p:ext>
            </p:extLst>
          </p:nvPr>
        </p:nvGraphicFramePr>
        <p:xfrm>
          <a:off x="270862" y="230189"/>
          <a:ext cx="8415938" cy="55907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0193"/>
                <a:gridCol w="960193"/>
                <a:gridCol w="960193"/>
                <a:gridCol w="947550"/>
                <a:gridCol w="947550"/>
                <a:gridCol w="1719594"/>
                <a:gridCol w="1719594"/>
                <a:gridCol w="201071"/>
              </a:tblGrid>
              <a:tr h="7096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Region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Program Name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Species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Commencement Date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Grouping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Comparison Region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Comparison Species/Product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106440">
                <a:tc rowSpan="1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Mid-Atlantic Ocean Quahog ITQ Program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Ocean quahog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October, 1990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Ocean quahog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Chesapeake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Inshore hard clam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106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Mid-Atlantic Surfclam ITQ Program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Atlantic surfclam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October, 1990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Atlantic surfclam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Chesapeake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Inshore hard clam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771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Mid-Atlantic Golden Tilefish IFQ Program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Golden tilefish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November, 2009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Golden tilefish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South Atlantic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Golden tilefish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1419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 General Category Atlantic Sea Scallop IFQ Program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Sea scallop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March, 2010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Sea scallop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Sea scallop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8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 Multispecies Sectors Program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Atlantic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8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May, 2010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Atlantic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Atlantic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Pollock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Pollock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Pollock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Haddock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Haddock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Haddock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Acadian redfish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White hake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White hake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White hake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Witch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Witch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Witch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Winter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Winter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Winter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709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Windowpane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Windowpane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Windowpane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841500" y="6366285"/>
            <a:ext cx="4986831" cy="3400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1. Summary of Treated Fisheries and Matched Controls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1403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464588"/>
              </p:ext>
            </p:extLst>
          </p:nvPr>
        </p:nvGraphicFramePr>
        <p:xfrm>
          <a:off x="270862" y="230189"/>
          <a:ext cx="8415938" cy="53980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0193"/>
                <a:gridCol w="960193"/>
                <a:gridCol w="960193"/>
                <a:gridCol w="947550"/>
                <a:gridCol w="947550"/>
                <a:gridCol w="1719594"/>
                <a:gridCol w="1719594"/>
                <a:gridCol w="201071"/>
              </a:tblGrid>
              <a:tr h="7096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Region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Program Name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Species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Commencement Date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Grouping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Comparison Region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Comparison Species/Product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Northeast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 Multispecies Sectors Program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Yellowtail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May, 2010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Yellowtail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Mid-Atlantic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Yellowtail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American plaice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American plaice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Atlantic plaice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Atlantic halibut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Atlantic halibut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Atlantic halibut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106440">
                <a:tc rowSpan="1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Southeast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South Atlantic Wreckfish ITQ Program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Wreckfish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March, 1992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Wreckfish</a:t>
                      </a:r>
                      <a:r>
                        <a:rPr lang="en-US" sz="1100" baseline="300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South Atlantic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Gulf of Mexico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Red grouper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106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Gulf of Mexico Red Snapper IFQ Program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Red snapper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January, 2007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Red snapper</a:t>
                      </a:r>
                      <a:r>
                        <a:rPr lang="en-US" sz="1100" baseline="300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South Atlantic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Red snapper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10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Gulf of Mexico Grouper-Tilefish IFQ Program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Snowy grouper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10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January, 2010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Deep-water grouper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South Atlantic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Deep-water grouper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Speckled hind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Warsaw grouper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Yellowedge grouper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Gag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Gag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South Atlantic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Gag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Black grouper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Shallow-water grouper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South Atlantic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Shallow-water grouper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Scamp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Yellowfin grouper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709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Yellowmouth grouper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Red grouper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Red grouper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South Atlantic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Red grouper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841500" y="6366285"/>
            <a:ext cx="4986831" cy="3400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1. Summary of Treated Fisheries and Matched Controls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6139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848533"/>
              </p:ext>
            </p:extLst>
          </p:nvPr>
        </p:nvGraphicFramePr>
        <p:xfrm>
          <a:off x="270862" y="230189"/>
          <a:ext cx="8415938" cy="57835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0193"/>
                <a:gridCol w="960193"/>
                <a:gridCol w="960193"/>
                <a:gridCol w="947550"/>
                <a:gridCol w="947550"/>
                <a:gridCol w="1719594"/>
                <a:gridCol w="1719594"/>
                <a:gridCol w="201071"/>
              </a:tblGrid>
              <a:tr h="7096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Region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Program Name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Species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Commencement Date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Grouping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Comparison Region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Comparison Species/Product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70960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Southeast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Gulf of Mexico Grouper-Tilefish IFQ Program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Blueline</a:t>
                      </a:r>
                      <a:r>
                        <a:rPr lang="en-US" sz="1100" dirty="0">
                          <a:effectLst/>
                        </a:rPr>
                        <a:t> (grey) tilefish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January, 2010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Tilefish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South Atlantic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Tilefish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Golden Tilefish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443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Goldface</a:t>
                      </a:r>
                      <a:r>
                        <a:rPr lang="en-US" sz="1100" dirty="0">
                          <a:effectLst/>
                        </a:rPr>
                        <a:t> Tilefish</a:t>
                      </a:r>
                      <a:r>
                        <a:rPr lang="en-US" sz="1100" baseline="30000" dirty="0">
                          <a:effectLst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106440">
                <a:tc rowSpan="1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Northwest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Coast Sablefish Permit Stacking Program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Sablefish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August, 2001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10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 Trawl Rationalization Program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Pacific cod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10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January, 2011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Lingcod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Lingcod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Lingcod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709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Pacific hake (whiting)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hake (whiting)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hake (whiting)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Sablefish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Pacific Ocean perch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Ocean perch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Ocean perch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Widow rockfish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Widow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Widow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Canary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Canary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Canary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Splitnose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Splitnose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Splitnose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Yellowtail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Yellowtail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Yellowtail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709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Shortspine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thornyhead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Shortspine thornyhead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Shortspine thornyhead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841500" y="6366285"/>
            <a:ext cx="4986831" cy="3400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1. Summary of Treated Fisheries and Matched Controls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3346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074802"/>
              </p:ext>
            </p:extLst>
          </p:nvPr>
        </p:nvGraphicFramePr>
        <p:xfrm>
          <a:off x="270862" y="230189"/>
          <a:ext cx="8415938" cy="52052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0193"/>
                <a:gridCol w="960193"/>
                <a:gridCol w="960193"/>
                <a:gridCol w="947550"/>
                <a:gridCol w="947550"/>
                <a:gridCol w="1719594"/>
                <a:gridCol w="1719594"/>
                <a:gridCol w="201071"/>
              </a:tblGrid>
              <a:tr h="7096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Region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Program Name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Species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Commencement Date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Grouping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Comparison Region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Comparison Species/Product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70960">
                <a:tc rowSpan="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Northwest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6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 Trawl Rationalization Program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Darkblotched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6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January, 2011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Darkblotched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Darkblotched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Yelloweye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Yelloweye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Yelloweye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Dover sole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Dover sole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Dover sole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Petrale</a:t>
                      </a:r>
                      <a:r>
                        <a:rPr lang="en-US" sz="1100" dirty="0">
                          <a:effectLst/>
                        </a:rPr>
                        <a:t> sole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Petrale sole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Petrale sole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Arrowtooth</a:t>
                      </a:r>
                      <a:r>
                        <a:rPr lang="en-US" sz="1100" dirty="0">
                          <a:effectLst/>
                        </a:rPr>
                        <a:t> flounder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Arrowtooth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Arrowtooth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Starry flounder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Starry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Starry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77130">
                <a:tc rowSpan="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Halibut IFQ Program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Pacific Halibut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March, 1995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halibut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Pacific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halibut imports (fresh)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Pacific halibut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709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Sablefish IFQ Program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Sablefish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March, 1995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106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American Fisheries Act (AFA) Pollock Cooperatives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Pollock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January, 1999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Pollock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hake (whiting)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Bering Sea and Aleutian Islands Crab Rationalization Program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Red King crab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August, 2005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King crab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Russian Federation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King crab imports (frozen)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Golden King crab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6386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Snow crab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Snow crab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Snow crab imports (frozen)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841500" y="6366285"/>
            <a:ext cx="4986831" cy="3400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1. Summary of Treated Fisheries and Matched Controls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765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Overview: Catch shares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1" y="1628775"/>
            <a:ext cx="5572343" cy="5031332"/>
          </a:xfrm>
        </p:spPr>
        <p:txBody>
          <a:bodyPr>
            <a:noAutofit/>
          </a:bodyPr>
          <a:lstStyle/>
          <a:p>
            <a:pPr>
              <a:spcAft>
                <a:spcPts val="1000"/>
              </a:spcAft>
            </a:pPr>
            <a:r>
              <a:rPr lang="en-US" sz="2200" dirty="0"/>
              <a:t>Property-rights based </a:t>
            </a:r>
            <a:r>
              <a:rPr lang="en-US" sz="2200" dirty="0" smtClean="0"/>
              <a:t>system</a:t>
            </a:r>
          </a:p>
          <a:p>
            <a:pPr>
              <a:spcAft>
                <a:spcPts val="1000"/>
              </a:spcAft>
            </a:pPr>
            <a:r>
              <a:rPr lang="en-US" sz="2400" dirty="0">
                <a:solidFill>
                  <a:schemeClr val="tx1"/>
                </a:solidFill>
              </a:rPr>
              <a:t>As of 2010, traditional management still covered 70% of federal fisheries (50% by value)</a:t>
            </a:r>
          </a:p>
          <a:p>
            <a:pPr>
              <a:spcAft>
                <a:spcPts val="1000"/>
              </a:spcAft>
            </a:pPr>
            <a:r>
              <a:rPr lang="en-US" sz="2200" dirty="0" smtClean="0"/>
              <a:t>Many variants</a:t>
            </a:r>
          </a:p>
          <a:p>
            <a:pPr lvl="1">
              <a:spcAft>
                <a:spcPts val="1000"/>
              </a:spcAft>
            </a:pPr>
            <a:r>
              <a:rPr lang="en-US" sz="2000" dirty="0" smtClean="0"/>
              <a:t>Single-species ITQ</a:t>
            </a:r>
          </a:p>
          <a:p>
            <a:pPr lvl="1">
              <a:spcAft>
                <a:spcPts val="1000"/>
              </a:spcAft>
            </a:pPr>
            <a:r>
              <a:rPr lang="en-US" sz="2000" dirty="0" smtClean="0"/>
              <a:t>Multi-species ITQ</a:t>
            </a:r>
          </a:p>
          <a:p>
            <a:pPr lvl="1">
              <a:spcAft>
                <a:spcPts val="1000"/>
              </a:spcAft>
            </a:pPr>
            <a:r>
              <a:rPr lang="en-US" sz="2000" dirty="0" smtClean="0"/>
              <a:t>Sector management</a:t>
            </a:r>
          </a:p>
          <a:p>
            <a:pPr lvl="1">
              <a:spcAft>
                <a:spcPts val="1000"/>
              </a:spcAft>
            </a:pPr>
            <a:r>
              <a:rPr lang="en-US" sz="2000" dirty="0" smtClean="0"/>
              <a:t>Limits on quota trading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8914" y="0"/>
            <a:ext cx="300445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922498" y="6522484"/>
            <a:ext cx="2949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/>
              <a:t>Photos by Stephanie Simpson</a:t>
            </a:r>
            <a:endParaRPr lang="en-US" sz="1200" dirty="0"/>
          </a:p>
        </p:txBody>
      </p:sp>
      <p:pic>
        <p:nvPicPr>
          <p:cNvPr id="2050" name="Picture 2" descr="_MG_279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53"/>
          <a:stretch/>
        </p:blipFill>
        <p:spPr bwMode="auto">
          <a:xfrm>
            <a:off x="6224368" y="229522"/>
            <a:ext cx="2687361" cy="197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_MG_136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74"/>
          <a:stretch/>
        </p:blipFill>
        <p:spPr bwMode="auto">
          <a:xfrm>
            <a:off x="6234749" y="2390972"/>
            <a:ext cx="2666598" cy="196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_MG_003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99"/>
          <a:stretch/>
        </p:blipFill>
        <p:spPr bwMode="auto">
          <a:xfrm>
            <a:off x="6243050" y="4546157"/>
            <a:ext cx="2649998" cy="199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042572"/>
              </p:ext>
            </p:extLst>
          </p:nvPr>
        </p:nvGraphicFramePr>
        <p:xfrm>
          <a:off x="270862" y="230189"/>
          <a:ext cx="8415938" cy="53980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0193"/>
                <a:gridCol w="960193"/>
                <a:gridCol w="960193"/>
                <a:gridCol w="947550"/>
                <a:gridCol w="947550"/>
                <a:gridCol w="1719594"/>
                <a:gridCol w="1719594"/>
                <a:gridCol w="201071"/>
              </a:tblGrid>
              <a:tr h="7096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Region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Program Name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Species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Commencement Date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Grouping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Comparison Region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Comparison Species/Product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79059">
                <a:tc rowSpan="1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Alaska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6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Non-Pollock Trawl Catcher/Processor Groundfish Cooperatives (Amendment 80)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Atka mackerel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6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January, 2008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Atka Mackerel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Japanese export index created from top 5 fish exports (minimal processing) from Alaska to Japan (annual)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771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Aleutian Islands Pacific Ocean perch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Ocean perch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Ocean perch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Flathead sole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Sole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Sole (weighted average of Dover and Petrale)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Rock sole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Yellowfin sole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8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Central Gulf of Alaska Rockfish Cooperatives Program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Paciﬁc Ocean perch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8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May, 2007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Paciﬁc Ocean perch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Paciﬁc Ocean perch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709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Shortspine thornyhead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Shortspine thornyhead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Shortspine thornyhead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Northern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Rockfishes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Rockfishes (Widow, Canary, Splitnose, Yellowtail, Shortspine thornyhead, Chilipepper, Longspine, Cowcod, Darkblotched, Yelloweye, Other)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Dusky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39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Shortraker rockﬁsh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848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Rougheye rockﬁsh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  <a:tr h="77130">
                <a:tc gridSpan="7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Notes: Fisheries with insufficient data for differences-in-differences analysis not shown. In cases where a pilot program or partial implementation took place before the full catch share program went into effect, the implementation date used in our analysis is shown.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83" marR="138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83" marR="13883" marT="0" marB="0" anchor="ctr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841500" y="6378985"/>
            <a:ext cx="4986831" cy="3400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1. Summary of Treated Fisheries and Matched Controls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8596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213048"/>
              </p:ext>
            </p:extLst>
          </p:nvPr>
        </p:nvGraphicFramePr>
        <p:xfrm>
          <a:off x="166504" y="141304"/>
          <a:ext cx="8736196" cy="52052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0257"/>
                <a:gridCol w="1818790"/>
                <a:gridCol w="773989"/>
                <a:gridCol w="746738"/>
                <a:gridCol w="620156"/>
                <a:gridCol w="677837"/>
                <a:gridCol w="806036"/>
                <a:gridCol w="1302393"/>
              </a:tblGrid>
              <a:tr h="157734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Program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Species/Group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Yearly Landings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Yearly Value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(millions of 2015 dollars)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(mean/sd)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Average Price/lb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(2015 dollars)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(mean/sd)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64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Pre-CS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Post-CS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Pre-CS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Post-CS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Pre-CS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Post-CS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Crab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King Crab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18,936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23,419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47.777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46.335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2.52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1.98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4,065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2,387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6.937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9.617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0.30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0.24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Crab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Snow Crab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23,537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46,272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23.737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32.603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1.01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0.70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4,050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12,638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5.018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11.873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0.10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Halibut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Halibut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63,662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58,184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45.120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52.022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0.71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0.89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5,116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13,284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11.183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12.024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0.24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0.22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Non-Pollock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Atka Mackerel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2,922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7,733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1.412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0.21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0.18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2,410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3,000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0.405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0.708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0.13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Non-Pollock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77,765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70,930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12.586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10.204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0.16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0.14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3,753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9,520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3.001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5.553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Non-Pollock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Ocean Perch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11,776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19,853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6.709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11.032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0.57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0.56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3,568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4,376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1.116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6.261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0.18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Non-Pollock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Sole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47,297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34,499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11.759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7.679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0.25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0.22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3,414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3,732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0.631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1.612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1064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Pollock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Pollock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1,227,744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1,736,289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93.963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110.239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1036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105,974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288,268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32.850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6.336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20,615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22,698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2.991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3.902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0.15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0.17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8,619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6,648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0.874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1.680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Ocean Perch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10,373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11,450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0.542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0.676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612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1,863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0.239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  0.02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901276" y="6284259"/>
            <a:ext cx="2440989" cy="3243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A1. Summary Statistics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6003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052895"/>
              </p:ext>
            </p:extLst>
          </p:nvPr>
        </p:nvGraphicFramePr>
        <p:xfrm>
          <a:off x="166504" y="141304"/>
          <a:ext cx="8736196" cy="52052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0257"/>
                <a:gridCol w="1818790"/>
                <a:gridCol w="773989"/>
                <a:gridCol w="746738"/>
                <a:gridCol w="620156"/>
                <a:gridCol w="677837"/>
                <a:gridCol w="806036"/>
                <a:gridCol w="1302393"/>
              </a:tblGrid>
              <a:tr h="157734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Program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Species/Group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Yearly Landings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Yearly Value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(millions of 2015 dollars)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(mean/sd)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Average Price/lb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(2015 dollars)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(mean/sd)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64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Pre-CS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Post-CS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Pre-CS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Post-CS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Pre-CS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Post-CS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Alaska Rockfish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Rockfishes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7,071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6,941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0.361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0.475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0.05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948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       1,374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0.176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1,095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       1,004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0.819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1.004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0.75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1.00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180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59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0.079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0.197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0.20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Shortspine Thornyhead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104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125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0.026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0.17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0.20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12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16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33,880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26,788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29.566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34.599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0.87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1.29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2,020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4,561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5.159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8.642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0.15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0.21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Atlantic Sea Scallop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Sea Scallop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56,489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53,416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177.354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227.289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3.14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4.26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2,719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8,352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7.717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28.012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0.11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0.52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Gulf of Mexico Grouper-Tilefish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Deep Water Grouper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1,393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983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1.927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1.453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1.38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1.48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41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184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0.134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0.333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Gulf of Mexico Grouper-Tilefish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Gag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1,239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565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1.920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0.974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1.55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1.72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345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136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0.532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0.244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Gulf of Mexico Grouper-Tilefish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Red Grouper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4,791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5,170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5.508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6.272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1.15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1.21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726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1,161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0.731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1.451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Gulf of Mexico Grouper-Tilefish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Shallow Water Grouper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456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317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0.684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1.50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1.61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90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85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0.131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0.144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  0.03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901276" y="6284259"/>
            <a:ext cx="2440989" cy="3243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A1. Summary Statistics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1154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8341427"/>
              </p:ext>
            </p:extLst>
          </p:nvPr>
        </p:nvGraphicFramePr>
        <p:xfrm>
          <a:off x="166504" y="141304"/>
          <a:ext cx="8736196" cy="53980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0257"/>
                <a:gridCol w="1818790"/>
                <a:gridCol w="773989"/>
                <a:gridCol w="746738"/>
                <a:gridCol w="620156"/>
                <a:gridCol w="677837"/>
                <a:gridCol w="806036"/>
                <a:gridCol w="1302393"/>
              </a:tblGrid>
              <a:tr h="157734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Program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Species/Group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Yearly Landings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Yearly Value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(millions of 2015 dollars)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(mean/sd)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Average Price/lb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(2015 dollars)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(mean/sd)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64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Pre-CS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Post-CS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Pre-CS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Post-CS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Pre-CS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Post-CS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Gulf of Mexico Grouper-Tilefish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Tilefish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519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411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0.335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0.385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0.65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  0.94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48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99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Gulf of Mexico Red Snapper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Red Snapper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4,474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2,624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6.173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4.013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1.38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  1.53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317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331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0.364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  0.04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Mid-Atlantic Golden Tilefish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Golden Tilefish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1,682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1,876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2.013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2.418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1.20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  1.29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179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75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0.076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0.15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Mid-Atlantic Quahog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Ocean Quahog Clam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25,667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40,586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6.117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10.156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0.24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0.25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7,532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3,366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1.772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1.024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 - 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  0.01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Mid-Atlantic Surfclam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Atlantic Surf Clam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48,861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60,784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17.635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19.425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0.36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  0.32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8,661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3,651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2.048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0.878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Acadian Redfish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2,489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6,203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1.632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0.25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0.26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720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2,569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0.737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  0.02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Atlantic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18,542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12,647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12.995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10.343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0.70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0.82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1,476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6,123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1.282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4.398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0.10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Atlantic Halibut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72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65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0.161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0.189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2.25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2.89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24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12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0.047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0.038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  0.10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Atlantic Plaice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2,564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3,082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1.818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2.043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0.71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0.66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459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149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0.12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Haddock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11,608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10,664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6.650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5.800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0.57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0.54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3,187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8,307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0.898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3.440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0.13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0.14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Pollock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18,957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13,310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4.674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5.117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0.25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  0.38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2,770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2,403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0.571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  0.04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901276" y="6284259"/>
            <a:ext cx="2440989" cy="3243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A1. Summary Statistics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2036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220572"/>
              </p:ext>
            </p:extLst>
          </p:nvPr>
        </p:nvGraphicFramePr>
        <p:xfrm>
          <a:off x="166504" y="141304"/>
          <a:ext cx="8736196" cy="52052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0257"/>
                <a:gridCol w="1818790"/>
                <a:gridCol w="773989"/>
                <a:gridCol w="746738"/>
                <a:gridCol w="620156"/>
                <a:gridCol w="677837"/>
                <a:gridCol w="806036"/>
                <a:gridCol w="1302393"/>
              </a:tblGrid>
              <a:tr h="157734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Program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Species/Group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Yearly Landings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Yearly Value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(millions of 2015 dollars)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(mean/sd)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Average Price/lb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(2015 dollars)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(mean/sd)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64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Pre-CS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Post-CS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Pre-CS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Post-CS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Pre-CS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Post-CS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Northeast </a:t>
                      </a:r>
                      <a:r>
                        <a:rPr lang="en-US" sz="1100" dirty="0" err="1">
                          <a:effectLst/>
                        </a:rPr>
                        <a:t>Groundfish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White Hake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3,284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5,351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1.698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2.571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0.52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0.48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406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1,123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0.144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0.490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Windowpane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         177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  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0.035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0.20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0.27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         102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  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0.019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0.01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Winter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4,831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4,780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4.291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3.816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0.89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0.80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         220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1,050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0.765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0.12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Witch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2,203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1,846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2.329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1.734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1.06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0.94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123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339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0.422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0.14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0.12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Yellowtail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3,636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3,359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2.702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1.998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0.74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0.59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170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         704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0.271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0.14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Arrowtooth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7,013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       4,652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0.05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1,259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         309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0.058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 - 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Canary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15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22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0.004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0.24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0.23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  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  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0.001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Darkblotched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284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207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0.065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0.044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0.23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0.21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68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36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0.014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   - 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Dover Sole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24,054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16,411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3.835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3.082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0.16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0.19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1,468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922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0.573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0.238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Lingcod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277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773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0.251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0.35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0.32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57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117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0.034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526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1,175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0.281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0.22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0.24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359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292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0.068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0.081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  0.01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901276" y="6284259"/>
            <a:ext cx="2440989" cy="3243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A1. Summary Statistics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1205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592577"/>
              </p:ext>
            </p:extLst>
          </p:nvPr>
        </p:nvGraphicFramePr>
        <p:xfrm>
          <a:off x="166504" y="141304"/>
          <a:ext cx="8736196" cy="61691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0257"/>
                <a:gridCol w="1818790"/>
                <a:gridCol w="773989"/>
                <a:gridCol w="746738"/>
                <a:gridCol w="620156"/>
                <a:gridCol w="677837"/>
                <a:gridCol w="806036"/>
                <a:gridCol w="1302393"/>
              </a:tblGrid>
              <a:tr h="157734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Program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Species/Group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Yearly Landings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Yearly Value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(millions of 2015 dollars)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(mean/sd)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Average Price/lb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(2015 dollars)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(mean/sd)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64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Pre-CS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Post-CS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Pre-CS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Post-CS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Pre-CS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Post-CS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ctr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Pacific </a:t>
                      </a:r>
                      <a:r>
                        <a:rPr lang="en-US" sz="1100" dirty="0" err="1">
                          <a:effectLst/>
                        </a:rPr>
                        <a:t>Groundfish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526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1,175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0.281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0.22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0.24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359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292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0.068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0.081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Ocean Perch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132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68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0.029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0.22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0.22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  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  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 - 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1036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Whiting Hake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116,142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191,852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4.846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10.473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0.04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20,301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43,917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2.065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1.517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0.01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Petrale Sole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3,510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3,108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1.628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1.821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0.46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0.59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1,593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1,565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0.727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6,202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3,404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5.367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2.984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0.87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0.88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569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351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0.417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1.120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0.23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Shortspine Thornyhead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2,619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1,623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0.820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0.559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0.31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0.34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257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153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0.084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Splitnose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151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30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0.026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0.17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0.13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33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12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Starry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95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25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0.22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0.28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65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  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0.002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Widow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245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572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0.048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0.114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0.20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0.20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51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327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0.064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   - 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Yelloweye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  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  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0.24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0.24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  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    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   -  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0.02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Yellowtail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1,133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2,760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0.264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0.618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0.23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  0.22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519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427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0.119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  0.01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7,150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6,676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6.285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6.087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0.88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  0.91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1,656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1,062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2.017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0.927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0.11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  0.06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South Atlantic Wreckfish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Wreckfish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2,556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627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2.480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0.663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0.97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  1.06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  <a:tr h="70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1,109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   399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1.013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0.399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$    0.03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$      0.03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3" marR="6263" marT="0" marB="0" anchor="b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901276" y="6373159"/>
            <a:ext cx="2440989" cy="3243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A1. Summary Statistics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4212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609440"/>
              </p:ext>
            </p:extLst>
          </p:nvPr>
        </p:nvGraphicFramePr>
        <p:xfrm>
          <a:off x="244734" y="169416"/>
          <a:ext cx="6041767" cy="6309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5956"/>
                <a:gridCol w="1506817"/>
                <a:gridCol w="837388"/>
                <a:gridCol w="1331606"/>
              </a:tblGrid>
              <a:tr h="1543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Program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Species/Group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OLS (b/se)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Fractional Logit (b/se)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Alaska Halibut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Pacific Halibut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-0.1957***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-0.2055***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(0.0423)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(0.0305)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Alaska Sablefish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Sablefish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-0.2108**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-0.2136***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(0.0404)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(0.0245)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Atlantic Sea Scallop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Sea Scallop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0.0316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(0.0430)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(0.0277)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Gulf of Mexico Grouper-Tilefish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Deep Water Grouper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-0.2493**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-0.2381***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(0.0380)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(0.0218)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Gulf of Mexico Grouper-Tilefish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Gag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-0.2002*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-0.1688***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(0.0689)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(0.0428)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Gulf of Mexico Grouper-Tilefish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Red Grouper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-0.3544***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-0.3069***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(0.0478)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(0.0267)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1543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Gulf of Mexico Grouper-Tilefish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Shallow Water Grouper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-0.2909**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-0.2182***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(0.0538)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(0.0294)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Gulf of Mexico Grouper-Tilefish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Tilefish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-0.5095**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-0.4885***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(0.1026)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(0.0549)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Gulf of Mexico Red Snapper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Red Snapper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-0.1446*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-0.1407***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(0.0381)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(0.0232)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Mid-Atlantic Golden Tilefish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Golden Tilefish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-0.2398**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-0.2132***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(0.0398)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(0.0197)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Northeast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Acadian Redfish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-0.08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-0.0812*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(0.0682)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(0.0394)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Northeast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Atlantic Cod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-0.0878+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-0.1265***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(0.0376)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(0.0224)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Northeast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Atlantic Halibut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0.1368**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(0.0737)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(0.0450)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1543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Northeast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Atlantic Plaice Flounder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-0.1786*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-0.1984***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(0.0655)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(0.0386)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Northeast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Haddock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0.0451+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0.0467***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(0.0213)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(0.0129)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Northeast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Pollock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-0.0286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(0.0516)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(0.0294)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Northeast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White Hake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-0.0770+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-0.1216***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71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(0.0312)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(0.0204)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921500" y="2252317"/>
            <a:ext cx="1841500" cy="18109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A2. DID Treatment Effects by Individual Fishery/Fishery Group: Gini Coefficient for Season Compression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696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843070"/>
              </p:ext>
            </p:extLst>
          </p:nvPr>
        </p:nvGraphicFramePr>
        <p:xfrm>
          <a:off x="206634" y="131287"/>
          <a:ext cx="6143366" cy="6309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5742"/>
                <a:gridCol w="1532156"/>
                <a:gridCol w="851469"/>
                <a:gridCol w="1353999"/>
              </a:tblGrid>
              <a:tr h="1588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Program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Species/Group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OLS (b/se)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Fractional Logit (b/se)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Northeast </a:t>
                      </a:r>
                      <a:r>
                        <a:rPr lang="en-US" sz="1000" dirty="0" err="1">
                          <a:effectLst/>
                        </a:rPr>
                        <a:t>Groundfish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White Hake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-0.0770+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-0.1216***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(0.0312)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(0.0204)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1588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Northeast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Windowpane Flounder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0.23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0.1988***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(0.1206)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(0.0551)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Northeast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Winter Flounder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0.0876**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(0.0489)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(0.0302)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Northeast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Witch Flounder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-0.0366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(0.0442)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(0.0308)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Northeast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Yellowtail Flounder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-0.0542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(0.1092)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(0.0664)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Pacific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Arrowtooth Flounder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-0.08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-0.0648+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(0.0551)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(0.0366)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Pacific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Canary Rockfish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-0.11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-0.0808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(0.0881)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(0.0542)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1588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Pacific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Darkblotched Rockfish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-0.08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-0.0771+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(0.0698)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(0.0422)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Pacific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Dover Sole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0.0237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(0.0352)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(0.0275)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Pacific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Lingcod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0.0322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(0.0608)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(0.0362)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Pacific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Pacific Cod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-0.14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-0.1429**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(0.0757)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(0.0450)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1588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Pacific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Pacific Ocean Perch Rockfish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0.2494+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0.2202***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(0.0955)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(0.0490)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Pacific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Pacific Whiting Hake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-0.0985+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(0.0852)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(0.0578)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Pacific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Petrale Sole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-0.1523*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-0.1457***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(0.0433)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(0.0280)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Pacific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Sablefish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0.0091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(0.0398)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(0.0238)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1588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Pacific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Shortspine Thornyhead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-0.0093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(0.0357)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(0.0257)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Pacific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Splitnose Rockfish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0.0061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6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(0.1049)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(0.0635)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921500" y="2252317"/>
            <a:ext cx="1841500" cy="18109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A2. DID Treatment Effects by Individual Fishery/Fishery Group: Gini Coefficient for Season Compression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7594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637541"/>
              </p:ext>
            </p:extLst>
          </p:nvPr>
        </p:nvGraphicFramePr>
        <p:xfrm>
          <a:off x="152399" y="2252317"/>
          <a:ext cx="6346566" cy="19278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85315"/>
                <a:gridCol w="1582834"/>
                <a:gridCol w="879633"/>
                <a:gridCol w="1398784"/>
              </a:tblGrid>
              <a:tr h="1456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Program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Species/Group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OLS (b/se)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Fractional Logit (b/se)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04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Pacific </a:t>
                      </a:r>
                      <a:r>
                        <a:rPr lang="en-US" sz="1000" dirty="0" err="1">
                          <a:effectLst/>
                        </a:rPr>
                        <a:t>Groundfish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Starry Flounder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0.1043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04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(0.1550)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(0.0960)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04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Pacific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Widow Rockfish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-0.15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-0.1286**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04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(0.0756)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(0.0419)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04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Pacific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Yelloweye Rockfish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0.0591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04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(0.0911)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(0.0568)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04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Pacific Groundfish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Yellowtail Rockfish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-0.1052**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-0.0888***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29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(0.0228)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(0.0131)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ctr"/>
                </a:tc>
              </a:tr>
              <a:tr h="70438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+ p&lt;0.10, * p&lt;0.05, ** p&lt;0.01, *** p&lt;0.001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5691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Note: Three-year time windows before and after implementation used for both  models.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70" marR="1747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6921500" y="2252317"/>
            <a:ext cx="1841500" cy="18109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A2. DID Treatment Effects by Individual Fishery/Fishery Group: Gini Coefficient for Season Compression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1517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053633"/>
              </p:ext>
            </p:extLst>
          </p:nvPr>
        </p:nvGraphicFramePr>
        <p:xfrm>
          <a:off x="372606" y="306052"/>
          <a:ext cx="6040894" cy="61691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194"/>
                <a:gridCol w="1612918"/>
                <a:gridCol w="885594"/>
                <a:gridCol w="885594"/>
                <a:gridCol w="885594"/>
              </a:tblGrid>
              <a:tr h="10173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/>
                      </a:r>
                      <a:br>
                        <a:rPr lang="en-US" sz="1100" dirty="0">
                          <a:effectLst/>
                        </a:rPr>
                      </a:br>
                      <a:r>
                        <a:rPr lang="en-US" sz="1100" dirty="0">
                          <a:effectLst/>
                        </a:rPr>
                        <a:t>Program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Species/Group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Model 1 (b/se)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Model 2 (b/se)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Model 3 (b/se)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b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Crab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King Crab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0.48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(0.36)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(0.44)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Crab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Snow Crab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-0.26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(0.24)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(0.18)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Halibut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Halibut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0.39***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(0.09)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(0.08)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Non-Pollock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Atka Mackerel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(0.16)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Non-Pollock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(0.04)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(0.04)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1004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Non-Pollock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Ocean Perch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(0.23)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(0.23)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Non-Pollock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Sole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0.07**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0.08*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(0.02)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(0.03)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Pollock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Pollock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(0.02)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(0.02)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(0.04)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(0.07)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1004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Ocean Perch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(0.03)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(0.03)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Rockfishes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0.08+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(0.03)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(0.04)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(0.14)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(0.17)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Shortspine Thornyhead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0.31*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(0.36)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Alaska Sablefish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0.11*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0.53***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(0.09)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(0.10)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6654800" y="2601181"/>
            <a:ext cx="2070100" cy="1578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A3. DID Treatment Effects by Individual Fishery/Fishery Group: Change in Price per Pound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79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532572" y="0"/>
            <a:ext cx="348080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http://www.worldatlas.com/webimage/countrys/namerica/naoutl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8" r="3512" b="26050"/>
          <a:stretch/>
        </p:blipFill>
        <p:spPr bwMode="auto">
          <a:xfrm>
            <a:off x="2071367" y="2450052"/>
            <a:ext cx="4343081" cy="282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931" y="328246"/>
            <a:ext cx="8143631" cy="670560"/>
          </a:xfrm>
        </p:spPr>
        <p:txBody>
          <a:bodyPr/>
          <a:lstStyle/>
          <a:p>
            <a:r>
              <a:rPr lang="en-US" dirty="0" smtClean="0"/>
              <a:t>Overview: U.S. Catch share fisheries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472113" y="4322386"/>
            <a:ext cx="350043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1990: </a:t>
            </a:r>
            <a:r>
              <a:rPr lang="en-US" dirty="0"/>
              <a:t>Surf Clam, Ocean Quahog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1450" y="1755418"/>
            <a:ext cx="3544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1992: </a:t>
            </a:r>
            <a:r>
              <a:rPr lang="en-US" dirty="0"/>
              <a:t>Community Dev. Quota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1450" y="2102735"/>
            <a:ext cx="2770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1995</a:t>
            </a:r>
            <a:r>
              <a:rPr lang="en-US" dirty="0"/>
              <a:t>: Halibut, Sablefish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1450" y="2450052"/>
            <a:ext cx="2770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1998/00: </a:t>
            </a:r>
            <a:r>
              <a:rPr lang="en-US" dirty="0"/>
              <a:t>AFA Pollock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3931" y="6327429"/>
            <a:ext cx="4301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1996-2004: Congressional </a:t>
            </a:r>
            <a:r>
              <a:rPr lang="en-US" dirty="0">
                <a:solidFill>
                  <a:srgbClr val="C00000"/>
                </a:solidFill>
              </a:rPr>
              <a:t>m</a:t>
            </a:r>
            <a:r>
              <a:rPr lang="en-US" dirty="0" smtClean="0">
                <a:solidFill>
                  <a:srgbClr val="C00000"/>
                </a:solidFill>
              </a:rPr>
              <a:t>oratorium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1573" y="3714463"/>
            <a:ext cx="321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2005/6: </a:t>
            </a:r>
            <a:r>
              <a:rPr lang="en-US" dirty="0"/>
              <a:t>Crab Rationalization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1739" y="4092079"/>
            <a:ext cx="2770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2007: </a:t>
            </a:r>
            <a:r>
              <a:rPr lang="en-US" dirty="0"/>
              <a:t>GOA Rockfish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55819" y="5620764"/>
            <a:ext cx="2770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2007: </a:t>
            </a:r>
            <a:r>
              <a:rPr lang="en-US" dirty="0"/>
              <a:t>Red Snapper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9137" y="3299850"/>
            <a:ext cx="2770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2008: </a:t>
            </a:r>
            <a:r>
              <a:rPr lang="en-US" dirty="0" smtClean="0"/>
              <a:t>Non-Pollock </a:t>
            </a:r>
            <a:r>
              <a:rPr lang="en-US" dirty="0"/>
              <a:t>(A80)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54514" y="5945350"/>
            <a:ext cx="2770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2010: </a:t>
            </a:r>
            <a:r>
              <a:rPr lang="en-US" dirty="0"/>
              <a:t>Grouper-Tilefish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24498" y="3615836"/>
            <a:ext cx="2770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2010: </a:t>
            </a:r>
            <a:r>
              <a:rPr lang="en-US" dirty="0"/>
              <a:t>Scallops, NE Multispecies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8675" y="5381498"/>
            <a:ext cx="2775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2011: </a:t>
            </a:r>
            <a:r>
              <a:rPr lang="en-US" dirty="0" err="1"/>
              <a:t>Groundfish</a:t>
            </a:r>
            <a:r>
              <a:rPr lang="en-US" dirty="0"/>
              <a:t> trawl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79357" y="2700571"/>
            <a:ext cx="2141155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1990-97: BC Sablefish, Halibut,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</a:rPr>
              <a:t>Groundfish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4933" y="4978689"/>
            <a:ext cx="37972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828752" y="4763421"/>
            <a:ext cx="7866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586046" y="5149127"/>
            <a:ext cx="2770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1992: </a:t>
            </a:r>
            <a:r>
              <a:rPr lang="en-US" dirty="0" err="1"/>
              <a:t>Wreckfish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208093" y="4985861"/>
            <a:ext cx="2017517" cy="36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2002: </a:t>
            </a:r>
            <a:r>
              <a:rPr lang="en-US" dirty="0"/>
              <a:t>Sablefish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520512" y="4642888"/>
            <a:ext cx="27706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2009: </a:t>
            </a:r>
            <a:r>
              <a:rPr lang="en-US" dirty="0"/>
              <a:t>Golden Tilefish</a:t>
            </a:r>
          </a:p>
        </p:txBody>
      </p:sp>
    </p:spTree>
    <p:extLst>
      <p:ext uri="{BB962C8B-B14F-4D97-AF65-F5344CB8AC3E}">
        <p14:creationId xmlns:p14="http://schemas.microsoft.com/office/powerpoint/2010/main" val="28412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0" grpId="0"/>
      <p:bldP spid="22" grpId="0"/>
      <p:bldP spid="23" grpId="0" animBg="1"/>
      <p:bldP spid="9" grpId="0"/>
      <p:bldP spid="21" grpId="0"/>
      <p:bldP spid="1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631279"/>
              </p:ext>
            </p:extLst>
          </p:nvPr>
        </p:nvGraphicFramePr>
        <p:xfrm>
          <a:off x="372606" y="306052"/>
          <a:ext cx="6040894" cy="63619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194"/>
                <a:gridCol w="1612918"/>
                <a:gridCol w="885594"/>
                <a:gridCol w="885594"/>
                <a:gridCol w="885594"/>
              </a:tblGrid>
              <a:tr h="10173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/>
                      </a:r>
                      <a:br>
                        <a:rPr lang="en-US" sz="1100" dirty="0">
                          <a:effectLst/>
                        </a:rPr>
                      </a:br>
                      <a:r>
                        <a:rPr lang="en-US" sz="1100" dirty="0">
                          <a:effectLst/>
                        </a:rPr>
                        <a:t>Program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Species/Group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Model 1 (b/se)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Model 2 (b/se)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Model 3 (b/se)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b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Atlantic Sea Scallop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Sea Scallop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1.65**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1.61***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1.76***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(0.35)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(0.30)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(0.14)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1004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Gulf of Mexico Grouper-Tilefish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Deep Water Grouper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-0.23+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-0.16**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(0.06)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(0.13)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(0.06)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1004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Gulf of Mexico Grouper-Tilefish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Gag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0.12+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-0.29*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(0.06)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(0.11)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1004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Gulf of Mexico Grouper-Tilefish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Red Grouper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-0.22*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-0.24**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-0.22***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(0.09)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(0.07)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(0.04)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1004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Gulf of Mexico Grouper-Tilefish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Shallow Water Grouper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-0.19*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-0.19***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(0.07)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(0.08)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(0.04)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1004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Gulf of Mexico Grouper-Tilefish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Tilefish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0.27+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0.20*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(0.11)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(0.16)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(0.09)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1004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Gulf of Mexico Red Snapper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Red Snapper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0.07*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(0.08)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(0.08)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(0.04)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1004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Mid-Atlantic Golden Tilefish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Golden Tilefish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-0.14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(0.16)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(0.25)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(0.12)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Mid-Atlantic Quahog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Ocean Quahog Clam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-0.56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0.14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(0.44)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(0.44)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(0.26)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Mid-Atlantic Surfclam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Atlantic Surf Clam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0.24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(0.43)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(0.34)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(0.22)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Acadian Redfish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-0.44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-0.63*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-0.44***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(0.25)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(0.31)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(0.09)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Atlantic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0.77*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0.38+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0.40***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(0.27)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(0.19)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(0.10)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6654800" y="2601181"/>
            <a:ext cx="2070100" cy="1578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A3. DID Treatment Effects by Individual Fishery/Fishery Group: Change in Price per Pound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5854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898060"/>
              </p:ext>
            </p:extLst>
          </p:nvPr>
        </p:nvGraphicFramePr>
        <p:xfrm>
          <a:off x="372606" y="306052"/>
          <a:ext cx="6040894" cy="61691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194"/>
                <a:gridCol w="1612918"/>
                <a:gridCol w="885594"/>
                <a:gridCol w="885594"/>
                <a:gridCol w="885594"/>
              </a:tblGrid>
              <a:tr h="10173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/>
                      </a:r>
                      <a:br>
                        <a:rPr lang="en-US" sz="1100" dirty="0">
                          <a:effectLst/>
                        </a:rPr>
                      </a:br>
                      <a:r>
                        <a:rPr lang="en-US" sz="1100" dirty="0">
                          <a:effectLst/>
                        </a:rPr>
                        <a:t>Program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Species/Group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Model 1 (b/se)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Model 2 (b/se)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Model 3 (b/se)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b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Northeast </a:t>
                      </a:r>
                      <a:r>
                        <a:rPr lang="en-US" sz="1100" dirty="0" err="1">
                          <a:effectLst/>
                        </a:rPr>
                        <a:t>Groundfish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Atlantic Halibut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-3.17*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-2.84***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-2.74***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(1.02)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(0.58)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(0.31)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1004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Atlantic Plaice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-0.59*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-0.34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-0.35**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(0.20)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(0.24)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(0.12)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Haddock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-0.57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-0.31*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(0.34)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(0.34)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(0.12)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Pollock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-0.14+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-0.15**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(0.08)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(0.07)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(0.06)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White Hake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-0.57*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-0.55**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-0.55***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(0.22)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(0.16)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(0.11)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Windowpane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-1.51*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-1.53**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-1.43***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(0.52)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(0.39)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(0.20)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Winter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-0.96*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-0.69**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-0.68***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(0.26)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(0.24)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(0.11)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Witch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-0.27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(0.28)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(0.25)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(0.12)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Northeast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Yellowtail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-0.36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(0.14)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(0.40)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(0.11)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Arrowtooth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-0.05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(0.02)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(0.02)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(0.04)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Canary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-0.21+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-0.22**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-0.16*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(0.08)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(0.07)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(0.06)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Darkblotched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(0.07)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(0.06)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(0.03)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Dover Sole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(0.02)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(0.02)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(0.01)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Lingcod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-0.37*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-0.38**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-0.26**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(0.12)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(0.11)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(0.09)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(0.02)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6654800" y="2601181"/>
            <a:ext cx="2070100" cy="1578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A3. DID Treatment Effects by Individual Fishery/Fishery Group: Change in Price per Pound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4097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960962"/>
              </p:ext>
            </p:extLst>
          </p:nvPr>
        </p:nvGraphicFramePr>
        <p:xfrm>
          <a:off x="372606" y="306052"/>
          <a:ext cx="6040894" cy="55907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194"/>
                <a:gridCol w="1612918"/>
                <a:gridCol w="885594"/>
                <a:gridCol w="885594"/>
                <a:gridCol w="885594"/>
              </a:tblGrid>
              <a:tr h="10173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/>
                      </a:r>
                      <a:br>
                        <a:rPr lang="en-US" sz="1100" dirty="0">
                          <a:effectLst/>
                        </a:rPr>
                      </a:br>
                      <a:r>
                        <a:rPr lang="en-US" sz="1100" dirty="0">
                          <a:effectLst/>
                        </a:rPr>
                        <a:t>Program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Species/Group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Model 1 (b/se)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Model 2 (b/se)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Model 3 (b/se)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b"/>
                </a:tc>
              </a:tr>
              <a:tr h="1004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Pacific </a:t>
                      </a:r>
                      <a:r>
                        <a:rPr lang="en-US" sz="1100" dirty="0" err="1">
                          <a:effectLst/>
                        </a:rPr>
                        <a:t>Groundfish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Ocean Perch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-0.09*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-0.09*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-0.06**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(0.03)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(0.03)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(0.02)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Whiting Hake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-0.03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(0.01)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(0.01)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(0.02)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Petrale Sole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0.18*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0.16**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0.16***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(0.04)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(0.04)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-0.70+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-0.65*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-0.60***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(0.31)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(0.24)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(0.15)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Shortspine Thornyhead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(0.29)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(0.25)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(0.10)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Splitnose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-0.25+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-0.25+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-0.23***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(0.06)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Starry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0.30+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(0.13)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(0.19)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(0.16)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Widow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(0.04)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(0.06)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Yelloweye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(0.09)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(0.11)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Yellowtail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-0.10*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-0.12***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(0.03)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(0.08)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(0.03)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519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(0.12)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(0.13)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South Atlantic Wreckfish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Wreckfish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0.30***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0.25***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(0.06)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(0.10)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486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Annual/Monthly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Annual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Annual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Monthly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  <a:tr h="5048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Fixed Effects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Year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Year, State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Year, State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689" marR="11689" marT="0" marB="0" anchor="ctr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6654800" y="2601181"/>
            <a:ext cx="2070100" cy="1578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A3. DID Treatment Effects by Individual Fishery/Fishery Group: Change in Price per Pound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3833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225646"/>
              </p:ext>
            </p:extLst>
          </p:nvPr>
        </p:nvGraphicFramePr>
        <p:xfrm>
          <a:off x="283660" y="223588"/>
          <a:ext cx="8568239" cy="50124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4913"/>
                <a:gridCol w="1664913"/>
                <a:gridCol w="459285"/>
                <a:gridCol w="459285"/>
                <a:gridCol w="459285"/>
                <a:gridCol w="456736"/>
                <a:gridCol w="456736"/>
                <a:gridCol w="484800"/>
                <a:gridCol w="484800"/>
                <a:gridCol w="548592"/>
                <a:gridCol w="714447"/>
                <a:gridCol w="714447"/>
              </a:tblGrid>
              <a:tr h="52873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Program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Species/Group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Percent Changes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Difference-in-Differences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Summary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Ex-Vessel Prices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FPI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59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Year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 Years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 Years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Year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 Years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 Years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Year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 Years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 Years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2873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Mean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Min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-0.60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-0.43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-0.46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Crab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King Crab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-13%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-13%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-0.32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705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Snow Crab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-25%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-22%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-22%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-0.37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-0.43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-0.46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Halibut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Halibut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Non-Pollock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Atka Mackerel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-54%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-18%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-0.60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-0.28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972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Ocean Perch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-14%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-14%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-0.20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Sole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-10%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-0.20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972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Pollock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Pollock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ambiguous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row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972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Ocean Perch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ambiguous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972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Rockfishes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ambiguous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972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ambiguous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972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Shortspine Thornyhead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ambiguous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Alaska 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Atlantic Sea Scallop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Sea Scallop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972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Gulf Of Mexico Grouper-Tilefish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Deep Water Grouper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ambiguous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981200" y="6041911"/>
            <a:ext cx="4572000" cy="5721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A5. Comparison of Price Changes in Treated Fisheries to the Fish Price Index for Capture Fisheries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2392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831904"/>
              </p:ext>
            </p:extLst>
          </p:nvPr>
        </p:nvGraphicFramePr>
        <p:xfrm>
          <a:off x="283660" y="223588"/>
          <a:ext cx="8568239" cy="50124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4913"/>
                <a:gridCol w="1664913"/>
                <a:gridCol w="459285"/>
                <a:gridCol w="459285"/>
                <a:gridCol w="459285"/>
                <a:gridCol w="456736"/>
                <a:gridCol w="456736"/>
                <a:gridCol w="484800"/>
                <a:gridCol w="484800"/>
                <a:gridCol w="548592"/>
                <a:gridCol w="714447"/>
                <a:gridCol w="714447"/>
              </a:tblGrid>
              <a:tr h="52873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Program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Species/Group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Percent Changes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Difference-in-Differences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Summary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Ex-Vessel Prices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FPI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59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Year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 Years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 Years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Year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 Years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 Years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Year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 Years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 Years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2873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Mean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Min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-0.60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-0.43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-0.46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97287">
                <a:tc row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Gulf Of Mexico Grouper-Tilefish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Deep Water Grouper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ambiguous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Gag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0.10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972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Red Grouper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ambiguous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972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Shallow Water Grouper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ambiguous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Tilefish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0.43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0.45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0.46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+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972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Gulf Of Mexico Red Snapper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Red Snapper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-0.02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972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Mid-Atlantic Golden Tilefish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Golden Tilefish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Mid-Atlantic Quahog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Ocean Quahog Clam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Mid-Atlantic Surf Clam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Atlantic Surf Clam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rowSpan="8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New England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Acadian Redfish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Atlantic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26%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Atlantic Halibut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37%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972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Atlantic Plaice Flounder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ambiguous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Haddock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Pollock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0.20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0.42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White Hake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Windowpane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+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981200" y="6041911"/>
            <a:ext cx="4572000" cy="5721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A5. Comparison of Price Changes in Treated Fisheries to the Fish Price Index for Capture Fisheries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10881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731989"/>
              </p:ext>
            </p:extLst>
          </p:nvPr>
        </p:nvGraphicFramePr>
        <p:xfrm>
          <a:off x="283660" y="223588"/>
          <a:ext cx="8568239" cy="55907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4913"/>
                <a:gridCol w="1664913"/>
                <a:gridCol w="459285"/>
                <a:gridCol w="459285"/>
                <a:gridCol w="459285"/>
                <a:gridCol w="456736"/>
                <a:gridCol w="456736"/>
                <a:gridCol w="484800"/>
                <a:gridCol w="484800"/>
                <a:gridCol w="548592"/>
                <a:gridCol w="714447"/>
                <a:gridCol w="714447"/>
              </a:tblGrid>
              <a:tr h="52873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Program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Species/Group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Percent Changes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Difference-in-Differences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Summary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Ex-Vessel Prices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FPI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59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Year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 Years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 Years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Year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 Years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 Years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Year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 Years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 Years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2873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Mean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Min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-0.60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-0.43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-0.46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New England </a:t>
                      </a:r>
                      <a:r>
                        <a:rPr lang="en-US" sz="1100" dirty="0" err="1">
                          <a:effectLst/>
                        </a:rPr>
                        <a:t>Groundfish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Winter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Witch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-0.01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-0.12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-0.15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Yellowtail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-14%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97287">
                <a:tc rowSpan="16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Groundfish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Arrowtooth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ambiguous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Canary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-0.09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Darkblotched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Dover Sole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0.13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Lingcod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Cod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+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972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Ocean Perch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-0.08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Whiting Hake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0.27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Petrale Sole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0.23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-0.05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Shortspine Thornyhead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Splitnose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-16%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-20%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-0.32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-0.32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Starry Flounder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+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Widow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Yelloweye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2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Yellowtail Rockfish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972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Pacific 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Sablefish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ambiguous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</a:tr>
              <a:tr h="555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South Atlantic Wreckfish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Wreckfish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+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34" marR="19034" marT="0" marB="0" anchor="b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981200" y="6041911"/>
            <a:ext cx="4572000" cy="5721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A5. Comparison of Price Changes in Treated Fisheries to the Fish Price Index for Capture Fisheries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083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169" y="356500"/>
            <a:ext cx="6447501" cy="1320800"/>
          </a:xfrm>
        </p:spPr>
        <p:txBody>
          <a:bodyPr/>
          <a:lstStyle/>
          <a:p>
            <a:r>
              <a:rPr lang="en-US" sz="4000" dirty="0" smtClean="0"/>
              <a:t>Potential b</a:t>
            </a:r>
            <a:r>
              <a:rPr lang="en-US" sz="4000" dirty="0" smtClean="0"/>
              <a:t>enefits of</a:t>
            </a:r>
            <a:br>
              <a:rPr lang="en-US" sz="4000" dirty="0" smtClean="0"/>
            </a:br>
            <a:r>
              <a:rPr lang="en-US" sz="4000" dirty="0" smtClean="0"/>
              <a:t> </a:t>
            </a:r>
            <a:r>
              <a:rPr lang="en-US" sz="4000" dirty="0"/>
              <a:t>catch </a:t>
            </a:r>
            <a:r>
              <a:rPr lang="en-US" sz="4000" dirty="0" smtClean="0"/>
              <a:t>shares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1" y="1772530"/>
            <a:ext cx="5894120" cy="4268834"/>
          </a:xfrm>
        </p:spPr>
        <p:txBody>
          <a:bodyPr>
            <a:noAutofit/>
          </a:bodyPr>
          <a:lstStyle/>
          <a:p>
            <a:pPr>
              <a:spcAft>
                <a:spcPts val="1000"/>
              </a:spcAft>
            </a:pPr>
            <a:r>
              <a:rPr lang="en-US" sz="2200" dirty="0">
                <a:latin typeface="+mj-lt"/>
              </a:rPr>
              <a:t>Stock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Costello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, </a:t>
            </a:r>
            <a:r>
              <a:rPr lang="en-US" i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et al.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(2008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);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Essington, </a:t>
            </a:r>
            <a:r>
              <a:rPr lang="en-US" i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et al.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2012</a:t>
            </a:r>
          </a:p>
          <a:p>
            <a:pPr>
              <a:spcAft>
                <a:spcPts val="1000"/>
              </a:spcAft>
            </a:pPr>
            <a:r>
              <a:rPr lang="en-US" sz="2200" dirty="0" smtClean="0">
                <a:latin typeface="+mj-lt"/>
              </a:rPr>
              <a:t>Costs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Weninger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 1998; Grafton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Squires, and Fox (2000).</a:t>
            </a:r>
          </a:p>
          <a:p>
            <a:pPr>
              <a:spcAft>
                <a:spcPts val="1000"/>
              </a:spcAft>
            </a:pPr>
            <a:r>
              <a:rPr lang="en-US" sz="2200" b="1" dirty="0" smtClean="0">
                <a:solidFill>
                  <a:schemeClr val="tx1"/>
                </a:solidFill>
              </a:rPr>
              <a:t>Revenues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Grafton (1996);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Homans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and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Wilen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(2005)</a:t>
            </a:r>
            <a:endParaRPr lang="en-US" sz="2200" dirty="0" smtClean="0">
              <a:solidFill>
                <a:schemeClr val="bg1">
                  <a:lumMod val="50000"/>
                </a:schemeClr>
              </a:solidFill>
            </a:endParaRPr>
          </a:p>
          <a:p>
            <a:pPr lvl="1">
              <a:spcAft>
                <a:spcPts val="1000"/>
              </a:spcAft>
            </a:pPr>
            <a:r>
              <a:rPr lang="en-US" sz="2000" dirty="0">
                <a:solidFill>
                  <a:schemeClr val="tx1"/>
                </a:solidFill>
              </a:rPr>
              <a:t>Reduce derby fishing, longer season</a:t>
            </a:r>
          </a:p>
          <a:p>
            <a:pPr lvl="1">
              <a:spcAft>
                <a:spcPts val="1000"/>
              </a:spcAft>
            </a:pPr>
            <a:r>
              <a:rPr lang="en-US" sz="2000" dirty="0">
                <a:solidFill>
                  <a:schemeClr val="tx1"/>
                </a:solidFill>
              </a:rPr>
              <a:t>Better timing of catch to market demand</a:t>
            </a:r>
          </a:p>
          <a:p>
            <a:pPr lvl="1">
              <a:spcAft>
                <a:spcPts val="1000"/>
              </a:spcAft>
            </a:pPr>
            <a:r>
              <a:rPr lang="en-US" sz="2000" dirty="0">
                <a:solidFill>
                  <a:schemeClr val="tx1"/>
                </a:solidFill>
              </a:rPr>
              <a:t>Higher quality product</a:t>
            </a:r>
          </a:p>
          <a:p>
            <a:pPr>
              <a:spcAft>
                <a:spcPts val="1000"/>
              </a:spcAft>
            </a:pPr>
            <a:endParaRPr lang="en-US" sz="22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spcAft>
                <a:spcPts val="1000"/>
              </a:spcAft>
              <a:buNone/>
            </a:pPr>
            <a:endParaRPr lang="en-US" sz="22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08916" y="0"/>
            <a:ext cx="300445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221861" y="6522486"/>
            <a:ext cx="2649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Photos by Stephanie </a:t>
            </a:r>
            <a:r>
              <a:rPr lang="en-US" sz="1200" dirty="0" smtClean="0"/>
              <a:t>Simpson</a:t>
            </a:r>
            <a:endParaRPr lang="en-US" sz="1200" dirty="0"/>
          </a:p>
        </p:txBody>
      </p:sp>
      <p:pic>
        <p:nvPicPr>
          <p:cNvPr id="6" name="Picture 2" descr="_MG_279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53"/>
          <a:stretch/>
        </p:blipFill>
        <p:spPr bwMode="auto">
          <a:xfrm>
            <a:off x="6224368" y="229524"/>
            <a:ext cx="2687361" cy="197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_MG_136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74"/>
          <a:stretch/>
        </p:blipFill>
        <p:spPr bwMode="auto">
          <a:xfrm>
            <a:off x="6234749" y="2390974"/>
            <a:ext cx="2666598" cy="196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_MG_003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99"/>
          <a:stretch/>
        </p:blipFill>
        <p:spPr bwMode="auto">
          <a:xfrm>
            <a:off x="6243052" y="4546157"/>
            <a:ext cx="2649998" cy="199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77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63850" y="2365130"/>
            <a:ext cx="2548943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Larger fresh market (higher value)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sym typeface="Mathematica1" panose="05000502060100000001" pitchFamily="2" charset="2"/>
              </a:rPr>
              <a:t>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higher ex-vessel prices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93933" y="426720"/>
            <a:ext cx="6447501" cy="13208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Theory of revenue-side benefits (</a:t>
            </a:r>
            <a:r>
              <a:rPr lang="en-US" sz="3200" dirty="0" err="1" smtClean="0"/>
              <a:t>Homans</a:t>
            </a:r>
            <a:r>
              <a:rPr lang="en-US" sz="3200" dirty="0" smtClean="0"/>
              <a:t> and </a:t>
            </a:r>
            <a:r>
              <a:rPr lang="en-US" sz="3200" dirty="0" err="1" smtClean="0"/>
              <a:t>Wilen</a:t>
            </a:r>
            <a:r>
              <a:rPr lang="en-US" sz="3200" dirty="0" smtClean="0"/>
              <a:t> 2005)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1" y="1728787"/>
            <a:ext cx="6600371" cy="457766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200" dirty="0">
              <a:latin typeface="+mj-lt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200" dirty="0">
              <a:latin typeface="+mj-lt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200" dirty="0">
              <a:latin typeface="+mj-lt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200" dirty="0">
              <a:latin typeface="+mj-lt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200" dirty="0">
              <a:latin typeface="+mj-lt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200" dirty="0">
              <a:latin typeface="+mj-lt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200" dirty="0">
              <a:latin typeface="+mj-lt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200" dirty="0">
              <a:latin typeface="+mj-lt"/>
            </a:endParaRPr>
          </a:p>
          <a:p>
            <a:endParaRPr lang="en-US" sz="2200" dirty="0">
              <a:latin typeface="+mj-lt"/>
            </a:endParaRPr>
          </a:p>
          <a:p>
            <a:endParaRPr lang="en-US" sz="2200" dirty="0">
              <a:latin typeface="+mj-lt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07106377"/>
              </p:ext>
            </p:extLst>
          </p:nvPr>
        </p:nvGraphicFramePr>
        <p:xfrm>
          <a:off x="1561619" y="2533284"/>
          <a:ext cx="4057650" cy="3412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2421346" y="6227614"/>
            <a:ext cx="30332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Catch shares break cycle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3558797" y="5911249"/>
            <a:ext cx="0" cy="329718"/>
          </a:xfrm>
          <a:prstGeom prst="straightConnector1">
            <a:avLst/>
          </a:prstGeom>
          <a:ln w="31750"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112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14958" y="2254900"/>
            <a:ext cx="6447501" cy="1320800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Use treatment effects models evaluate evidence for:</a:t>
            </a:r>
            <a:br>
              <a:rPr lang="en-US" sz="4000" dirty="0" smtClean="0">
                <a:solidFill>
                  <a:schemeClr val="tx1"/>
                </a:solidFill>
              </a:rPr>
            </a:br>
            <a:r>
              <a:rPr lang="en-US" sz="4000" dirty="0" smtClean="0">
                <a:solidFill>
                  <a:schemeClr val="tx1"/>
                </a:solidFill>
              </a:rPr>
              <a:t/>
            </a:r>
            <a:br>
              <a:rPr lang="en-US" sz="4000" dirty="0" smtClean="0">
                <a:solidFill>
                  <a:schemeClr val="tx1"/>
                </a:solidFill>
              </a:rPr>
            </a:br>
            <a:r>
              <a:rPr lang="en-US" sz="4000" dirty="0" smtClean="0">
                <a:solidFill>
                  <a:schemeClr val="tx1"/>
                </a:solidFill>
              </a:rPr>
              <a:t>1) season decompression and</a:t>
            </a:r>
            <a:br>
              <a:rPr lang="en-US" sz="4000" dirty="0" smtClean="0">
                <a:solidFill>
                  <a:schemeClr val="tx1"/>
                </a:solidFill>
              </a:rPr>
            </a:br>
            <a:r>
              <a:rPr lang="en-US" sz="4000" dirty="0" smtClean="0">
                <a:solidFill>
                  <a:schemeClr val="tx1"/>
                </a:solidFill>
              </a:rPr>
              <a:t>2) ex vessel price increases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1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effects models in fisheries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Smith, Zhang, Coleman (2006) – effects of marine reserves on harvest</a:t>
            </a:r>
          </a:p>
          <a:p>
            <a:r>
              <a:rPr lang="en-US" dirty="0" smtClean="0"/>
              <a:t>Costello, Gaines, and </a:t>
            </a:r>
            <a:r>
              <a:rPr lang="en-US" dirty="0" err="1" smtClean="0"/>
              <a:t>Lynham</a:t>
            </a:r>
            <a:r>
              <a:rPr lang="en-US" dirty="0" smtClean="0"/>
              <a:t> (2008) – effects of catch shares on “collapse”</a:t>
            </a:r>
          </a:p>
          <a:p>
            <a:r>
              <a:rPr lang="en-US" dirty="0" smtClean="0"/>
              <a:t>Abbott and </a:t>
            </a:r>
            <a:r>
              <a:rPr lang="en-US" dirty="0" err="1" smtClean="0"/>
              <a:t>Wilen</a:t>
            </a:r>
            <a:r>
              <a:rPr lang="en-US" dirty="0" smtClean="0"/>
              <a:t> (2010) – effects of information sharing on bycatch</a:t>
            </a:r>
          </a:p>
          <a:p>
            <a:r>
              <a:rPr lang="en-US" dirty="0" err="1" smtClean="0"/>
              <a:t>Scheld</a:t>
            </a:r>
            <a:r>
              <a:rPr lang="en-US" dirty="0"/>
              <a:t>, Anderson, and </a:t>
            </a:r>
            <a:r>
              <a:rPr lang="en-US" dirty="0" smtClean="0"/>
              <a:t>Uchida (2012) – effects of pilot catch share program on revenues</a:t>
            </a:r>
          </a:p>
          <a:p>
            <a:r>
              <a:rPr lang="en-US" dirty="0" smtClean="0"/>
              <a:t>Cunningham, Bennear, and Smith (2016) – effects of catch shares on spillover across regions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82584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12162</TotalTime>
  <Words>6833</Words>
  <Application>Microsoft Office PowerPoint</Application>
  <PresentationFormat>On-screen Show (4:3)</PresentationFormat>
  <Paragraphs>3142</Paragraphs>
  <Slides>55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Facet</vt:lpstr>
      <vt:lpstr>Do Catch Shares End the Race to Fish and Increase Ex Vessel Prices? Evidence from U.S. Fisheries</vt:lpstr>
      <vt:lpstr>Overview</vt:lpstr>
      <vt:lpstr>Background and Overview</vt:lpstr>
      <vt:lpstr>Overview: Catch shares</vt:lpstr>
      <vt:lpstr>Overview: U.S. Catch share fisheries</vt:lpstr>
      <vt:lpstr>Potential benefits of  catch shares</vt:lpstr>
      <vt:lpstr>Theory of revenue-side benefits (Homans and Wilen 2005)</vt:lpstr>
      <vt:lpstr>Use treatment effects models evaluate evidence for:  1) season decompression and 2) ex vessel price increases</vt:lpstr>
      <vt:lpstr>Treatment effects models in fisheries policy</vt:lpstr>
      <vt:lpstr>Data and Empirical Strategy</vt:lpstr>
      <vt:lpstr>Data</vt:lpstr>
      <vt:lpstr>Matched control fisheries</vt:lpstr>
      <vt:lpstr>Empirical Strategy</vt:lpstr>
      <vt:lpstr>Results</vt:lpstr>
      <vt:lpstr>Two Fishery Examples</vt:lpstr>
      <vt:lpstr>Season Decompression with Positive Price Treatment Effect (perfectly fits the theory)</vt:lpstr>
      <vt:lpstr>Season Decompression with Negative Price Treatment Effect</vt:lpstr>
      <vt:lpstr>Catch shares end the race to fish (cause season decompression) for many (but not all) fisheries</vt:lpstr>
      <vt:lpstr>Catch shares end the race  Meta-analysis of Season Decompression Based on Landings Gini Treatment Effect in Fractional Logit Models </vt:lpstr>
      <vt:lpstr>Catch shares do not increase ex vessel prices  Meta-analysis of Ex Vessel Price Treatment Effect in Monthly Models (w/ State/Region Fixed Effects)</vt:lpstr>
      <vt:lpstr>Season Decompression and Ex Vessel Price Treatment Effects</vt:lpstr>
      <vt:lpstr>Potential for market spillovers</vt:lpstr>
      <vt:lpstr>Fish Price Index Comparison</vt:lpstr>
      <vt:lpstr>Market integration eliminates price treatment effects?</vt:lpstr>
      <vt:lpstr>Summary</vt:lpstr>
      <vt:lpstr>Why is there so little evidence of ex vessel prices increases?</vt:lpstr>
      <vt:lpstr>Thanks to:</vt:lpstr>
      <vt:lpstr>PowerPoint Presentation</vt:lpstr>
      <vt:lpstr>Extras</vt:lpstr>
      <vt:lpstr>Fisheries with higher price more likely to experience season decompression  Monte Carlo Analysis of Correlation of Gini Treatment and Base Price (Fractional Logit)</vt:lpstr>
      <vt:lpstr>PowerPoint Presentation</vt:lpstr>
      <vt:lpstr>PowerPoint Presentation</vt:lpstr>
      <vt:lpstr>PowerPoint Presentation</vt:lpstr>
      <vt:lpstr>Monte Carlo Analysis of Correlation of Gini Treatment and Base Price (OLS)</vt:lpstr>
      <vt:lpstr>Examples of matched controls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Kaczan</dc:creator>
  <cp:lastModifiedBy>Martin Smith, Ph.D.</cp:lastModifiedBy>
  <cp:revision>371</cp:revision>
  <dcterms:created xsi:type="dcterms:W3CDTF">2015-05-13T01:24:36Z</dcterms:created>
  <dcterms:modified xsi:type="dcterms:W3CDTF">2015-12-30T18:41:31Z</dcterms:modified>
</cp:coreProperties>
</file>